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handoutMasterIdLst>
    <p:handoutMasterId r:id="rId85"/>
  </p:handoutMasterIdLst>
  <p:sldIdLst>
    <p:sldId id="256" r:id="rId2"/>
    <p:sldId id="257" r:id="rId3"/>
    <p:sldId id="352" r:id="rId4"/>
    <p:sldId id="353" r:id="rId5"/>
    <p:sldId id="354" r:id="rId6"/>
    <p:sldId id="264" r:id="rId7"/>
    <p:sldId id="265" r:id="rId8"/>
    <p:sldId id="355" r:id="rId9"/>
    <p:sldId id="356" r:id="rId10"/>
    <p:sldId id="357" r:id="rId11"/>
    <p:sldId id="358" r:id="rId12"/>
    <p:sldId id="266" r:id="rId13"/>
    <p:sldId id="368" r:id="rId14"/>
    <p:sldId id="258" r:id="rId15"/>
    <p:sldId id="362" r:id="rId16"/>
    <p:sldId id="259" r:id="rId17"/>
    <p:sldId id="363" r:id="rId18"/>
    <p:sldId id="260" r:id="rId19"/>
    <p:sldId id="262" r:id="rId20"/>
    <p:sldId id="263" r:id="rId21"/>
    <p:sldId id="267" r:id="rId22"/>
    <p:sldId id="268" r:id="rId23"/>
    <p:sldId id="270" r:id="rId24"/>
    <p:sldId id="269" r:id="rId25"/>
    <p:sldId id="350" r:id="rId26"/>
    <p:sldId id="279" r:id="rId27"/>
    <p:sldId id="271" r:id="rId28"/>
    <p:sldId id="335" r:id="rId29"/>
    <p:sldId id="273" r:id="rId30"/>
    <p:sldId id="339" r:id="rId31"/>
    <p:sldId id="341" r:id="rId32"/>
    <p:sldId id="342" r:id="rId33"/>
    <p:sldId id="275" r:id="rId34"/>
    <p:sldId id="343" r:id="rId35"/>
    <p:sldId id="278" r:id="rId36"/>
    <p:sldId id="366" r:id="rId37"/>
    <p:sldId id="369" r:id="rId38"/>
    <p:sldId id="370" r:id="rId39"/>
    <p:sldId id="375" r:id="rId40"/>
    <p:sldId id="371" r:id="rId41"/>
    <p:sldId id="372" r:id="rId42"/>
    <p:sldId id="373" r:id="rId43"/>
    <p:sldId id="388" r:id="rId44"/>
    <p:sldId id="376" r:id="rId45"/>
    <p:sldId id="378" r:id="rId46"/>
    <p:sldId id="379" r:id="rId47"/>
    <p:sldId id="377" r:id="rId48"/>
    <p:sldId id="380" r:id="rId49"/>
    <p:sldId id="381" r:id="rId50"/>
    <p:sldId id="387" r:id="rId51"/>
    <p:sldId id="382" r:id="rId52"/>
    <p:sldId id="383" r:id="rId53"/>
    <p:sldId id="384" r:id="rId54"/>
    <p:sldId id="385" r:id="rId55"/>
    <p:sldId id="386" r:id="rId56"/>
    <p:sldId id="277" r:id="rId57"/>
    <p:sldId id="301" r:id="rId58"/>
    <p:sldId id="297" r:id="rId59"/>
    <p:sldId id="367" r:id="rId60"/>
    <p:sldId id="315" r:id="rId61"/>
    <p:sldId id="317" r:id="rId62"/>
    <p:sldId id="364" r:id="rId63"/>
    <p:sldId id="365" r:id="rId64"/>
    <p:sldId id="280" r:id="rId65"/>
    <p:sldId id="281" r:id="rId66"/>
    <p:sldId id="282" r:id="rId67"/>
    <p:sldId id="345" r:id="rId68"/>
    <p:sldId id="346" r:id="rId69"/>
    <p:sldId id="284" r:id="rId70"/>
    <p:sldId id="285" r:id="rId71"/>
    <p:sldId id="286" r:id="rId72"/>
    <p:sldId id="288" r:id="rId73"/>
    <p:sldId id="291" r:id="rId74"/>
    <p:sldId id="292" r:id="rId75"/>
    <p:sldId id="293" r:id="rId76"/>
    <p:sldId id="287" r:id="rId77"/>
    <p:sldId id="294" r:id="rId78"/>
    <p:sldId id="295" r:id="rId79"/>
    <p:sldId id="316" r:id="rId80"/>
    <p:sldId id="348" r:id="rId81"/>
    <p:sldId id="349" r:id="rId82"/>
    <p:sldId id="320" r:id="rId8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52" autoAdjust="0"/>
  </p:normalViewPr>
  <p:slideViewPr>
    <p:cSldViewPr>
      <p:cViewPr varScale="1">
        <p:scale>
          <a:sx n="47" d="100"/>
          <a:sy n="47" d="100"/>
        </p:scale>
        <p:origin x="1768"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651"/>
          <c:y val="0.295651"/>
          <c:w val="0.40869900000000003"/>
          <c:h val="0.39619900000000002"/>
        </c:manualLayout>
      </c:layout>
      <c:pieChart>
        <c:varyColors val="0"/>
        <c:ser>
          <c:idx val="0"/>
          <c:order val="0"/>
          <c:tx>
            <c:strRef>
              <c:f>Sheet1!$A$2</c:f>
              <c:strCache>
                <c:ptCount val="1"/>
                <c:pt idx="0">
                  <c:v>Tû lÖ</c:v>
                </c:pt>
              </c:strCache>
            </c:strRef>
          </c:tx>
          <c:spPr>
            <a:solidFill>
              <a:srgbClr val="9999FF"/>
            </a:solidFill>
            <a:ln w="12700" cap="flat">
              <a:solidFill>
                <a:srgbClr val="000000"/>
              </a:solidFill>
              <a:prstDash val="solid"/>
              <a:round/>
            </a:ln>
            <a:effectLst/>
          </c:spPr>
          <c:explosion val="12"/>
          <c:dPt>
            <c:idx val="1"/>
            <c:bubble3D val="0"/>
            <c:spPr>
              <a:solidFill>
                <a:srgbClr val="993366"/>
              </a:solidFill>
              <a:ln w="12700" cap="flat">
                <a:solidFill>
                  <a:srgbClr val="000000"/>
                </a:solidFill>
                <a:prstDash val="solid"/>
                <a:round/>
              </a:ln>
              <a:effectLst/>
            </c:spPr>
            <c:extLst>
              <c:ext xmlns:c16="http://schemas.microsoft.com/office/drawing/2014/chart" uri="{C3380CC4-5D6E-409C-BE32-E72D297353CC}">
                <c16:uniqueId val="{00000000-95F2-4890-A075-FC8C210535E2}"/>
              </c:ext>
            </c:extLst>
          </c:dPt>
          <c:dPt>
            <c:idx val="2"/>
            <c:bubble3D val="0"/>
            <c:spPr>
              <a:solidFill>
                <a:srgbClr val="FFFFCC"/>
              </a:solidFill>
              <a:ln w="12700" cap="flat">
                <a:solidFill>
                  <a:srgbClr val="000000"/>
                </a:solidFill>
                <a:prstDash val="solid"/>
                <a:round/>
              </a:ln>
              <a:effectLst/>
            </c:spPr>
            <c:extLst>
              <c:ext xmlns:c16="http://schemas.microsoft.com/office/drawing/2014/chart" uri="{C3380CC4-5D6E-409C-BE32-E72D297353CC}">
                <c16:uniqueId val="{00000001-95F2-4890-A075-FC8C210535E2}"/>
              </c:ext>
            </c:extLst>
          </c:dPt>
          <c:dPt>
            <c:idx val="3"/>
            <c:bubble3D val="0"/>
            <c:spPr>
              <a:solidFill>
                <a:srgbClr val="CCFFFF"/>
              </a:solidFill>
              <a:ln w="12700" cap="flat">
                <a:solidFill>
                  <a:srgbClr val="000000"/>
                </a:solidFill>
                <a:prstDash val="solid"/>
                <a:round/>
              </a:ln>
              <a:effectLst/>
            </c:spPr>
            <c:extLst>
              <c:ext xmlns:c16="http://schemas.microsoft.com/office/drawing/2014/chart" uri="{C3380CC4-5D6E-409C-BE32-E72D297353CC}">
                <c16:uniqueId val="{00000002-95F2-4890-A075-FC8C210535E2}"/>
              </c:ext>
            </c:extLst>
          </c:dPt>
          <c:dPt>
            <c:idx val="4"/>
            <c:bubble3D val="0"/>
            <c:spPr>
              <a:solidFill>
                <a:srgbClr val="660066"/>
              </a:solidFill>
              <a:ln w="12700" cap="flat">
                <a:solidFill>
                  <a:srgbClr val="000000"/>
                </a:solidFill>
                <a:prstDash val="solid"/>
                <a:round/>
              </a:ln>
              <a:effectLst/>
            </c:spPr>
            <c:extLst>
              <c:ext xmlns:c16="http://schemas.microsoft.com/office/drawing/2014/chart" uri="{C3380CC4-5D6E-409C-BE32-E72D297353CC}">
                <c16:uniqueId val="{00000003-95F2-4890-A075-FC8C210535E2}"/>
              </c:ext>
            </c:extLst>
          </c:dPt>
          <c:dPt>
            <c:idx val="5"/>
            <c:bubble3D val="0"/>
            <c:spPr>
              <a:solidFill>
                <a:srgbClr val="FF8080"/>
              </a:solidFill>
              <a:ln w="12700" cap="flat">
                <a:solidFill>
                  <a:srgbClr val="000000"/>
                </a:solidFill>
                <a:prstDash val="solid"/>
                <a:round/>
              </a:ln>
              <a:effectLst/>
            </c:spPr>
            <c:extLst>
              <c:ext xmlns:c16="http://schemas.microsoft.com/office/drawing/2014/chart" uri="{C3380CC4-5D6E-409C-BE32-E72D297353CC}">
                <c16:uniqueId val="{00000004-95F2-4890-A075-FC8C210535E2}"/>
              </c:ext>
            </c:extLst>
          </c:dPt>
          <c:dPt>
            <c:idx val="6"/>
            <c:bubble3D val="0"/>
            <c:spPr>
              <a:solidFill>
                <a:srgbClr val="0066CC"/>
              </a:solidFill>
              <a:ln w="12700" cap="flat">
                <a:solidFill>
                  <a:srgbClr val="000000"/>
                </a:solidFill>
                <a:prstDash val="solid"/>
                <a:round/>
              </a:ln>
              <a:effectLst/>
            </c:spPr>
            <c:extLst>
              <c:ext xmlns:c16="http://schemas.microsoft.com/office/drawing/2014/chart" uri="{C3380CC4-5D6E-409C-BE32-E72D297353CC}">
                <c16:uniqueId val="{00000005-95F2-4890-A075-FC8C210535E2}"/>
              </c:ext>
            </c:extLst>
          </c:dPt>
          <c:dPt>
            <c:idx val="7"/>
            <c:bubble3D val="0"/>
            <c:spPr>
              <a:solidFill>
                <a:srgbClr val="CCCCFF"/>
              </a:solidFill>
              <a:ln w="12700" cap="flat">
                <a:solidFill>
                  <a:srgbClr val="000000"/>
                </a:solidFill>
                <a:prstDash val="solid"/>
                <a:round/>
              </a:ln>
              <a:effectLst/>
            </c:spPr>
            <c:extLst>
              <c:ext xmlns:c16="http://schemas.microsoft.com/office/drawing/2014/chart" uri="{C3380CC4-5D6E-409C-BE32-E72D297353CC}">
                <c16:uniqueId val="{00000006-95F2-4890-A075-FC8C210535E2}"/>
              </c:ext>
            </c:extLst>
          </c:dPt>
          <c:dPt>
            <c:idx val="8"/>
            <c:bubble3D val="0"/>
            <c:spPr>
              <a:solidFill>
                <a:srgbClr val="00CCFF"/>
              </a:solidFill>
              <a:ln w="12700" cap="flat">
                <a:solidFill>
                  <a:srgbClr val="000000"/>
                </a:solidFill>
                <a:prstDash val="solid"/>
                <a:round/>
              </a:ln>
              <a:effectLst/>
            </c:spPr>
            <c:extLst>
              <c:ext xmlns:c16="http://schemas.microsoft.com/office/drawing/2014/chart" uri="{C3380CC4-5D6E-409C-BE32-E72D297353CC}">
                <c16:uniqueId val="{00000007-95F2-4890-A075-FC8C210535E2}"/>
              </c:ext>
            </c:extLst>
          </c:dPt>
          <c:dPt>
            <c:idx val="9"/>
            <c:bubble3D val="0"/>
            <c:spPr>
              <a:solidFill>
                <a:srgbClr val="CCFFFF"/>
              </a:solidFill>
              <a:ln w="12700" cap="flat">
                <a:solidFill>
                  <a:srgbClr val="000000"/>
                </a:solidFill>
                <a:prstDash val="solid"/>
                <a:round/>
              </a:ln>
              <a:effectLst/>
            </c:spPr>
            <c:extLst>
              <c:ext xmlns:c16="http://schemas.microsoft.com/office/drawing/2014/chart" uri="{C3380CC4-5D6E-409C-BE32-E72D297353CC}">
                <c16:uniqueId val="{00000008-95F2-4890-A075-FC8C210535E2}"/>
              </c:ext>
            </c:extLst>
          </c:dPt>
          <c:dLbls>
            <c:dLbl>
              <c:idx val="5"/>
              <c:numFmt formatCode="0" sourceLinked="0"/>
              <c:spPr/>
              <c:txPr>
                <a:bodyPr/>
                <a:lstStyle/>
                <a:p>
                  <a:pPr>
                    <a:defRPr sz="1119" b="1" i="0" u="none" strike="noStrike">
                      <a:solidFill>
                        <a:srgbClr val="000000"/>
                      </a:solidFill>
                      <a:latin typeface=".VnTime"/>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4-95F2-4890-A075-FC8C210535E2}"/>
                </c:ext>
              </c:extLst>
            </c:dLbl>
            <c:dLbl>
              <c:idx val="6"/>
              <c:numFmt formatCode="0" sourceLinked="0"/>
              <c:spPr/>
              <c:txPr>
                <a:bodyPr/>
                <a:lstStyle/>
                <a:p>
                  <a:pPr>
                    <a:defRPr sz="1119" b="1" i="0" u="none" strike="noStrike">
                      <a:solidFill>
                        <a:srgbClr val="000000"/>
                      </a:solidFill>
                      <a:latin typeface=".VnTime"/>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5-95F2-4890-A075-FC8C210535E2}"/>
                </c:ext>
              </c:extLst>
            </c:dLbl>
            <c:dLbl>
              <c:idx val="8"/>
              <c:numFmt formatCode="0" sourceLinked="0"/>
              <c:spPr/>
              <c:txPr>
                <a:bodyPr/>
                <a:lstStyle/>
                <a:p>
                  <a:pPr>
                    <a:defRPr sz="1119" b="1" i="0" u="none" strike="noStrike">
                      <a:solidFill>
                        <a:srgbClr val="000000"/>
                      </a:solidFill>
                      <a:latin typeface=".VnTime"/>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7-95F2-4890-A075-FC8C210535E2}"/>
                </c:ext>
              </c:extLst>
            </c:dLbl>
            <c:numFmt formatCode="0.#" sourceLinked="0"/>
            <c:spPr>
              <a:noFill/>
              <a:ln>
                <a:noFill/>
              </a:ln>
              <a:effectLst/>
            </c:spPr>
            <c:txPr>
              <a:bodyPr/>
              <a:lstStyle/>
              <a:p>
                <a:pPr>
                  <a:defRPr sz="1119" b="1" i="0" u="none" strike="noStrike">
                    <a:solidFill>
                      <a:srgbClr val="000000"/>
                    </a:solidFill>
                    <a:latin typeface=".VnTime"/>
                  </a:defRPr>
                </a:pPr>
                <a:endParaRPr lang="en-US"/>
              </a:p>
            </c:txPr>
            <c:dLblPos val="outEnd"/>
            <c:showLegendKey val="0"/>
            <c:showVal val="1"/>
            <c:showCatName val="1"/>
            <c:showSerName val="0"/>
            <c:showPercent val="0"/>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Sheet1!$B$1:$K$1</c:f>
              <c:strCache>
                <c:ptCount val="10"/>
                <c:pt idx="0">
                  <c:v>C¸ nãc</c:v>
                </c:pt>
                <c:pt idx="1">
                  <c:v>C¸ kh¸c</c:v>
                </c:pt>
                <c:pt idx="2">
                  <c:v>SP c¸</c:v>
                </c:pt>
                <c:pt idx="3">
                  <c:v>ThÞt vµ SP</c:v>
                </c:pt>
                <c:pt idx="4">
                  <c:v>Ngò cèc vµ SP</c:v>
                </c:pt>
                <c:pt idx="5">
                  <c:v>S÷a vµ SP</c:v>
                </c:pt>
                <c:pt idx="6">
                  <c:v>Cñ qu¶</c:v>
                </c:pt>
                <c:pt idx="7">
                  <c:v>NÊm</c:v>
                </c:pt>
                <c:pt idx="8">
                  <c:v>TP hçn hîp</c:v>
                </c:pt>
                <c:pt idx="9">
                  <c:v>R­îu</c:v>
                </c:pt>
              </c:strCache>
            </c:strRef>
          </c:cat>
          <c:val>
            <c:numRef>
              <c:f>Sheet1!$B$2:$K$2</c:f>
              <c:numCache>
                <c:formatCode>General</c:formatCode>
                <c:ptCount val="10"/>
                <c:pt idx="0">
                  <c:v>3.4</c:v>
                </c:pt>
                <c:pt idx="1">
                  <c:v>5.4</c:v>
                </c:pt>
                <c:pt idx="2">
                  <c:v>4.9000000000000004</c:v>
                </c:pt>
                <c:pt idx="3">
                  <c:v>9.3000000000000007</c:v>
                </c:pt>
                <c:pt idx="4">
                  <c:v>7.8</c:v>
                </c:pt>
                <c:pt idx="5">
                  <c:v>1</c:v>
                </c:pt>
                <c:pt idx="6">
                  <c:v>2</c:v>
                </c:pt>
                <c:pt idx="7">
                  <c:v>13.2</c:v>
                </c:pt>
                <c:pt idx="8">
                  <c:v>40</c:v>
                </c:pt>
                <c:pt idx="9">
                  <c:v>2.4</c:v>
                </c:pt>
              </c:numCache>
            </c:numRef>
          </c:val>
          <c:extLst>
            <c:ext xmlns:c16="http://schemas.microsoft.com/office/drawing/2014/chart" uri="{C3380CC4-5D6E-409C-BE32-E72D297353CC}">
              <c16:uniqueId val="{00000009-95F2-4890-A075-FC8C210535E2}"/>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0"/>
    <c:dispBlanksAs val="zero"/>
    <c:showDLblsOverMax val="0"/>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104F31-CB97-4532-B5C8-A69BF02839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1439F7-37BF-4CF9-AAE6-2C45811CB0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6129AB-FAE9-4C04-99E5-BD7CF9EC07C7}" type="datetimeFigureOut">
              <a:rPr lang="en-US" smtClean="0"/>
              <a:t>9/7/2020</a:t>
            </a:fld>
            <a:endParaRPr lang="en-US"/>
          </a:p>
        </p:txBody>
      </p:sp>
      <p:sp>
        <p:nvSpPr>
          <p:cNvPr id="4" name="Footer Placeholder 3">
            <a:extLst>
              <a:ext uri="{FF2B5EF4-FFF2-40B4-BE49-F238E27FC236}">
                <a16:creationId xmlns:a16="http://schemas.microsoft.com/office/drawing/2014/main" id="{36B9A748-B8F7-44A4-8797-F0B873F5B0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D4BB27-A2EF-4BF0-AAEB-F22B5D6F0C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C04CA6-175A-4392-9EDD-B1EBC2BB719F}" type="slidenum">
              <a:rPr lang="en-US" smtClean="0"/>
              <a:t>‹#›</a:t>
            </a:fld>
            <a:endParaRPr lang="en-US"/>
          </a:p>
        </p:txBody>
      </p:sp>
    </p:spTree>
    <p:extLst>
      <p:ext uri="{BB962C8B-B14F-4D97-AF65-F5344CB8AC3E}">
        <p14:creationId xmlns:p14="http://schemas.microsoft.com/office/powerpoint/2010/main" val="6861233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dt="0"/>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noRot="1" noChangeAspect="1"/>
          </p:cNvSpPr>
          <p:nvPr>
            <p:ph type="sldImg"/>
          </p:nvPr>
        </p:nvSpPr>
        <p:spPr>
          <a:prstGeom prst="rect">
            <a:avLst/>
          </a:prstGeom>
        </p:spPr>
        <p:txBody>
          <a:bodyPr/>
          <a:lstStyle/>
          <a:p>
            <a:endParaRPr/>
          </a:p>
        </p:txBody>
      </p:sp>
      <p:sp>
        <p:nvSpPr>
          <p:cNvPr id="76" name="Shape 76"/>
          <p:cNvSpPr>
            <a:spLocks noGrp="1"/>
          </p:cNvSpPr>
          <p:nvPr>
            <p:ph type="body" sz="quarter" idx="1"/>
          </p:nvPr>
        </p:nvSpPr>
        <p:spPr>
          <a:prstGeom prst="rect">
            <a:avLst/>
          </a:prstGeom>
        </p:spPr>
        <p:txBody>
          <a:bodyPr/>
          <a:lstStyle/>
          <a:p>
            <a:r>
              <a:t>Foodborne disease - a disease of an infectious or toxic nature caused by or thought to </a:t>
            </a:r>
          </a:p>
          <a:p>
            <a:r>
              <a:t>be caused by the consumption of food or water.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noRot="1" noChangeAspect="1"/>
          </p:cNvSpPr>
          <p:nvPr>
            <p:ph type="sldImg"/>
          </p:nvPr>
        </p:nvSpPr>
        <p:spPr>
          <a:prstGeom prst="rect">
            <a:avLst/>
          </a:prstGeom>
        </p:spPr>
        <p:txBody>
          <a:bodyPr/>
          <a:lstStyle/>
          <a:p>
            <a:endParaRPr/>
          </a:p>
        </p:txBody>
      </p:sp>
      <p:sp>
        <p:nvSpPr>
          <p:cNvPr id="81" name="Shape 81"/>
          <p:cNvSpPr>
            <a:spLocks noGrp="1"/>
          </p:cNvSpPr>
          <p:nvPr>
            <p:ph type="body" sz="quarter" idx="1"/>
          </p:nvPr>
        </p:nvSpPr>
        <p:spPr>
          <a:prstGeom prst="rect">
            <a:avLst/>
          </a:prstGeom>
        </p:spPr>
        <p:txBody>
          <a:bodyPr/>
          <a:lstStyle/>
          <a:p>
            <a:pPr marL="628650" lvl="1" indent="-342900" algn="just">
              <a:spcBef>
                <a:spcPts val="600"/>
              </a:spcBef>
              <a:buSzTx/>
              <a:buFontTx/>
              <a:buChar char="-"/>
              <a:defRPr sz="2200" b="0"/>
            </a:pPr>
            <a:r>
              <a:rPr lang="en-US" dirty="0" err="1"/>
              <a:t>Nhiễm</a:t>
            </a:r>
            <a:r>
              <a:rPr lang="en-US" dirty="0"/>
              <a:t> </a:t>
            </a:r>
            <a:r>
              <a:rPr lang="en-US" dirty="0" err="1"/>
              <a:t>khuẩn</a:t>
            </a:r>
            <a:r>
              <a:rPr lang="en-US" dirty="0"/>
              <a:t> </a:t>
            </a:r>
            <a:r>
              <a:rPr lang="en-US" dirty="0" err="1"/>
              <a:t>thức</a:t>
            </a:r>
            <a:r>
              <a:rPr lang="en-US" dirty="0"/>
              <a:t> </a:t>
            </a:r>
            <a:r>
              <a:rPr lang="en-US" dirty="0" err="1"/>
              <a:t>ăn</a:t>
            </a:r>
            <a:r>
              <a:rPr lang="en-US" dirty="0"/>
              <a:t> </a:t>
            </a:r>
            <a:r>
              <a:rPr lang="en-US" i="1" dirty="0"/>
              <a:t>(food-borne infections)</a:t>
            </a:r>
            <a:r>
              <a:rPr lang="en-US" dirty="0"/>
              <a:t>: Vi </a:t>
            </a:r>
            <a:r>
              <a:rPr lang="en-US" dirty="0" err="1"/>
              <a:t>khuẩn</a:t>
            </a:r>
            <a:r>
              <a:rPr lang="en-US" dirty="0"/>
              <a:t>, Vi </a:t>
            </a:r>
            <a:r>
              <a:rPr lang="en-US" dirty="0" err="1"/>
              <a:t>rút</a:t>
            </a:r>
            <a:r>
              <a:rPr lang="en-US" dirty="0"/>
              <a:t>, </a:t>
            </a:r>
            <a:r>
              <a:rPr lang="en-US" dirty="0" err="1"/>
              <a:t>Ký</a:t>
            </a:r>
            <a:r>
              <a:rPr lang="en-US" dirty="0"/>
              <a:t> </a:t>
            </a:r>
            <a:r>
              <a:rPr lang="en-US" dirty="0" err="1"/>
              <a:t>sinh</a:t>
            </a:r>
            <a:r>
              <a:rPr lang="en-US" dirty="0"/>
              <a:t> </a:t>
            </a:r>
            <a:r>
              <a:rPr lang="en-US" dirty="0" err="1"/>
              <a:t>trùng</a:t>
            </a:r>
            <a:r>
              <a:rPr lang="en-US" dirty="0"/>
              <a:t> </a:t>
            </a:r>
            <a:r>
              <a:rPr lang="en-US" i="1" dirty="0"/>
              <a:t>(Staphylococcus, Botulism, C. perfringens, Bacillus cereus …) </a:t>
            </a:r>
            <a:r>
              <a:rPr lang="en-US" dirty="0" err="1"/>
              <a:t>nhiễm</a:t>
            </a:r>
            <a:r>
              <a:rPr lang="en-US" dirty="0"/>
              <a:t> </a:t>
            </a:r>
            <a:r>
              <a:rPr lang="en-US" dirty="0" err="1"/>
              <a:t>trong</a:t>
            </a:r>
            <a:r>
              <a:rPr lang="en-US" dirty="0"/>
              <a:t> </a:t>
            </a:r>
            <a:r>
              <a:rPr lang="en-US" dirty="0" err="1"/>
              <a:t>thực</a:t>
            </a:r>
            <a:r>
              <a:rPr lang="en-US" dirty="0"/>
              <a:t> </a:t>
            </a:r>
            <a:r>
              <a:rPr lang="en-US" dirty="0" err="1"/>
              <a:t>phẩm</a:t>
            </a:r>
            <a:r>
              <a:rPr lang="en-US" dirty="0"/>
              <a:t> do </a:t>
            </a:r>
            <a:r>
              <a:rPr lang="en-US" dirty="0" err="1"/>
              <a:t>đó</a:t>
            </a:r>
            <a:r>
              <a:rPr lang="en-US" dirty="0"/>
              <a:t> </a:t>
            </a:r>
            <a:r>
              <a:rPr lang="en-US" dirty="0" err="1"/>
              <a:t>bị</a:t>
            </a:r>
            <a:r>
              <a:rPr lang="en-US" dirty="0"/>
              <a:t> </a:t>
            </a:r>
            <a:r>
              <a:rPr lang="en-US" dirty="0" err="1"/>
              <a:t>bệnh</a:t>
            </a:r>
            <a:r>
              <a:rPr lang="en-US" dirty="0"/>
              <a:t> </a:t>
            </a:r>
            <a:r>
              <a:rPr lang="en-US" dirty="0" err="1"/>
              <a:t>sau</a:t>
            </a:r>
            <a:r>
              <a:rPr lang="en-US" dirty="0"/>
              <a:t> </a:t>
            </a:r>
            <a:r>
              <a:rPr lang="en-US" dirty="0" err="1"/>
              <a:t>khi</a:t>
            </a:r>
            <a:r>
              <a:rPr lang="en-US" dirty="0"/>
              <a:t> </a:t>
            </a:r>
            <a:r>
              <a:rPr lang="en-US" dirty="0" err="1"/>
              <a:t>ăn</a:t>
            </a:r>
            <a:r>
              <a:rPr lang="en-US" dirty="0"/>
              <a:t> </a:t>
            </a:r>
            <a:r>
              <a:rPr lang="en-US" dirty="0" err="1"/>
              <a:t>vào</a:t>
            </a:r>
            <a:r>
              <a:rPr lang="en-US" dirty="0"/>
              <a:t>. </a:t>
            </a:r>
          </a:p>
          <a:p>
            <a:pPr marL="862012" lvl="2" indent="-287337" algn="just">
              <a:spcBef>
                <a:spcPts val="600"/>
              </a:spcBef>
              <a:defRPr sz="2200" b="0"/>
            </a:pPr>
            <a:r>
              <a:rPr lang="vi-VN" dirty="0"/>
              <a:t>Độc tố của VK (VK không còn hiện diện/ gây bệnh): nội sinh, ngoại sinh</a:t>
            </a:r>
          </a:p>
          <a:p>
            <a:pPr marL="862012" lvl="2" indent="-287337" algn="just">
              <a:spcBef>
                <a:spcPts val="600"/>
              </a:spcBef>
              <a:defRPr sz="2200" b="0"/>
            </a:pPr>
            <a:r>
              <a:rPr lang="vi-VN" dirty="0"/>
              <a:t>Độc chất trong phụ gia, chất bảo quản, chất tạo màu, tạo mùi, tạo vị…</a:t>
            </a:r>
            <a:r>
              <a:rPr lang="en-US" dirty="0"/>
              <a:t>, </a:t>
            </a:r>
            <a:r>
              <a:rPr lang="vi-VN" dirty="0"/>
              <a:t>Độc chất do ô nhiễm (dư lượng chất hóa học, thuốc trừ sâu).</a:t>
            </a:r>
          </a:p>
          <a:p>
            <a:pPr marL="628650" lvl="1" indent="-342900" algn="just">
              <a:spcBef>
                <a:spcPts val="600"/>
              </a:spcBef>
              <a:buSzTx/>
              <a:buFontTx/>
              <a:buChar char="-"/>
              <a:defRPr sz="2200" b="0"/>
            </a:pPr>
            <a:endParaRPr lang="en-US"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vi-VN" sz="1200" b="0" i="0" dirty="0">
                <a:latin typeface="+mn-lt"/>
                <a:ea typeface="+mn-ea"/>
                <a:cs typeface="+mn-cs"/>
                <a:sym typeface="Calibri"/>
              </a:rPr>
              <a:t>"Hội chứng </a:t>
            </a:r>
            <a:r>
              <a:rPr lang="vi-VN" sz="1200" b="0" i="0" u="sng" dirty="0">
                <a:latin typeface="+mn-lt"/>
                <a:ea typeface="+mn-ea"/>
                <a:cs typeface="+mn-cs"/>
                <a:sym typeface="Calibri"/>
              </a:rPr>
              <a:t>ngộ độc cơm rang</a:t>
            </a:r>
            <a:r>
              <a:rPr lang="vi-VN" sz="1200" b="0" i="0" dirty="0">
                <a:latin typeface="+mn-lt"/>
                <a:ea typeface="+mn-ea"/>
                <a:cs typeface="+mn-cs"/>
                <a:sym typeface="Calibri"/>
              </a:rPr>
              <a:t>" là một thuật ngữ thường được sử dụng để mô tả hiện tượng mà mọi người mắc phải sau khi ăn các món cơm chiên có chứa vi khuẩn Bacillus cereus. Các triệu chứng của ngộ độc cơm rang bao gồm chuột rút, nôn mửa và tiêu chảy và kéo dài trong khoảng 24 giờ</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5738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rial" panose="020B0604020202020204" pitchFamily="34" charset="0"/>
              </a:rPr>
              <a:t>Vi </a:t>
            </a:r>
            <a:r>
              <a:rPr lang="en-US" b="1" i="0" dirty="0" err="1">
                <a:solidFill>
                  <a:srgbClr val="000000"/>
                </a:solidFill>
                <a:effectLst/>
                <a:latin typeface="arial" panose="020B0604020202020204" pitchFamily="34" charset="0"/>
              </a:rPr>
              <a:t>khuẩn</a:t>
            </a:r>
            <a:r>
              <a:rPr lang="en-US" b="1" i="0" dirty="0">
                <a:solidFill>
                  <a:srgbClr val="000000"/>
                </a:solidFill>
                <a:effectLst/>
                <a:latin typeface="arial" panose="020B0604020202020204" pitchFamily="34" charset="0"/>
              </a:rPr>
              <a:t> </a:t>
            </a:r>
            <a:r>
              <a:rPr lang="en-US" b="1" i="0" dirty="0" err="1">
                <a:solidFill>
                  <a:srgbClr val="000000"/>
                </a:solidFill>
                <a:effectLst/>
                <a:latin typeface="arial" panose="020B0604020202020204" pitchFamily="34" charset="0"/>
              </a:rPr>
              <a:t>thủ</a:t>
            </a:r>
            <a:r>
              <a:rPr lang="en-US" b="1" i="0" dirty="0">
                <a:solidFill>
                  <a:srgbClr val="000000"/>
                </a:solidFill>
                <a:effectLst/>
                <a:latin typeface="arial" panose="020B0604020202020204" pitchFamily="34" charset="0"/>
              </a:rPr>
              <a:t> </a:t>
            </a:r>
            <a:r>
              <a:rPr lang="en-US" b="1" i="0" dirty="0" err="1">
                <a:solidFill>
                  <a:srgbClr val="000000"/>
                </a:solidFill>
                <a:effectLst/>
                <a:latin typeface="arial" panose="020B0604020202020204" pitchFamily="34" charset="0"/>
              </a:rPr>
              <a:t>phạm</a:t>
            </a:r>
            <a:r>
              <a:rPr lang="en-US" b="1" i="0" dirty="0">
                <a:solidFill>
                  <a:srgbClr val="000000"/>
                </a:solidFill>
                <a:effectLst/>
                <a:latin typeface="arial" panose="020B0604020202020204" pitchFamily="34" charset="0"/>
              </a:rPr>
              <a:t>:</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phổ</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biến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là</a:t>
            </a:r>
            <a:r>
              <a:rPr lang="en-US" b="0" i="0" dirty="0">
                <a:solidFill>
                  <a:srgbClr val="000000"/>
                </a:solidFill>
                <a:effectLst/>
                <a:latin typeface="arial" panose="020B0604020202020204" pitchFamily="34" charset="0"/>
              </a:rPr>
              <a:t> vi </a:t>
            </a:r>
            <a:r>
              <a:rPr lang="en-US" b="0" i="0" dirty="0" err="1">
                <a:solidFill>
                  <a:srgbClr val="000000"/>
                </a:solidFill>
                <a:effectLst/>
                <a:latin typeface="arial" panose="020B0604020202020204" pitchFamily="34" charset="0"/>
              </a:rPr>
              <a:t>khuẩn</a:t>
            </a:r>
            <a:r>
              <a:rPr lang="en-US" b="0" i="0" dirty="0">
                <a:solidFill>
                  <a:srgbClr val="000000"/>
                </a:solidFill>
                <a:effectLst/>
                <a:latin typeface="arial" panose="020B0604020202020204" pitchFamily="34" charset="0"/>
              </a:rPr>
              <a:t> </a:t>
            </a:r>
            <a:r>
              <a:rPr lang="en-US" b="0" i="1" dirty="0">
                <a:solidFill>
                  <a:srgbClr val="000000"/>
                </a:solidFill>
                <a:effectLst/>
                <a:latin typeface="arial" panose="020B0604020202020204" pitchFamily="34" charset="0"/>
              </a:rPr>
              <a:t>Clostridium botulinum</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còn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gọi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là</a:t>
            </a:r>
            <a:r>
              <a:rPr lang="en-US" b="0" i="0" dirty="0">
                <a:solidFill>
                  <a:srgbClr val="000000"/>
                </a:solidFill>
                <a:effectLst/>
                <a:latin typeface="arial" panose="020B0604020202020204" pitchFamily="34" charset="0"/>
              </a:rPr>
              <a:t> vi </a:t>
            </a:r>
            <a:r>
              <a:rPr lang="en-US" b="0" i="0" dirty="0" err="1">
                <a:solidFill>
                  <a:srgbClr val="000000"/>
                </a:solidFill>
                <a:effectLst/>
                <a:latin typeface="arial" panose="020B0604020202020204" pitchFamily="34" charset="0"/>
              </a:rPr>
              <a:t>khuẩn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độc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thịt</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vì</a:t>
            </a:r>
            <a:r>
              <a:rPr lang="en-US" b="0" i="0" dirty="0">
                <a:solidFill>
                  <a:srgbClr val="000000"/>
                </a:solidFill>
                <a:effectLst/>
                <a:latin typeface="arial" panose="020B0604020202020204" pitchFamily="34" charset="0"/>
              </a:rPr>
              <a:t> ban </a:t>
            </a:r>
            <a:r>
              <a:rPr lang="en-US" b="0" i="0" dirty="0" err="1">
                <a:solidFill>
                  <a:srgbClr val="000000"/>
                </a:solidFill>
                <a:effectLst/>
                <a:latin typeface="arial" panose="020B0604020202020204" pitchFamily="34" charset="0"/>
              </a:rPr>
              <a:t>đầu</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xảy</a:t>
            </a:r>
            <a:r>
              <a:rPr lang="en-US" b="0" i="0" dirty="0">
                <a:solidFill>
                  <a:srgbClr val="000000"/>
                </a:solidFill>
                <a:effectLst/>
                <a:latin typeface="arial" panose="020B0604020202020204" pitchFamily="34" charset="0"/>
              </a:rPr>
              <a:t> ra </a:t>
            </a:r>
            <a:r>
              <a:rPr lang="en-US" b="0" i="0" dirty="0" err="1">
                <a:solidFill>
                  <a:srgbClr val="000000"/>
                </a:solidFill>
                <a:effectLst/>
                <a:latin typeface="arial" panose="020B0604020202020204" pitchFamily="34" charset="0"/>
              </a:rPr>
              <a:t>chủ</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yếu</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với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thịt</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hộp</a:t>
            </a:r>
            <a:r>
              <a:rPr lang="en-US" b="0" i="0"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4081576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Times New Roman" panose="02020603050405020304" pitchFamily="18" charset="0"/>
              </a:rPr>
              <a:t>  </a:t>
            </a:r>
            <a:r>
              <a:rPr lang="vi-VN" b="0" i="0" dirty="0">
                <a:solidFill>
                  <a:srgbClr val="000000"/>
                </a:solidFill>
                <a:effectLst/>
                <a:latin typeface="arial" panose="020B0604020202020204" pitchFamily="34" charset="0"/>
              </a:rPr>
              <a:t>Ngộ độc xuất hiện thường xuất hiện sau ăn lần cuối 12-36 giờ, tối đa 8 ngày.</a:t>
            </a:r>
            <a:endParaRPr lang="en-US" dirty="0"/>
          </a:p>
        </p:txBody>
      </p:sp>
    </p:spTree>
    <p:extLst>
      <p:ext uri="{BB962C8B-B14F-4D97-AF65-F5344CB8AC3E}">
        <p14:creationId xmlns:p14="http://schemas.microsoft.com/office/powerpoint/2010/main" val="951463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a:t>
            </a:r>
            <a:r>
              <a:rPr lang="en-US" dirty="0" err="1"/>
              <a:t>chỉ</a:t>
            </a:r>
            <a:r>
              <a:rPr lang="en-US" baseline="0" dirty="0"/>
              <a:t> </a:t>
            </a:r>
            <a:r>
              <a:rPr lang="en-US" baseline="0" dirty="0" err="1"/>
              <a:t>trung</a:t>
            </a:r>
            <a:r>
              <a:rPr lang="en-US" baseline="0" dirty="0"/>
              <a:t> </a:t>
            </a:r>
            <a:r>
              <a:rPr lang="en-US" baseline="0" dirty="0" err="1"/>
              <a:t>hòa</a:t>
            </a:r>
            <a:r>
              <a:rPr lang="en-US" baseline="0" dirty="0"/>
              <a:t> </a:t>
            </a:r>
            <a:r>
              <a:rPr lang="en-US" baseline="0" dirty="0" err="1"/>
              <a:t>độc</a:t>
            </a:r>
            <a:r>
              <a:rPr lang="en-US" baseline="0" dirty="0"/>
              <a:t> </a:t>
            </a:r>
            <a:r>
              <a:rPr lang="en-US" baseline="0" dirty="0" err="1"/>
              <a:t>tố</a:t>
            </a:r>
            <a:r>
              <a:rPr lang="en-US" baseline="0" dirty="0"/>
              <a:t> </a:t>
            </a:r>
            <a:r>
              <a:rPr lang="en-US" baseline="0" dirty="0" err="1"/>
              <a:t>trong</a:t>
            </a:r>
            <a:r>
              <a:rPr lang="en-US" baseline="0" dirty="0"/>
              <a:t> </a:t>
            </a:r>
            <a:r>
              <a:rPr lang="en-US" baseline="0" dirty="0" err="1"/>
              <a:t>máu</a:t>
            </a:r>
            <a:r>
              <a:rPr lang="en-US" baseline="0" dirty="0"/>
              <a:t>, </a:t>
            </a:r>
            <a:r>
              <a:rPr lang="en-US" baseline="0" dirty="0" err="1"/>
              <a:t>không</a:t>
            </a:r>
            <a:r>
              <a:rPr lang="en-US" baseline="0" dirty="0"/>
              <a:t> </a:t>
            </a:r>
            <a:r>
              <a:rPr lang="en-US" baseline="0" dirty="0" err="1"/>
              <a:t>trung</a:t>
            </a:r>
            <a:r>
              <a:rPr lang="en-US" baseline="0" dirty="0"/>
              <a:t> </a:t>
            </a:r>
            <a:r>
              <a:rPr lang="en-US" baseline="0" dirty="0" err="1"/>
              <a:t>hòa</a:t>
            </a:r>
            <a:r>
              <a:rPr lang="en-US" baseline="0" dirty="0"/>
              <a:t> </a:t>
            </a:r>
            <a:r>
              <a:rPr lang="en-US" baseline="0" dirty="0" err="1"/>
              <a:t>độc</a:t>
            </a:r>
            <a:r>
              <a:rPr lang="en-US" baseline="0" dirty="0"/>
              <a:t> </a:t>
            </a:r>
            <a:r>
              <a:rPr lang="en-US" baseline="0" dirty="0" err="1"/>
              <a:t>tố</a:t>
            </a:r>
            <a:r>
              <a:rPr lang="en-US" baseline="0" dirty="0"/>
              <a:t> </a:t>
            </a:r>
            <a:r>
              <a:rPr lang="en-US" baseline="0" dirty="0" err="1"/>
              <a:t>đã</a:t>
            </a:r>
            <a:r>
              <a:rPr lang="en-US" baseline="0" dirty="0"/>
              <a:t> </a:t>
            </a:r>
            <a:r>
              <a:rPr lang="en-US" baseline="0" dirty="0" err="1"/>
              <a:t>gắn</a:t>
            </a:r>
            <a:r>
              <a:rPr lang="en-US" baseline="0" dirty="0"/>
              <a:t> </a:t>
            </a:r>
            <a:r>
              <a:rPr lang="en-US" baseline="0" dirty="0" err="1"/>
              <a:t>tại</a:t>
            </a:r>
            <a:r>
              <a:rPr lang="en-US" baseline="0" dirty="0"/>
              <a:t> </a:t>
            </a:r>
            <a:r>
              <a:rPr lang="en-US" baseline="0" dirty="0" err="1"/>
              <a:t>chỗ</a:t>
            </a:r>
            <a:r>
              <a:rPr lang="en-US" baseline="0" dirty="0"/>
              <a:t> </a:t>
            </a:r>
            <a:r>
              <a:rPr lang="en-US" baseline="0" dirty="0" err="1"/>
              <a:t>nối</a:t>
            </a:r>
            <a:r>
              <a:rPr lang="en-US" baseline="0" dirty="0"/>
              <a:t> TK</a:t>
            </a:r>
          </a:p>
          <a:p>
            <a:pPr marL="0" marR="0" lvl="0" indent="0" algn="just" defTabSz="914400" eaLnBrk="1" fontAlgn="auto" latinLnBrk="0" hangingPunct="1">
              <a:lnSpc>
                <a:spcPct val="100000"/>
              </a:lnSpc>
              <a:spcBef>
                <a:spcPts val="400"/>
              </a:spcBef>
              <a:spcAft>
                <a:spcPts val="0"/>
              </a:spcAft>
              <a:buClrTx/>
              <a:buSzTx/>
              <a:buFontTx/>
              <a:buNone/>
              <a:tabLst/>
              <a:defRPr/>
            </a:pPr>
            <a:r>
              <a:rPr lang="en-US" sz="1200" dirty="0" err="1">
                <a:latin typeface="Arial" pitchFamily="34" charset="0"/>
                <a:cs typeface="Arial" pitchFamily="34" charset="0"/>
              </a:rPr>
              <a:t>Chỉ</a:t>
            </a:r>
            <a:r>
              <a:rPr lang="en-US" sz="1200" dirty="0">
                <a:latin typeface="Arial" pitchFamily="34" charset="0"/>
                <a:cs typeface="Arial" pitchFamily="34" charset="0"/>
              </a:rPr>
              <a:t> </a:t>
            </a:r>
            <a:r>
              <a:rPr lang="en-US" sz="1200" dirty="0" err="1">
                <a:latin typeface="Arial" pitchFamily="34" charset="0"/>
                <a:cs typeface="Arial" pitchFamily="34" charset="0"/>
              </a:rPr>
              <a:t>làm</a:t>
            </a:r>
            <a:r>
              <a:rPr lang="en-US" sz="1200" dirty="0">
                <a:latin typeface="Arial" pitchFamily="34" charset="0"/>
                <a:cs typeface="Arial" pitchFamily="34" charset="0"/>
              </a:rPr>
              <a:t> </a:t>
            </a:r>
            <a:r>
              <a:rPr lang="en-US" sz="1200" dirty="0" err="1">
                <a:latin typeface="Arial" pitchFamily="34" charset="0"/>
                <a:cs typeface="Arial" pitchFamily="34" charset="0"/>
              </a:rPr>
              <a:t>giảm</a:t>
            </a:r>
            <a:r>
              <a:rPr lang="en-US" sz="1200" dirty="0">
                <a:latin typeface="Arial" pitchFamily="34" charset="0"/>
                <a:cs typeface="Arial" pitchFamily="34" charset="0"/>
              </a:rPr>
              <a:t> </a:t>
            </a:r>
            <a:r>
              <a:rPr lang="en-US" sz="1200" dirty="0" err="1">
                <a:latin typeface="Arial" pitchFamily="34" charset="0"/>
                <a:cs typeface="Arial" pitchFamily="34" charset="0"/>
              </a:rPr>
              <a:t>tiến</a:t>
            </a:r>
            <a:r>
              <a:rPr lang="en-US" sz="1200" dirty="0">
                <a:latin typeface="Arial" pitchFamily="34" charset="0"/>
                <a:cs typeface="Arial" pitchFamily="34" charset="0"/>
              </a:rPr>
              <a:t> </a:t>
            </a:r>
            <a:r>
              <a:rPr lang="en-US" sz="1200" dirty="0" err="1">
                <a:latin typeface="Arial" pitchFamily="34" charset="0"/>
                <a:cs typeface="Arial" pitchFamily="34" charset="0"/>
              </a:rPr>
              <a:t>triển</a:t>
            </a:r>
            <a:r>
              <a:rPr lang="en-US" sz="1200" dirty="0">
                <a:latin typeface="Arial" pitchFamily="34" charset="0"/>
                <a:cs typeface="Arial" pitchFamily="34" charset="0"/>
              </a:rPr>
              <a:t> </a:t>
            </a:r>
            <a:r>
              <a:rPr lang="en-US" sz="1200" dirty="0" err="1">
                <a:latin typeface="Arial" pitchFamily="34" charset="0"/>
                <a:cs typeface="Arial" pitchFamily="34" charset="0"/>
              </a:rPr>
              <a:t>và</a:t>
            </a:r>
            <a:r>
              <a:rPr lang="en-US" sz="1200" dirty="0">
                <a:latin typeface="Arial" pitchFamily="34" charset="0"/>
                <a:cs typeface="Arial" pitchFamily="34" charset="0"/>
              </a:rPr>
              <a:t> </a:t>
            </a:r>
            <a:r>
              <a:rPr lang="en-US" sz="1200" dirty="0" err="1">
                <a:latin typeface="Arial" pitchFamily="34" charset="0"/>
                <a:cs typeface="Arial" pitchFamily="34" charset="0"/>
              </a:rPr>
              <a:t>mức</a:t>
            </a:r>
            <a:r>
              <a:rPr lang="en-US" sz="1200" dirty="0">
                <a:latin typeface="Arial" pitchFamily="34" charset="0"/>
                <a:cs typeface="Arial" pitchFamily="34" charset="0"/>
              </a:rPr>
              <a:t> </a:t>
            </a:r>
            <a:r>
              <a:rPr lang="en-US" sz="1200" dirty="0" err="1">
                <a:latin typeface="Arial" pitchFamily="34" charset="0"/>
                <a:cs typeface="Arial" pitchFamily="34" charset="0"/>
              </a:rPr>
              <a:t>độ</a:t>
            </a:r>
            <a:r>
              <a:rPr lang="en-US" sz="1200" dirty="0">
                <a:latin typeface="Arial" pitchFamily="34" charset="0"/>
                <a:cs typeface="Arial" pitchFamily="34" charset="0"/>
              </a:rPr>
              <a:t> </a:t>
            </a:r>
            <a:r>
              <a:rPr lang="en-US" sz="1200" dirty="0" err="1">
                <a:latin typeface="Arial" pitchFamily="34" charset="0"/>
                <a:cs typeface="Arial" pitchFamily="34" charset="0"/>
              </a:rPr>
              <a:t>nặng</a:t>
            </a:r>
            <a:r>
              <a:rPr lang="en-US" sz="1200" dirty="0">
                <a:latin typeface="Arial" pitchFamily="34" charset="0"/>
                <a:cs typeface="Arial" pitchFamily="34" charset="0"/>
              </a:rPr>
              <a:t>, </a:t>
            </a:r>
            <a:r>
              <a:rPr lang="en-US" sz="1200" dirty="0" err="1">
                <a:latin typeface="Arial" pitchFamily="34" charset="0"/>
                <a:cs typeface="Arial" pitchFamily="34" charset="0"/>
              </a:rPr>
              <a:t>không</a:t>
            </a:r>
            <a:r>
              <a:rPr lang="en-US" sz="1200" dirty="0">
                <a:latin typeface="Arial" pitchFamily="34" charset="0"/>
                <a:cs typeface="Arial" pitchFamily="34" charset="0"/>
              </a:rPr>
              <a:t> </a:t>
            </a:r>
            <a:r>
              <a:rPr lang="en-US" sz="1200" dirty="0" err="1">
                <a:latin typeface="Arial" pitchFamily="34" charset="0"/>
                <a:cs typeface="Arial" pitchFamily="34" charset="0"/>
              </a:rPr>
              <a:t>khỏi</a:t>
            </a:r>
            <a:r>
              <a:rPr lang="en-US" sz="1200" dirty="0">
                <a:latin typeface="Arial" pitchFamily="34" charset="0"/>
                <a:cs typeface="Arial" pitchFamily="34" charset="0"/>
              </a:rPr>
              <a:t> </a:t>
            </a:r>
            <a:r>
              <a:rPr lang="en-US" sz="1200" dirty="0" err="1">
                <a:latin typeface="Arial" pitchFamily="34" charset="0"/>
                <a:cs typeface="Arial" pitchFamily="34" charset="0"/>
              </a:rPr>
              <a:t>khi</a:t>
            </a:r>
            <a:r>
              <a:rPr lang="en-US" sz="1200" dirty="0">
                <a:latin typeface="Arial" pitchFamily="34" charset="0"/>
                <a:cs typeface="Arial" pitchFamily="34" charset="0"/>
              </a:rPr>
              <a:t> </a:t>
            </a:r>
            <a:r>
              <a:rPr lang="en-US" sz="1200" dirty="0" err="1">
                <a:latin typeface="Arial" pitchFamily="34" charset="0"/>
                <a:cs typeface="Arial" pitchFamily="34" charset="0"/>
              </a:rPr>
              <a:t>đã</a:t>
            </a:r>
            <a:r>
              <a:rPr lang="en-US" sz="1200" dirty="0">
                <a:latin typeface="Arial" pitchFamily="34" charset="0"/>
                <a:cs typeface="Arial" pitchFamily="34" charset="0"/>
              </a:rPr>
              <a:t> </a:t>
            </a:r>
            <a:r>
              <a:rPr lang="en-US" sz="1200" dirty="0" err="1">
                <a:latin typeface="Arial" pitchFamily="34" charset="0"/>
                <a:cs typeface="Arial" pitchFamily="34" charset="0"/>
              </a:rPr>
              <a:t>có</a:t>
            </a:r>
            <a:r>
              <a:rPr lang="en-US" sz="1200" dirty="0">
                <a:latin typeface="Arial" pitchFamily="34" charset="0"/>
                <a:cs typeface="Arial" pitchFamily="34" charset="0"/>
              </a:rPr>
              <a:t> </a:t>
            </a:r>
            <a:r>
              <a:rPr lang="en-US" sz="1200" dirty="0" err="1">
                <a:latin typeface="Arial" pitchFamily="34" charset="0"/>
                <a:cs typeface="Arial" pitchFamily="34" charset="0"/>
              </a:rPr>
              <a:t>liệt</a:t>
            </a:r>
            <a:endParaRPr lang="en-US" sz="1200" dirty="0">
              <a:latin typeface="Arial" pitchFamily="34" charset="0"/>
              <a:cs typeface="Arial" pitchFamily="34" charset="0"/>
            </a:endParaRPr>
          </a:p>
          <a:p>
            <a:endParaRPr lang="en-US" dirty="0"/>
          </a:p>
        </p:txBody>
      </p:sp>
    </p:spTree>
    <p:extLst>
      <p:ext uri="{BB962C8B-B14F-4D97-AF65-F5344CB8AC3E}">
        <p14:creationId xmlns:p14="http://schemas.microsoft.com/office/powerpoint/2010/main" val="2185372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Phụ nữ có thai nếu ăn phải thực phẩm có nhiễm Listeria thì dù có triệu chứng nhẹ cũng phải điều trị để đề phòng ngừa cho nhiễm trùng thai nhi. Kháng sinh đặc hiệu cho Listeria là Ampicillin, có thể kèm theo Gentamicin nếu triệu chứng nặng.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pPr lvl="3" indent="0">
              <a:spcBef>
                <a:spcPts val="800"/>
              </a:spcBef>
              <a:defRPr sz="2400"/>
            </a:pPr>
            <a:r>
              <a:t>Trong biện pháp pasteur nhiệt độ cao trong thời gian ngắn (HTST), sữa được ép chảy qua các tấm hoặc các ống kim loại có nhiệt độ thành ống 72°C (161°F) trong 15 giây. Biện pháp xử lý nhiệt độ cực cao (UHT) để sữa ở nhiệt độ 138°C (280°F) trong tối thiểu 2 giây.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ố Trang chiếu"/>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8" name="Văn bản Tiêu đề"/>
          <p:cNvSpPr txBox="1">
            <a:spLocks noGrp="1"/>
          </p:cNvSpPr>
          <p:nvPr>
            <p:ph type="title" hasCustomPrompt="1"/>
          </p:nvPr>
        </p:nvSpPr>
        <p:spPr>
          <a:xfrm>
            <a:off x="457200" y="154650"/>
            <a:ext cx="8229600" cy="715963"/>
          </a:xfrm>
          <a:prstGeom prst="rect">
            <a:avLst/>
          </a:prstGeom>
        </p:spPr>
        <p:txBody>
          <a:bodyPr>
            <a:normAutofit/>
          </a:bodyPr>
          <a:lstStyle>
            <a:lvl1pPr>
              <a:defRPr sz="4000" b="1">
                <a:solidFill>
                  <a:srgbClr val="C00000"/>
                </a:solidFill>
                <a:latin typeface="Arial" panose="020B0604020202020204" pitchFamily="34" charset="0"/>
                <a:ea typeface="+mn-ea"/>
                <a:cs typeface="Arial" panose="020B0604020202020204" pitchFamily="34" charset="0"/>
                <a:sym typeface="Calibri"/>
              </a:defRPr>
            </a:lvl1pPr>
          </a:lstStyle>
          <a:p>
            <a:r>
              <a:rPr lang="en-US" dirty="0"/>
              <a:t>VĂN BẢN TIÊU ĐỀ</a:t>
            </a:r>
          </a:p>
        </p:txBody>
      </p:sp>
      <p:sp>
        <p:nvSpPr>
          <p:cNvPr id="19" name="Nội dung Cấp Một…"/>
          <p:cNvSpPr txBox="1">
            <a:spLocks noGrp="1"/>
          </p:cNvSpPr>
          <p:nvPr>
            <p:ph type="body" idx="1" hasCustomPrompt="1"/>
          </p:nvPr>
        </p:nvSpPr>
        <p:spPr>
          <a:xfrm>
            <a:off x="457200" y="870614"/>
            <a:ext cx="8229600" cy="5255550"/>
          </a:xfrm>
          <a:prstGeom prst="rect">
            <a:avLst/>
          </a:prstGeom>
        </p:spPr>
        <p:txBody>
          <a:bodyPr>
            <a:normAutofit/>
          </a:bodyPr>
          <a:lstStyle>
            <a:lvl1pPr>
              <a:lnSpc>
                <a:spcPct val="150000"/>
              </a:lnSpc>
              <a:defRPr b="0">
                <a:solidFill>
                  <a:srgbClr val="000000"/>
                </a:solidFill>
                <a:latin typeface="Arial" panose="020B0604020202020204" pitchFamily="34" charset="0"/>
                <a:ea typeface="+mn-ea"/>
                <a:cs typeface="Arial" panose="020B0604020202020204" pitchFamily="34" charset="0"/>
                <a:sym typeface="Calibri"/>
              </a:defRPr>
            </a:lvl1pPr>
            <a:lvl2pPr>
              <a:lnSpc>
                <a:spcPct val="150000"/>
              </a:lnSpc>
              <a:defRPr b="0">
                <a:solidFill>
                  <a:srgbClr val="000000"/>
                </a:solidFill>
                <a:latin typeface="Arial" panose="020B0604020202020204" pitchFamily="34" charset="0"/>
                <a:ea typeface="+mn-ea"/>
                <a:cs typeface="Arial" panose="020B0604020202020204" pitchFamily="34" charset="0"/>
                <a:sym typeface="Calibri"/>
              </a:defRPr>
            </a:lvl2pPr>
            <a:lvl3pPr>
              <a:lnSpc>
                <a:spcPct val="150000"/>
              </a:lnSpc>
              <a:defRPr b="0">
                <a:solidFill>
                  <a:srgbClr val="000000"/>
                </a:solidFill>
                <a:latin typeface="Arial" panose="020B0604020202020204" pitchFamily="34" charset="0"/>
                <a:ea typeface="+mn-ea"/>
                <a:cs typeface="Arial" panose="020B0604020202020204" pitchFamily="34" charset="0"/>
                <a:sym typeface="Calibri"/>
              </a:defRPr>
            </a:lvl3pPr>
            <a:lvl4pPr>
              <a:lnSpc>
                <a:spcPct val="150000"/>
              </a:lnSpc>
              <a:defRPr b="0">
                <a:solidFill>
                  <a:srgbClr val="000000"/>
                </a:solidFill>
                <a:latin typeface="Arial" panose="020B0604020202020204" pitchFamily="34" charset="0"/>
                <a:ea typeface="+mn-ea"/>
                <a:cs typeface="Arial" panose="020B0604020202020204" pitchFamily="34" charset="0"/>
                <a:sym typeface="Calibri"/>
              </a:defRPr>
            </a:lvl4pPr>
            <a:lvl5pPr>
              <a:lnSpc>
                <a:spcPct val="150000"/>
              </a:lnSpc>
              <a:defRPr b="0">
                <a:solidFill>
                  <a:srgbClr val="000000"/>
                </a:solidFill>
                <a:latin typeface="Arial" panose="020B0604020202020204" pitchFamily="34" charset="0"/>
                <a:ea typeface="+mn-ea"/>
                <a:cs typeface="Arial" panose="020B0604020202020204" pitchFamily="34" charset="0"/>
                <a:sym typeface="Calibri"/>
              </a:defRPr>
            </a:lvl5pPr>
          </a:lstStyle>
          <a:p>
            <a:r>
              <a:rPr lang="en-US" dirty="0" err="1"/>
              <a:t>Nội</a:t>
            </a:r>
            <a:r>
              <a:rPr lang="en-US" dirty="0"/>
              <a:t> dung </a:t>
            </a:r>
            <a:r>
              <a:rPr lang="en-US" dirty="0" err="1"/>
              <a:t>cấp</a:t>
            </a:r>
            <a:r>
              <a:rPr lang="en-US" dirty="0"/>
              <a:t> </a:t>
            </a:r>
            <a:r>
              <a:rPr lang="en-US" dirty="0" err="1"/>
              <a:t>một</a:t>
            </a:r>
            <a:endParaRPr lang="en-US" dirty="0"/>
          </a:p>
          <a:p>
            <a:pPr lvl="1"/>
            <a:r>
              <a:rPr lang="en-US" dirty="0" err="1"/>
              <a:t>Nội</a:t>
            </a:r>
            <a:r>
              <a:rPr lang="en-US" dirty="0"/>
              <a:t> dung </a:t>
            </a:r>
            <a:r>
              <a:rPr lang="en-US" dirty="0" err="1"/>
              <a:t>cấp</a:t>
            </a:r>
            <a:r>
              <a:rPr lang="en-US" dirty="0"/>
              <a:t> </a:t>
            </a:r>
            <a:r>
              <a:rPr lang="en-US" dirty="0" err="1"/>
              <a:t>hai</a:t>
            </a:r>
            <a:endParaRPr lang="en-US" dirty="0"/>
          </a:p>
          <a:p>
            <a:pPr lvl="2"/>
            <a:r>
              <a:rPr lang="en-US" dirty="0" err="1"/>
              <a:t>Nội</a:t>
            </a:r>
            <a:r>
              <a:rPr lang="en-US" dirty="0"/>
              <a:t> dung </a:t>
            </a:r>
            <a:r>
              <a:rPr lang="en-US" dirty="0" err="1"/>
              <a:t>cấp</a:t>
            </a:r>
            <a:r>
              <a:rPr lang="en-US" dirty="0"/>
              <a:t> </a:t>
            </a:r>
            <a:r>
              <a:rPr lang="en-US" dirty="0" err="1"/>
              <a:t>ba</a:t>
            </a:r>
            <a:endParaRPr lang="en-US" dirty="0"/>
          </a:p>
          <a:p>
            <a:pPr lvl="3"/>
            <a:r>
              <a:rPr lang="en-US" dirty="0" err="1"/>
              <a:t>Nội</a:t>
            </a:r>
            <a:r>
              <a:rPr lang="en-US" dirty="0"/>
              <a:t> dung </a:t>
            </a:r>
            <a:r>
              <a:rPr lang="en-US" dirty="0" err="1"/>
              <a:t>cấp</a:t>
            </a:r>
            <a:r>
              <a:rPr lang="en-US" dirty="0"/>
              <a:t> </a:t>
            </a:r>
            <a:r>
              <a:rPr lang="en-US" dirty="0" err="1"/>
              <a:t>bốn</a:t>
            </a:r>
            <a:endParaRPr lang="en-US" dirty="0"/>
          </a:p>
          <a:p>
            <a:pPr lvl="4"/>
            <a:r>
              <a:rPr lang="en-US" dirty="0" err="1"/>
              <a:t>Nội</a:t>
            </a:r>
            <a:r>
              <a:rPr lang="en-US" dirty="0"/>
              <a:t> dung </a:t>
            </a:r>
            <a:r>
              <a:rPr lang="en-US" dirty="0" err="1"/>
              <a:t>cấp</a:t>
            </a:r>
            <a:r>
              <a:rPr lang="en-US" dirty="0"/>
              <a:t> </a:t>
            </a:r>
            <a:r>
              <a:rPr lang="en-US" dirty="0" err="1"/>
              <a:t>năm</a:t>
            </a:r>
            <a:endParaRPr lang="en-US" dirty="0"/>
          </a:p>
        </p:txBody>
      </p:sp>
      <p:sp>
        <p:nvSpPr>
          <p:cNvPr id="20" name="Số Trang chiếu"/>
          <p:cNvSpPr txBox="1">
            <a:spLocks noGrp="1"/>
          </p:cNvSpPr>
          <p:nvPr>
            <p:ph type="sldNum" sz="quarter" idx="2"/>
          </p:nvPr>
        </p:nvSpPr>
        <p:spPr>
          <a:xfrm>
            <a:off x="8422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7" name="Số Trang chiếu"/>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4" name="Số Trang chiếu"/>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206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206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9769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Văn bản Tiêu đề"/>
          <p:cNvSpPr txBox="1">
            <a:spLocks noGrp="1"/>
          </p:cNvSpPr>
          <p:nvPr>
            <p:ph type="title"/>
          </p:nvPr>
        </p:nvSpPr>
        <p:spPr>
          <a:xfrm>
            <a:off x="457200" y="92074"/>
            <a:ext cx="8229600" cy="669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rPr lang="en-US" dirty="0"/>
              <a:t>VĂN BẢN TIÊU ĐỀ</a:t>
            </a:r>
          </a:p>
        </p:txBody>
      </p:sp>
      <p:sp>
        <p:nvSpPr>
          <p:cNvPr id="3" name="Nội dung Cấp Một…"/>
          <p:cNvSpPr txBox="1">
            <a:spLocks noGrp="1"/>
          </p:cNvSpPr>
          <p:nvPr>
            <p:ph type="body" idx="1"/>
          </p:nvPr>
        </p:nvSpPr>
        <p:spPr>
          <a:xfrm>
            <a:off x="457200" y="838200"/>
            <a:ext cx="8229600" cy="6019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rPr lang="en-US" dirty="0" err="1"/>
              <a:t>Nội</a:t>
            </a:r>
            <a:r>
              <a:rPr lang="en-US" dirty="0"/>
              <a:t> dung </a:t>
            </a:r>
            <a:r>
              <a:rPr lang="en-US" dirty="0" err="1"/>
              <a:t>cấp</a:t>
            </a:r>
            <a:r>
              <a:rPr lang="en-US" dirty="0"/>
              <a:t> </a:t>
            </a:r>
            <a:r>
              <a:rPr lang="en-US" dirty="0" err="1"/>
              <a:t>một</a:t>
            </a:r>
            <a:endParaRPr lang="en-US" dirty="0"/>
          </a:p>
          <a:p>
            <a:pPr lvl="1"/>
            <a:r>
              <a:rPr lang="en-US" dirty="0" err="1"/>
              <a:t>Nội</a:t>
            </a:r>
            <a:r>
              <a:rPr lang="en-US" dirty="0"/>
              <a:t> dung </a:t>
            </a:r>
            <a:r>
              <a:rPr lang="en-US" dirty="0" err="1"/>
              <a:t>cấp</a:t>
            </a:r>
            <a:r>
              <a:rPr lang="en-US" dirty="0"/>
              <a:t> </a:t>
            </a:r>
            <a:r>
              <a:rPr lang="en-US" dirty="0" err="1"/>
              <a:t>hai</a:t>
            </a:r>
            <a:endParaRPr lang="en-US" dirty="0"/>
          </a:p>
          <a:p>
            <a:pPr lvl="2"/>
            <a:r>
              <a:rPr lang="en-US" dirty="0" err="1"/>
              <a:t>Nội</a:t>
            </a:r>
            <a:r>
              <a:rPr lang="en-US" dirty="0"/>
              <a:t> dung </a:t>
            </a:r>
            <a:r>
              <a:rPr lang="en-US" dirty="0" err="1"/>
              <a:t>cấp</a:t>
            </a:r>
            <a:r>
              <a:rPr lang="en-US" dirty="0"/>
              <a:t> </a:t>
            </a:r>
            <a:r>
              <a:rPr lang="en-US" dirty="0" err="1"/>
              <a:t>ba</a:t>
            </a:r>
            <a:endParaRPr lang="en-US" dirty="0"/>
          </a:p>
          <a:p>
            <a:pPr lvl="3"/>
            <a:r>
              <a:rPr lang="en-US" dirty="0" err="1"/>
              <a:t>Nội</a:t>
            </a:r>
            <a:r>
              <a:rPr lang="en-US" dirty="0"/>
              <a:t> dung </a:t>
            </a:r>
            <a:r>
              <a:rPr lang="en-US" dirty="0" err="1"/>
              <a:t>cấp</a:t>
            </a:r>
            <a:r>
              <a:rPr lang="en-US" dirty="0"/>
              <a:t> </a:t>
            </a:r>
            <a:r>
              <a:rPr lang="en-US" dirty="0" err="1"/>
              <a:t>bốn</a:t>
            </a:r>
            <a:endParaRPr lang="en-US" dirty="0"/>
          </a:p>
          <a:p>
            <a:pPr lvl="4"/>
            <a:r>
              <a:rPr lang="en-US" dirty="0" err="1"/>
              <a:t>Nội</a:t>
            </a:r>
            <a:r>
              <a:rPr lang="en-US" dirty="0"/>
              <a:t> dung </a:t>
            </a:r>
            <a:r>
              <a:rPr lang="en-US" dirty="0" err="1"/>
              <a:t>cấp</a:t>
            </a:r>
            <a:r>
              <a:rPr lang="en-US" dirty="0"/>
              <a:t> </a:t>
            </a:r>
            <a:r>
              <a:rPr lang="en-US" dirty="0" err="1"/>
              <a:t>năm</a:t>
            </a:r>
            <a:endParaRPr lang="en-US" dirty="0"/>
          </a:p>
        </p:txBody>
      </p:sp>
      <p:sp>
        <p:nvSpPr>
          <p:cNvPr id="4" name="Số Trang chiếu"/>
          <p:cNvSpPr txBox="1">
            <a:spLocks noGrp="1"/>
          </p:cNvSpPr>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hf hdr="0" dt="0"/>
  <p:txStyles>
    <p:titleStyle>
      <a:lvl1pPr marL="0" marR="0" indent="0" algn="ctr" defTabSz="914400" rtl="0" latinLnBrk="0">
        <a:lnSpc>
          <a:spcPct val="100000"/>
        </a:lnSpc>
        <a:spcBef>
          <a:spcPts val="0"/>
        </a:spcBef>
        <a:spcAft>
          <a:spcPts val="0"/>
        </a:spcAft>
        <a:buClrTx/>
        <a:buSzTx/>
        <a:buFontTx/>
        <a:buNone/>
        <a:tabLst/>
        <a:defRPr sz="4400" b="1" i="0" u="none" strike="noStrike" cap="none" spc="0" baseline="0">
          <a:ln>
            <a:noFill/>
          </a:ln>
          <a:solidFill>
            <a:srgbClr val="C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1" i="0" u="none" strike="noStrike" cap="none" spc="0" baseline="0">
          <a:ln>
            <a:noFill/>
          </a:ln>
          <a:solidFill>
            <a:srgbClr val="0000FF"/>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1" i="0" u="none" strike="noStrike" cap="none" spc="0" baseline="0">
          <a:ln>
            <a:noFill/>
          </a:ln>
          <a:solidFill>
            <a:srgbClr val="0000FF"/>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1" i="0" u="none" strike="noStrike" cap="none" spc="0" baseline="0">
          <a:ln>
            <a:noFill/>
          </a:ln>
          <a:solidFill>
            <a:srgbClr val="0000FF"/>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1" i="0" u="none" strike="noStrike" cap="none" spc="0" baseline="0">
          <a:ln>
            <a:noFill/>
          </a:ln>
          <a:solidFill>
            <a:srgbClr val="0000FF"/>
          </a:solidFill>
          <a:uFillTx/>
          <a:latin typeface="Arial"/>
          <a:ea typeface="Arial"/>
          <a:cs typeface="Arial"/>
          <a:sym typeface="Arial"/>
        </a:defRPr>
      </a:lvl5pPr>
      <a:lvl6pPr marL="0" marR="0" indent="457200" algn="ctr" defTabSz="914400" rtl="0" latinLnBrk="0">
        <a:lnSpc>
          <a:spcPct val="100000"/>
        </a:lnSpc>
        <a:spcBef>
          <a:spcPts val="0"/>
        </a:spcBef>
        <a:spcAft>
          <a:spcPts val="0"/>
        </a:spcAft>
        <a:buClrTx/>
        <a:buSzTx/>
        <a:buFontTx/>
        <a:buNone/>
        <a:tabLst/>
        <a:defRPr sz="4400" b="1" i="0" u="none" strike="noStrike" cap="none" spc="0" baseline="0">
          <a:ln>
            <a:noFill/>
          </a:ln>
          <a:solidFill>
            <a:srgbClr val="0000FF"/>
          </a:solidFill>
          <a:uFillTx/>
          <a:latin typeface="Arial"/>
          <a:ea typeface="Arial"/>
          <a:cs typeface="Arial"/>
          <a:sym typeface="Arial"/>
        </a:defRPr>
      </a:lvl6pPr>
      <a:lvl7pPr marL="0" marR="0" indent="914400" algn="ctr" defTabSz="914400" rtl="0" latinLnBrk="0">
        <a:lnSpc>
          <a:spcPct val="100000"/>
        </a:lnSpc>
        <a:spcBef>
          <a:spcPts val="0"/>
        </a:spcBef>
        <a:spcAft>
          <a:spcPts val="0"/>
        </a:spcAft>
        <a:buClrTx/>
        <a:buSzTx/>
        <a:buFontTx/>
        <a:buNone/>
        <a:tabLst/>
        <a:defRPr sz="4400" b="1" i="0" u="none" strike="noStrike" cap="none" spc="0" baseline="0">
          <a:ln>
            <a:noFill/>
          </a:ln>
          <a:solidFill>
            <a:srgbClr val="0000FF"/>
          </a:solidFill>
          <a:uFillTx/>
          <a:latin typeface="Arial"/>
          <a:ea typeface="Arial"/>
          <a:cs typeface="Arial"/>
          <a:sym typeface="Arial"/>
        </a:defRPr>
      </a:lvl7pPr>
      <a:lvl8pPr marL="0" marR="0" indent="1371600" algn="ctr" defTabSz="914400" rtl="0" latinLnBrk="0">
        <a:lnSpc>
          <a:spcPct val="100000"/>
        </a:lnSpc>
        <a:spcBef>
          <a:spcPts val="0"/>
        </a:spcBef>
        <a:spcAft>
          <a:spcPts val="0"/>
        </a:spcAft>
        <a:buClrTx/>
        <a:buSzTx/>
        <a:buFontTx/>
        <a:buNone/>
        <a:tabLst/>
        <a:defRPr sz="4400" b="1" i="0" u="none" strike="noStrike" cap="none" spc="0" baseline="0">
          <a:ln>
            <a:noFill/>
          </a:ln>
          <a:solidFill>
            <a:srgbClr val="0000FF"/>
          </a:solidFill>
          <a:uFillTx/>
          <a:latin typeface="Arial"/>
          <a:ea typeface="Arial"/>
          <a:cs typeface="Arial"/>
          <a:sym typeface="Arial"/>
        </a:defRPr>
      </a:lvl8pPr>
      <a:lvl9pPr marL="0" marR="0" indent="1828800" algn="ctr" defTabSz="914400" rtl="0" latinLnBrk="0">
        <a:lnSpc>
          <a:spcPct val="100000"/>
        </a:lnSpc>
        <a:spcBef>
          <a:spcPts val="0"/>
        </a:spcBef>
        <a:spcAft>
          <a:spcPts val="0"/>
        </a:spcAft>
        <a:buClrTx/>
        <a:buSzTx/>
        <a:buFontTx/>
        <a:buNone/>
        <a:tabLst/>
        <a:defRPr sz="4400" b="1" i="0" u="none" strike="noStrike" cap="none" spc="0" baseline="0">
          <a:ln>
            <a:noFill/>
          </a:ln>
          <a:solidFill>
            <a:srgbClr val="0000FF"/>
          </a:solidFill>
          <a:uFillTx/>
          <a:latin typeface="Arial"/>
          <a:ea typeface="Arial"/>
          <a:cs typeface="Arial"/>
          <a:sym typeface="Arial"/>
        </a:defRPr>
      </a:lvl9pPr>
    </p:titleStyle>
    <p:bodyStyle>
      <a:lvl1pPr marL="342900" marR="0" indent="-342900" algn="l" defTabSz="914400" rtl="0" latinLnBrk="0">
        <a:lnSpc>
          <a:spcPct val="150000"/>
        </a:lnSpc>
        <a:spcBef>
          <a:spcPts val="700"/>
        </a:spcBef>
        <a:spcAft>
          <a:spcPts val="0"/>
        </a:spcAft>
        <a:buClrTx/>
        <a:buSzPct val="100000"/>
        <a:buFont typeface="Arial" panose="020B0604020202020204" pitchFamily="34" charset="0"/>
        <a:buChar char="•"/>
        <a:tabLst/>
        <a:defRPr sz="3200" b="0" i="0" u="none" strike="noStrike" cap="none" spc="0" baseline="0">
          <a:ln>
            <a:noFill/>
          </a:ln>
          <a:solidFill>
            <a:srgbClr val="002060"/>
          </a:solidFill>
          <a:uFillTx/>
          <a:latin typeface="Arial"/>
          <a:ea typeface="Arial"/>
          <a:cs typeface="Arial"/>
          <a:sym typeface="Arial"/>
        </a:defRPr>
      </a:lvl1pPr>
      <a:lvl2pPr marL="783771" marR="0" indent="-326571" algn="l" defTabSz="914400" rtl="0" latinLnBrk="0">
        <a:lnSpc>
          <a:spcPct val="150000"/>
        </a:lnSpc>
        <a:spcBef>
          <a:spcPts val="700"/>
        </a:spcBef>
        <a:spcAft>
          <a:spcPts val="0"/>
        </a:spcAft>
        <a:buClrTx/>
        <a:buSzPct val="100000"/>
        <a:buFont typeface="Courier New" panose="02070309020205020404" pitchFamily="49" charset="0"/>
        <a:buChar char="o"/>
        <a:tabLst/>
        <a:defRPr sz="3200" b="0" i="0" u="none" strike="noStrike" cap="none" spc="0" baseline="0">
          <a:ln>
            <a:noFill/>
          </a:ln>
          <a:solidFill>
            <a:srgbClr val="002060"/>
          </a:solidFill>
          <a:uFillTx/>
          <a:latin typeface="Arial"/>
          <a:ea typeface="Arial"/>
          <a:cs typeface="Arial"/>
          <a:sym typeface="Arial"/>
        </a:defRPr>
      </a:lvl2pPr>
      <a:lvl3pPr marL="1219200" marR="0" indent="-304800" algn="l" defTabSz="914400" rtl="0" latinLnBrk="0">
        <a:lnSpc>
          <a:spcPct val="150000"/>
        </a:lnSpc>
        <a:spcBef>
          <a:spcPts val="700"/>
        </a:spcBef>
        <a:spcAft>
          <a:spcPts val="0"/>
        </a:spcAft>
        <a:buClrTx/>
        <a:buSzPct val="100000"/>
        <a:buFont typeface="Wingdings" panose="05000000000000000000" pitchFamily="2" charset="2"/>
        <a:buChar char="Ø"/>
        <a:tabLst/>
        <a:defRPr sz="3200" b="0" i="0" u="none" strike="noStrike" cap="none" spc="0" baseline="0">
          <a:ln>
            <a:noFill/>
          </a:ln>
          <a:solidFill>
            <a:srgbClr val="002060"/>
          </a:solidFill>
          <a:uFillTx/>
          <a:latin typeface="Arial"/>
          <a:ea typeface="Arial"/>
          <a:cs typeface="Arial"/>
          <a:sym typeface="Arial"/>
        </a:defRPr>
      </a:lvl3pPr>
      <a:lvl4pPr marL="1737360" marR="0" indent="-365760" algn="l" defTabSz="914400" rtl="0" latinLnBrk="0">
        <a:lnSpc>
          <a:spcPct val="150000"/>
        </a:lnSpc>
        <a:spcBef>
          <a:spcPts val="700"/>
        </a:spcBef>
        <a:spcAft>
          <a:spcPts val="0"/>
        </a:spcAft>
        <a:buClrTx/>
        <a:buSzPct val="100000"/>
        <a:buFont typeface="Wingdings" panose="05000000000000000000" pitchFamily="2" charset="2"/>
        <a:buChar char="ü"/>
        <a:tabLst/>
        <a:defRPr sz="3200" b="0" i="0" u="none" strike="noStrike" cap="none" spc="0" baseline="0">
          <a:ln>
            <a:noFill/>
          </a:ln>
          <a:solidFill>
            <a:srgbClr val="002060"/>
          </a:solidFill>
          <a:uFillTx/>
          <a:latin typeface="Arial"/>
          <a:ea typeface="Arial"/>
          <a:cs typeface="Arial"/>
          <a:sym typeface="Arial"/>
        </a:defRPr>
      </a:lvl4pPr>
      <a:lvl5pPr marL="2235200" marR="0" indent="-406400" algn="l" defTabSz="914400" rtl="0" latinLnBrk="0">
        <a:lnSpc>
          <a:spcPct val="150000"/>
        </a:lnSpc>
        <a:spcBef>
          <a:spcPts val="700"/>
        </a:spcBef>
        <a:spcAft>
          <a:spcPts val="0"/>
        </a:spcAft>
        <a:buClrTx/>
        <a:buSzPct val="100000"/>
        <a:buFont typeface="Arial" panose="020B0604020202020204" pitchFamily="34" charset="0"/>
        <a:buChar char="•"/>
        <a:tabLst/>
        <a:defRPr sz="3200" b="0" i="0" u="none" strike="noStrike" cap="none" spc="0" baseline="0">
          <a:ln>
            <a:noFill/>
          </a:ln>
          <a:solidFill>
            <a:srgbClr val="00206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Tx/>
        <a:buSzPct val="100000"/>
        <a:buFont typeface="Arial"/>
        <a:buChar char=""/>
        <a:tabLst/>
        <a:defRPr sz="3200" b="1" i="0" u="none" strike="noStrike" cap="none" spc="0" baseline="0">
          <a:ln>
            <a:noFill/>
          </a:ln>
          <a:solidFill>
            <a:srgbClr val="00206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Tx/>
        <a:buSzPct val="100000"/>
        <a:buFont typeface="Arial"/>
        <a:buChar char=""/>
        <a:tabLst/>
        <a:defRPr sz="3200" b="1" i="0" u="none" strike="noStrike" cap="none" spc="0" baseline="0">
          <a:ln>
            <a:noFill/>
          </a:ln>
          <a:solidFill>
            <a:srgbClr val="00206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Tx/>
        <a:buSzPct val="100000"/>
        <a:buFont typeface="Arial"/>
        <a:buChar char=""/>
        <a:tabLst/>
        <a:defRPr sz="3200" b="1" i="0" u="none" strike="noStrike" cap="none" spc="0" baseline="0">
          <a:ln>
            <a:noFill/>
          </a:ln>
          <a:solidFill>
            <a:srgbClr val="00206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Tx/>
        <a:buSzPct val="100000"/>
        <a:buFont typeface="Arial"/>
        <a:buChar char=""/>
        <a:tabLst/>
        <a:defRPr sz="3200" b="1" i="0" u="none" strike="noStrike" cap="none" spc="0" baseline="0">
          <a:ln>
            <a:noFill/>
          </a:ln>
          <a:solidFill>
            <a:srgbClr val="00206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NGỘ ĐỘC THỨC ĂN"/>
          <p:cNvSpPr txBox="1">
            <a:spLocks noGrp="1"/>
          </p:cNvSpPr>
          <p:nvPr>
            <p:ph type="title" idx="4294967295"/>
          </p:nvPr>
        </p:nvSpPr>
        <p:spPr>
          <a:xfrm>
            <a:off x="685800" y="1524000"/>
            <a:ext cx="7772400" cy="914400"/>
          </a:xfrm>
          <a:prstGeom prst="rect">
            <a:avLst/>
          </a:prstGeom>
        </p:spPr>
        <p:txBody>
          <a:bodyPr>
            <a:normAutofit/>
          </a:bodyPr>
          <a:lstStyle>
            <a:lvl1pPr>
              <a:defRPr sz="4800">
                <a:solidFill>
                  <a:srgbClr val="FF0000"/>
                </a:solidFill>
              </a:defRPr>
            </a:lvl1pPr>
          </a:lstStyle>
          <a:p>
            <a:r>
              <a:t>NGỘ ĐỘC THỨC ĂN </a:t>
            </a:r>
          </a:p>
        </p:txBody>
      </p:sp>
      <p:sp>
        <p:nvSpPr>
          <p:cNvPr id="44" name="PGS.TS BS. PHẠM THỊ NGỌC THẢO…"/>
          <p:cNvSpPr txBox="1">
            <a:spLocks noGrp="1"/>
          </p:cNvSpPr>
          <p:nvPr>
            <p:ph type="body" sz="quarter" idx="4294967295"/>
          </p:nvPr>
        </p:nvSpPr>
        <p:spPr>
          <a:xfrm>
            <a:off x="1371600" y="4419600"/>
            <a:ext cx="7315200" cy="1219200"/>
          </a:xfrm>
          <a:prstGeom prst="rect">
            <a:avLst/>
          </a:prstGeom>
        </p:spPr>
        <p:txBody>
          <a:bodyPr>
            <a:normAutofit/>
          </a:bodyPr>
          <a:lstStyle/>
          <a:p>
            <a:pPr marL="0" indent="0" algn="ctr">
              <a:lnSpc>
                <a:spcPct val="90000"/>
              </a:lnSpc>
              <a:spcBef>
                <a:spcPts val="500"/>
              </a:spcBef>
              <a:buSzTx/>
              <a:buNone/>
              <a:defRPr sz="2200" b="0"/>
            </a:pPr>
            <a:r>
              <a:t>PGS.TS BS. PHẠM THỊ NGỌC THẢO</a:t>
            </a:r>
          </a:p>
          <a:p>
            <a:pPr marL="0" indent="0" algn="ctr">
              <a:lnSpc>
                <a:spcPct val="90000"/>
              </a:lnSpc>
              <a:spcBef>
                <a:spcPts val="500"/>
              </a:spcBef>
              <a:buSzTx/>
              <a:buNone/>
              <a:defRPr sz="2200" b="0"/>
            </a:pPr>
            <a:r>
              <a:t>Trưởng Bộ môn Hồi sức cấp cứu ĐHYD TPHCM</a:t>
            </a:r>
          </a:p>
          <a:p>
            <a:pPr marL="0" indent="0" algn="ctr">
              <a:lnSpc>
                <a:spcPct val="90000"/>
              </a:lnSpc>
              <a:spcBef>
                <a:spcPts val="500"/>
              </a:spcBef>
              <a:buSzTx/>
              <a:buNone/>
              <a:defRPr sz="2200" b="0"/>
            </a:pPr>
            <a:r>
              <a:t>Phó giám đốc BV Chợ Rẫy </a:t>
            </a:r>
          </a:p>
        </p:txBody>
      </p:sp>
      <p:sp>
        <p:nvSpPr>
          <p:cNvPr id="45" name="BỆNH LIÊN QUAN ĐẾN THỨC ĂN (Food-Borne Diseases)"/>
          <p:cNvSpPr txBox="1"/>
          <p:nvPr/>
        </p:nvSpPr>
        <p:spPr>
          <a:xfrm>
            <a:off x="762000" y="2667000"/>
            <a:ext cx="7696200" cy="10179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3200">
                <a:solidFill>
                  <a:srgbClr val="FF0000"/>
                </a:solidFill>
              </a:defRPr>
            </a:pPr>
            <a:r>
              <a:t>BỆNH LIÊN QUAN ĐẾN THỨC ĂN</a:t>
            </a:r>
            <a:br/>
            <a:r>
              <a:rPr i="1"/>
              <a:t>(Food-Borne Diseases)</a:t>
            </a:r>
          </a:p>
        </p:txBody>
      </p:sp>
      <p:sp>
        <p:nvSpPr>
          <p:cNvPr id="2" name="Slide Number Placeholder 1">
            <a:extLst>
              <a:ext uri="{FF2B5EF4-FFF2-40B4-BE49-F238E27FC236}">
                <a16:creationId xmlns:a16="http://schemas.microsoft.com/office/drawing/2014/main" id="{3252F620-BF3C-4810-8A43-C05B723BF2A9}"/>
              </a:ext>
            </a:extLst>
          </p:cNvPr>
          <p:cNvSpPr>
            <a:spLocks noGrp="1"/>
          </p:cNvSpPr>
          <p:nvPr>
            <p:ph type="sldNum" sz="quarter" idx="2"/>
          </p:nvPr>
        </p:nvSpPr>
        <p:spPr/>
        <p:txBody>
          <a:bodyPr/>
          <a:lstStyle/>
          <a:p>
            <a:fld id="{86CB4B4D-7CA3-9044-876B-883B54F8677D}" type="slidenum">
              <a:rPr lang="en-US" smtClean="0"/>
              <a:pPr/>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942340" y="450164"/>
            <a:ext cx="7259320" cy="574040"/>
          </a:xfrm>
          <a:prstGeom prst="rect">
            <a:avLst/>
          </a:prstGeom>
        </p:spPr>
        <p:txBody>
          <a:bodyPr vert="horz" wrap="square" lIns="0" tIns="12700" rIns="0" bIns="0" rtlCol="0">
            <a:spAutoFit/>
          </a:bodyPr>
          <a:lstStyle/>
          <a:p>
            <a:pPr marL="12700">
              <a:lnSpc>
                <a:spcPct val="100000"/>
              </a:lnSpc>
              <a:spcBef>
                <a:spcPts val="100"/>
              </a:spcBef>
            </a:pPr>
            <a:r>
              <a:rPr spc="-80" dirty="0">
                <a:solidFill>
                  <a:srgbClr val="C00000"/>
                </a:solidFill>
              </a:rPr>
              <a:t>PHÂN</a:t>
            </a:r>
            <a:r>
              <a:rPr spc="-210" dirty="0">
                <a:solidFill>
                  <a:srgbClr val="C00000"/>
                </a:solidFill>
              </a:rPr>
              <a:t> </a:t>
            </a:r>
            <a:r>
              <a:rPr spc="-80" dirty="0">
                <a:solidFill>
                  <a:srgbClr val="C00000"/>
                </a:solidFill>
              </a:rPr>
              <a:t>LOẠI</a:t>
            </a:r>
            <a:r>
              <a:rPr spc="-215" dirty="0">
                <a:solidFill>
                  <a:srgbClr val="C00000"/>
                </a:solidFill>
              </a:rPr>
              <a:t> </a:t>
            </a:r>
            <a:r>
              <a:rPr spc="-70" dirty="0">
                <a:solidFill>
                  <a:srgbClr val="C00000"/>
                </a:solidFill>
              </a:rPr>
              <a:t>TÁC</a:t>
            </a:r>
            <a:r>
              <a:rPr spc="-210" dirty="0">
                <a:solidFill>
                  <a:srgbClr val="C00000"/>
                </a:solidFill>
              </a:rPr>
              <a:t> </a:t>
            </a:r>
            <a:r>
              <a:rPr spc="-75" dirty="0">
                <a:solidFill>
                  <a:srgbClr val="C00000"/>
                </a:solidFill>
              </a:rPr>
              <a:t>NHÂN</a:t>
            </a:r>
            <a:r>
              <a:rPr spc="-210" dirty="0">
                <a:solidFill>
                  <a:srgbClr val="C00000"/>
                </a:solidFill>
              </a:rPr>
              <a:t> </a:t>
            </a:r>
            <a:r>
              <a:rPr spc="-70" dirty="0">
                <a:solidFill>
                  <a:srgbClr val="C00000"/>
                </a:solidFill>
              </a:rPr>
              <a:t>GÂY</a:t>
            </a:r>
            <a:r>
              <a:rPr spc="-280" dirty="0">
                <a:solidFill>
                  <a:srgbClr val="C00000"/>
                </a:solidFill>
              </a:rPr>
              <a:t> </a:t>
            </a:r>
            <a:r>
              <a:rPr spc="-80" dirty="0">
                <a:solidFill>
                  <a:srgbClr val="C00000"/>
                </a:solidFill>
              </a:rPr>
              <a:t>BỆNH</a:t>
            </a:r>
          </a:p>
        </p:txBody>
      </p:sp>
      <p:sp>
        <p:nvSpPr>
          <p:cNvPr id="8" name="object 8"/>
          <p:cNvSpPr txBox="1"/>
          <p:nvPr/>
        </p:nvSpPr>
        <p:spPr>
          <a:xfrm>
            <a:off x="650238" y="1322422"/>
            <a:ext cx="7628255" cy="5116830"/>
          </a:xfrm>
          <a:prstGeom prst="rect">
            <a:avLst/>
          </a:prstGeom>
        </p:spPr>
        <p:txBody>
          <a:bodyPr vert="horz" wrap="square" lIns="0" tIns="204470" rIns="0" bIns="0" rtlCol="0">
            <a:spAutoFit/>
          </a:bodyPr>
          <a:lstStyle/>
          <a:p>
            <a:pPr marL="12700">
              <a:lnSpc>
                <a:spcPct val="100000"/>
              </a:lnSpc>
              <a:spcBef>
                <a:spcPts val="1610"/>
              </a:spcBef>
            </a:pPr>
            <a:r>
              <a:rPr sz="2400" b="1" spc="-5" dirty="0">
                <a:solidFill>
                  <a:srgbClr val="002060"/>
                </a:solidFill>
                <a:latin typeface="Arial"/>
                <a:cs typeface="Arial"/>
              </a:rPr>
              <a:t>WHO estimates of global burden of </a:t>
            </a:r>
            <a:r>
              <a:rPr sz="2400" b="1" dirty="0">
                <a:solidFill>
                  <a:srgbClr val="002060"/>
                </a:solidFill>
                <a:latin typeface="Arial"/>
                <a:cs typeface="Arial"/>
              </a:rPr>
              <a:t>FBD</a:t>
            </a:r>
            <a:r>
              <a:rPr sz="2400" b="1" spc="-35" dirty="0">
                <a:solidFill>
                  <a:srgbClr val="002060"/>
                </a:solidFill>
                <a:latin typeface="Arial"/>
                <a:cs typeface="Arial"/>
              </a:rPr>
              <a:t> </a:t>
            </a:r>
            <a:r>
              <a:rPr sz="2400" b="1" dirty="0">
                <a:solidFill>
                  <a:srgbClr val="002060"/>
                </a:solidFill>
                <a:latin typeface="Arial"/>
                <a:cs typeface="Arial"/>
              </a:rPr>
              <a:t>2007-2015</a:t>
            </a:r>
            <a:endParaRPr sz="2400" dirty="0">
              <a:latin typeface="Arial"/>
              <a:cs typeface="Arial"/>
            </a:endParaRPr>
          </a:p>
          <a:p>
            <a:pPr marL="262255" indent="-249554">
              <a:lnSpc>
                <a:spcPct val="100000"/>
              </a:lnSpc>
              <a:spcBef>
                <a:spcPts val="1385"/>
              </a:spcBef>
              <a:buSzPct val="95454"/>
              <a:buFont typeface="Wingdings"/>
              <a:buChar char=""/>
              <a:tabLst>
                <a:tab pos="262890" algn="l"/>
              </a:tabLst>
            </a:pPr>
            <a:r>
              <a:rPr sz="2200" dirty="0">
                <a:solidFill>
                  <a:srgbClr val="002060"/>
                </a:solidFill>
                <a:latin typeface="Arial"/>
                <a:cs typeface="Arial"/>
              </a:rPr>
              <a:t>31 tác nhân gây bệnh truyền qua thức</a:t>
            </a:r>
            <a:r>
              <a:rPr sz="2200" spc="-25" dirty="0">
                <a:solidFill>
                  <a:srgbClr val="002060"/>
                </a:solidFill>
                <a:latin typeface="Arial"/>
                <a:cs typeface="Arial"/>
              </a:rPr>
              <a:t> </a:t>
            </a:r>
            <a:r>
              <a:rPr sz="2200" dirty="0">
                <a:solidFill>
                  <a:srgbClr val="002060"/>
                </a:solidFill>
                <a:latin typeface="Arial"/>
                <a:cs typeface="Arial"/>
              </a:rPr>
              <a:t>ăn</a:t>
            </a:r>
            <a:endParaRPr sz="2200" dirty="0">
              <a:latin typeface="Arial"/>
              <a:cs typeface="Arial"/>
            </a:endParaRPr>
          </a:p>
          <a:p>
            <a:pPr marL="538480" marR="5080" lvl="1" indent="-228600" algn="just">
              <a:lnSpc>
                <a:spcPct val="149800"/>
              </a:lnSpc>
              <a:spcBef>
                <a:spcPts val="15"/>
              </a:spcBef>
              <a:buFont typeface="Courier New"/>
              <a:buChar char="o"/>
              <a:tabLst>
                <a:tab pos="538480" algn="l"/>
              </a:tabLst>
            </a:pPr>
            <a:r>
              <a:rPr sz="2200" dirty="0">
                <a:solidFill>
                  <a:srgbClr val="002060"/>
                </a:solidFill>
                <a:latin typeface="Arial"/>
                <a:cs typeface="Arial"/>
              </a:rPr>
              <a:t>Tác nhân gây </a:t>
            </a:r>
            <a:r>
              <a:rPr sz="2200" spc="-5" dirty="0">
                <a:solidFill>
                  <a:srgbClr val="002060"/>
                </a:solidFill>
                <a:latin typeface="Arial"/>
                <a:cs typeface="Arial"/>
              </a:rPr>
              <a:t>tiêu chảy: </a:t>
            </a:r>
            <a:r>
              <a:rPr sz="2200" spc="-85" dirty="0">
                <a:solidFill>
                  <a:srgbClr val="002060"/>
                </a:solidFill>
                <a:latin typeface="Arial"/>
                <a:cs typeface="Arial"/>
              </a:rPr>
              <a:t>11 </a:t>
            </a:r>
            <a:r>
              <a:rPr sz="2200" spc="-5" dirty="0">
                <a:solidFill>
                  <a:srgbClr val="002060"/>
                </a:solidFill>
                <a:latin typeface="Arial"/>
                <a:cs typeface="Arial"/>
              </a:rPr>
              <a:t>(</a:t>
            </a:r>
            <a:r>
              <a:rPr sz="2200" spc="-5" dirty="0">
                <a:solidFill>
                  <a:srgbClr val="00B0F0"/>
                </a:solidFill>
                <a:latin typeface="Arial"/>
                <a:cs typeface="Arial"/>
              </a:rPr>
              <a:t>Norovirus</a:t>
            </a:r>
            <a:r>
              <a:rPr sz="2200" spc="-5" dirty="0">
                <a:solidFill>
                  <a:srgbClr val="002060"/>
                </a:solidFill>
                <a:latin typeface="Arial"/>
                <a:cs typeface="Arial"/>
              </a:rPr>
              <a:t>, </a:t>
            </a:r>
            <a:r>
              <a:rPr sz="2200" i="1" spc="-5" dirty="0">
                <a:solidFill>
                  <a:srgbClr val="00B050"/>
                </a:solidFill>
                <a:latin typeface="Arial"/>
                <a:cs typeface="Arial"/>
              </a:rPr>
              <a:t>Campylobacter  </a:t>
            </a:r>
            <a:r>
              <a:rPr sz="2200" dirty="0">
                <a:solidFill>
                  <a:srgbClr val="00B050"/>
                </a:solidFill>
                <a:latin typeface="Arial"/>
                <a:cs typeface="Arial"/>
              </a:rPr>
              <a:t>spp, </a:t>
            </a:r>
            <a:r>
              <a:rPr sz="2200" spc="-5" dirty="0">
                <a:solidFill>
                  <a:srgbClr val="00B050"/>
                </a:solidFill>
                <a:latin typeface="Arial"/>
                <a:cs typeface="Arial"/>
              </a:rPr>
              <a:t>EPEC, ETEC, STEC, Non-typhoidal </a:t>
            </a:r>
            <a:r>
              <a:rPr sz="2200" i="1" spc="-5" dirty="0">
                <a:solidFill>
                  <a:srgbClr val="00B050"/>
                </a:solidFill>
                <a:latin typeface="Arial"/>
                <a:cs typeface="Arial"/>
              </a:rPr>
              <a:t>S. enterica</a:t>
            </a:r>
            <a:r>
              <a:rPr sz="2200" spc="-5" dirty="0">
                <a:solidFill>
                  <a:srgbClr val="00B050"/>
                </a:solidFill>
                <a:latin typeface="Arial"/>
                <a:cs typeface="Arial"/>
              </a:rPr>
              <a:t>,  </a:t>
            </a:r>
            <a:r>
              <a:rPr sz="2200" i="1" spc="-5" dirty="0">
                <a:solidFill>
                  <a:srgbClr val="00B050"/>
                </a:solidFill>
                <a:latin typeface="Arial"/>
                <a:cs typeface="Arial"/>
              </a:rPr>
              <a:t>Shigella </a:t>
            </a:r>
            <a:r>
              <a:rPr sz="2200" dirty="0">
                <a:solidFill>
                  <a:srgbClr val="00B050"/>
                </a:solidFill>
                <a:latin typeface="Arial"/>
                <a:cs typeface="Arial"/>
              </a:rPr>
              <a:t>spp, </a:t>
            </a:r>
            <a:r>
              <a:rPr sz="2200" i="1" spc="-10" dirty="0">
                <a:solidFill>
                  <a:srgbClr val="00B050"/>
                </a:solidFill>
                <a:latin typeface="Arial"/>
                <a:cs typeface="Arial"/>
              </a:rPr>
              <a:t>Vibrio </a:t>
            </a:r>
            <a:r>
              <a:rPr sz="2200" i="1" spc="-5" dirty="0">
                <a:solidFill>
                  <a:srgbClr val="00B050"/>
                </a:solidFill>
                <a:latin typeface="Arial"/>
                <a:cs typeface="Arial"/>
              </a:rPr>
              <a:t>cholerae</a:t>
            </a:r>
            <a:r>
              <a:rPr sz="2200" spc="-5" dirty="0">
                <a:solidFill>
                  <a:srgbClr val="002060"/>
                </a:solidFill>
                <a:latin typeface="Arial"/>
                <a:cs typeface="Arial"/>
              </a:rPr>
              <a:t>, </a:t>
            </a:r>
            <a:r>
              <a:rPr sz="2200" i="1" spc="-5" dirty="0">
                <a:solidFill>
                  <a:srgbClr val="FF9300"/>
                </a:solidFill>
                <a:latin typeface="Arial"/>
                <a:cs typeface="Arial"/>
              </a:rPr>
              <a:t>Cryptosporidium </a:t>
            </a:r>
            <a:r>
              <a:rPr sz="2200" dirty="0">
                <a:solidFill>
                  <a:srgbClr val="FF9300"/>
                </a:solidFill>
                <a:latin typeface="Arial"/>
                <a:cs typeface="Arial"/>
              </a:rPr>
              <a:t>spp,  </a:t>
            </a:r>
            <a:r>
              <a:rPr sz="2200" i="1" spc="-5" dirty="0">
                <a:solidFill>
                  <a:srgbClr val="FF9300"/>
                </a:solidFill>
                <a:latin typeface="Arial"/>
                <a:cs typeface="Arial"/>
              </a:rPr>
              <a:t>Entamoeba histolytica</a:t>
            </a:r>
            <a:r>
              <a:rPr sz="2200" spc="-5" dirty="0">
                <a:solidFill>
                  <a:srgbClr val="FF9300"/>
                </a:solidFill>
                <a:latin typeface="Arial"/>
                <a:cs typeface="Arial"/>
              </a:rPr>
              <a:t>, </a:t>
            </a:r>
            <a:r>
              <a:rPr sz="2200" i="1" spc="-5" dirty="0">
                <a:solidFill>
                  <a:srgbClr val="FF9300"/>
                </a:solidFill>
                <a:latin typeface="Arial"/>
                <a:cs typeface="Arial"/>
              </a:rPr>
              <a:t>Giardia</a:t>
            </a:r>
            <a:r>
              <a:rPr sz="2200" i="1" spc="10" dirty="0">
                <a:solidFill>
                  <a:srgbClr val="FF9300"/>
                </a:solidFill>
                <a:latin typeface="Arial"/>
                <a:cs typeface="Arial"/>
              </a:rPr>
              <a:t> </a:t>
            </a:r>
            <a:r>
              <a:rPr sz="2200" dirty="0">
                <a:solidFill>
                  <a:srgbClr val="FF9300"/>
                </a:solidFill>
                <a:latin typeface="Arial"/>
                <a:cs typeface="Arial"/>
              </a:rPr>
              <a:t>spp</a:t>
            </a:r>
            <a:r>
              <a:rPr sz="2200" dirty="0">
                <a:solidFill>
                  <a:srgbClr val="002060"/>
                </a:solidFill>
                <a:latin typeface="Arial"/>
                <a:cs typeface="Arial"/>
              </a:rPr>
              <a:t>)</a:t>
            </a:r>
            <a:endParaRPr sz="2200" dirty="0">
              <a:latin typeface="Arial"/>
              <a:cs typeface="Arial"/>
            </a:endParaRPr>
          </a:p>
          <a:p>
            <a:pPr marL="538480" marR="5080" lvl="1" indent="-228600" algn="just">
              <a:lnSpc>
                <a:spcPct val="149800"/>
              </a:lnSpc>
              <a:spcBef>
                <a:spcPts val="10"/>
              </a:spcBef>
              <a:buFont typeface="Courier New"/>
              <a:buChar char="o"/>
              <a:tabLst>
                <a:tab pos="538480" algn="l"/>
              </a:tabLst>
            </a:pPr>
            <a:r>
              <a:rPr sz="2200" dirty="0">
                <a:solidFill>
                  <a:srgbClr val="002060"/>
                </a:solidFill>
                <a:latin typeface="Arial"/>
                <a:cs typeface="Arial"/>
              </a:rPr>
              <a:t>Tác nhân gây </a:t>
            </a:r>
            <a:r>
              <a:rPr sz="2200" spc="-5" dirty="0">
                <a:solidFill>
                  <a:srgbClr val="002060"/>
                </a:solidFill>
                <a:latin typeface="Arial"/>
                <a:cs typeface="Arial"/>
              </a:rPr>
              <a:t>nhiễm </a:t>
            </a:r>
            <a:r>
              <a:rPr sz="2200" dirty="0">
                <a:solidFill>
                  <a:srgbClr val="002060"/>
                </a:solidFill>
                <a:latin typeface="Arial"/>
                <a:cs typeface="Arial"/>
              </a:rPr>
              <a:t>trùng xâm </a:t>
            </a:r>
            <a:r>
              <a:rPr sz="2200" spc="-5" dirty="0">
                <a:solidFill>
                  <a:srgbClr val="002060"/>
                </a:solidFill>
                <a:latin typeface="Arial"/>
                <a:cs typeface="Arial"/>
              </a:rPr>
              <a:t>lấn: </a:t>
            </a:r>
            <a:r>
              <a:rPr sz="2200" dirty="0">
                <a:solidFill>
                  <a:srgbClr val="002060"/>
                </a:solidFill>
                <a:latin typeface="Arial"/>
                <a:cs typeface="Arial"/>
              </a:rPr>
              <a:t>7 </a:t>
            </a:r>
            <a:r>
              <a:rPr sz="2200" spc="-5" dirty="0">
                <a:solidFill>
                  <a:srgbClr val="002060"/>
                </a:solidFill>
                <a:latin typeface="Arial"/>
                <a:cs typeface="Arial"/>
              </a:rPr>
              <a:t>(</a:t>
            </a:r>
            <a:r>
              <a:rPr sz="2200" spc="-5" dirty="0">
                <a:solidFill>
                  <a:srgbClr val="00B0F0"/>
                </a:solidFill>
                <a:latin typeface="Arial"/>
                <a:cs typeface="Arial"/>
              </a:rPr>
              <a:t>vi-rút viêm </a:t>
            </a:r>
            <a:r>
              <a:rPr sz="2200" dirty="0">
                <a:solidFill>
                  <a:srgbClr val="00B0F0"/>
                </a:solidFill>
                <a:latin typeface="Arial"/>
                <a:cs typeface="Arial"/>
              </a:rPr>
              <a:t>gan </a:t>
            </a:r>
            <a:r>
              <a:rPr sz="2200" spc="-5" dirty="0">
                <a:solidFill>
                  <a:srgbClr val="00B0F0"/>
                </a:solidFill>
                <a:latin typeface="Arial"/>
                <a:cs typeface="Arial"/>
              </a:rPr>
              <a:t>A</a:t>
            </a:r>
            <a:r>
              <a:rPr sz="2200" spc="-5" dirty="0">
                <a:solidFill>
                  <a:srgbClr val="002060"/>
                </a:solidFill>
                <a:latin typeface="Arial"/>
                <a:cs typeface="Arial"/>
              </a:rPr>
              <a:t>, </a:t>
            </a:r>
            <a:r>
              <a:rPr sz="2200" spc="-5" dirty="0">
                <a:solidFill>
                  <a:srgbClr val="00B050"/>
                </a:solidFill>
                <a:latin typeface="Arial"/>
                <a:cs typeface="Arial"/>
              </a:rPr>
              <a:t> </a:t>
            </a:r>
            <a:r>
              <a:rPr sz="2200" i="1" spc="-5" dirty="0">
                <a:solidFill>
                  <a:srgbClr val="00B050"/>
                </a:solidFill>
                <a:latin typeface="Arial"/>
                <a:cs typeface="Arial"/>
              </a:rPr>
              <a:t>Brucella </a:t>
            </a:r>
            <a:r>
              <a:rPr sz="2200" dirty="0">
                <a:solidFill>
                  <a:srgbClr val="00B050"/>
                </a:solidFill>
                <a:latin typeface="Arial"/>
                <a:cs typeface="Arial"/>
              </a:rPr>
              <a:t>spp, </a:t>
            </a:r>
            <a:r>
              <a:rPr sz="2200" i="1" spc="-5" dirty="0">
                <a:solidFill>
                  <a:srgbClr val="00B050"/>
                </a:solidFill>
                <a:latin typeface="Arial"/>
                <a:cs typeface="Arial"/>
              </a:rPr>
              <a:t>Listeria </a:t>
            </a:r>
            <a:r>
              <a:rPr sz="2200" i="1" dirty="0">
                <a:solidFill>
                  <a:srgbClr val="00B050"/>
                </a:solidFill>
                <a:latin typeface="Arial"/>
                <a:cs typeface="Arial"/>
              </a:rPr>
              <a:t>monocytogenes</a:t>
            </a:r>
            <a:r>
              <a:rPr sz="2200" dirty="0">
                <a:solidFill>
                  <a:srgbClr val="00B050"/>
                </a:solidFill>
                <a:latin typeface="Arial"/>
                <a:cs typeface="Arial"/>
              </a:rPr>
              <a:t>, </a:t>
            </a:r>
            <a:r>
              <a:rPr sz="2200" i="1" spc="-5" dirty="0">
                <a:solidFill>
                  <a:srgbClr val="00B050"/>
                </a:solidFill>
                <a:latin typeface="Arial"/>
                <a:cs typeface="Arial"/>
              </a:rPr>
              <a:t>Mycobacterium  bovis</a:t>
            </a:r>
            <a:r>
              <a:rPr sz="2200" spc="-5" dirty="0">
                <a:solidFill>
                  <a:srgbClr val="00B050"/>
                </a:solidFill>
                <a:latin typeface="Arial"/>
                <a:cs typeface="Arial"/>
              </a:rPr>
              <a:t>, </a:t>
            </a:r>
            <a:r>
              <a:rPr sz="2200" i="1" spc="-5" dirty="0">
                <a:solidFill>
                  <a:srgbClr val="00B050"/>
                </a:solidFill>
                <a:latin typeface="Arial"/>
                <a:cs typeface="Arial"/>
              </a:rPr>
              <a:t>Salmonella Paratyphi A</a:t>
            </a:r>
            <a:r>
              <a:rPr sz="2200" spc="-5" dirty="0">
                <a:solidFill>
                  <a:srgbClr val="00B050"/>
                </a:solidFill>
                <a:latin typeface="Arial"/>
                <a:cs typeface="Arial"/>
              </a:rPr>
              <a:t>, </a:t>
            </a:r>
            <a:r>
              <a:rPr sz="2200" i="1" spc="-5" dirty="0">
                <a:solidFill>
                  <a:srgbClr val="00B050"/>
                </a:solidFill>
                <a:latin typeface="Arial"/>
                <a:cs typeface="Arial"/>
              </a:rPr>
              <a:t>Salmonella </a:t>
            </a:r>
            <a:r>
              <a:rPr sz="2200" i="1" spc="-30" dirty="0">
                <a:solidFill>
                  <a:srgbClr val="00B050"/>
                </a:solidFill>
                <a:latin typeface="Arial"/>
                <a:cs typeface="Arial"/>
              </a:rPr>
              <a:t>Typhi</a:t>
            </a:r>
            <a:r>
              <a:rPr sz="2200" spc="-30" dirty="0">
                <a:solidFill>
                  <a:srgbClr val="002060"/>
                </a:solidFill>
                <a:latin typeface="Arial"/>
                <a:cs typeface="Arial"/>
              </a:rPr>
              <a:t>, </a:t>
            </a:r>
            <a:r>
              <a:rPr sz="2200" spc="-30" dirty="0">
                <a:solidFill>
                  <a:srgbClr val="FF9300"/>
                </a:solidFill>
                <a:latin typeface="Arial"/>
                <a:cs typeface="Arial"/>
              </a:rPr>
              <a:t> </a:t>
            </a:r>
            <a:r>
              <a:rPr sz="2200" i="1" spc="-20" dirty="0">
                <a:solidFill>
                  <a:srgbClr val="FF9300"/>
                </a:solidFill>
                <a:latin typeface="Arial"/>
                <a:cs typeface="Arial"/>
              </a:rPr>
              <a:t>Toxoplasma</a:t>
            </a:r>
            <a:r>
              <a:rPr sz="2200" i="1" spc="-5" dirty="0">
                <a:solidFill>
                  <a:srgbClr val="FF9300"/>
                </a:solidFill>
                <a:latin typeface="Arial"/>
                <a:cs typeface="Arial"/>
              </a:rPr>
              <a:t> gondii</a:t>
            </a:r>
            <a:r>
              <a:rPr sz="2200" spc="-5" dirty="0">
                <a:solidFill>
                  <a:srgbClr val="002060"/>
                </a:solidFill>
                <a:latin typeface="Arial"/>
                <a:cs typeface="Arial"/>
              </a:rPr>
              <a:t>)</a:t>
            </a:r>
            <a:endParaRPr sz="2200" dirty="0">
              <a:latin typeface="Arial"/>
              <a:cs typeface="Arial"/>
            </a:endParaRPr>
          </a:p>
        </p:txBody>
      </p:sp>
      <p:sp>
        <p:nvSpPr>
          <p:cNvPr id="2" name="Footer Placeholder 1">
            <a:extLst>
              <a:ext uri="{FF2B5EF4-FFF2-40B4-BE49-F238E27FC236}">
                <a16:creationId xmlns:a16="http://schemas.microsoft.com/office/drawing/2014/main" id="{8295D409-7B2F-4F68-AAF6-855C0E198480}"/>
              </a:ext>
            </a:extLst>
          </p:cNvPr>
          <p:cNvSpPr>
            <a:spLocks noGrp="1"/>
          </p:cNvSpPr>
          <p:nvPr>
            <p:ph type="ftr" sz="quarter" idx="5"/>
          </p:nvPr>
        </p:nvSpPr>
        <p:spPr/>
        <p:txBody>
          <a:bodyPr/>
          <a:lstStyle/>
          <a:p>
            <a:endParaRPr lang="en-US"/>
          </a:p>
        </p:txBody>
      </p:sp>
      <p:sp>
        <p:nvSpPr>
          <p:cNvPr id="3" name="Slide Number Placeholder 2">
            <a:extLst>
              <a:ext uri="{FF2B5EF4-FFF2-40B4-BE49-F238E27FC236}">
                <a16:creationId xmlns:a16="http://schemas.microsoft.com/office/drawing/2014/main" id="{EAD03B23-0F81-43B7-A33E-4227A0207566}"/>
              </a:ext>
            </a:extLst>
          </p:cNvPr>
          <p:cNvSpPr>
            <a:spLocks noGrp="1"/>
          </p:cNvSpPr>
          <p:nvPr>
            <p:ph type="sldNum" sz="quarter" idx="7"/>
          </p:nvPr>
        </p:nvSpPr>
        <p:spPr/>
        <p:txBody>
          <a:bodyPr/>
          <a:lstStyle/>
          <a:p>
            <a:fld id="{B6F15528-21DE-4FAA-801E-634DDDAF4B2B}"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942340" y="450164"/>
            <a:ext cx="7259320" cy="574040"/>
          </a:xfrm>
          <a:prstGeom prst="rect">
            <a:avLst/>
          </a:prstGeom>
        </p:spPr>
        <p:txBody>
          <a:bodyPr vert="horz" wrap="square" lIns="0" tIns="12700" rIns="0" bIns="0" rtlCol="0">
            <a:spAutoFit/>
          </a:bodyPr>
          <a:lstStyle/>
          <a:p>
            <a:pPr marL="12700">
              <a:lnSpc>
                <a:spcPct val="100000"/>
              </a:lnSpc>
              <a:spcBef>
                <a:spcPts val="100"/>
              </a:spcBef>
            </a:pPr>
            <a:r>
              <a:rPr spc="-80" dirty="0">
                <a:solidFill>
                  <a:srgbClr val="C00000"/>
                </a:solidFill>
              </a:rPr>
              <a:t>PHÂN</a:t>
            </a:r>
            <a:r>
              <a:rPr spc="-210" dirty="0">
                <a:solidFill>
                  <a:srgbClr val="C00000"/>
                </a:solidFill>
              </a:rPr>
              <a:t> </a:t>
            </a:r>
            <a:r>
              <a:rPr spc="-80" dirty="0">
                <a:solidFill>
                  <a:srgbClr val="C00000"/>
                </a:solidFill>
              </a:rPr>
              <a:t>LOẠI</a:t>
            </a:r>
            <a:r>
              <a:rPr spc="-215" dirty="0">
                <a:solidFill>
                  <a:srgbClr val="C00000"/>
                </a:solidFill>
              </a:rPr>
              <a:t> </a:t>
            </a:r>
            <a:r>
              <a:rPr spc="-70" dirty="0">
                <a:solidFill>
                  <a:srgbClr val="C00000"/>
                </a:solidFill>
              </a:rPr>
              <a:t>TÁC</a:t>
            </a:r>
            <a:r>
              <a:rPr spc="-210" dirty="0">
                <a:solidFill>
                  <a:srgbClr val="C00000"/>
                </a:solidFill>
              </a:rPr>
              <a:t> </a:t>
            </a:r>
            <a:r>
              <a:rPr spc="-75" dirty="0">
                <a:solidFill>
                  <a:srgbClr val="C00000"/>
                </a:solidFill>
              </a:rPr>
              <a:t>NHÂN</a:t>
            </a:r>
            <a:r>
              <a:rPr spc="-210" dirty="0">
                <a:solidFill>
                  <a:srgbClr val="C00000"/>
                </a:solidFill>
              </a:rPr>
              <a:t> </a:t>
            </a:r>
            <a:r>
              <a:rPr spc="-70" dirty="0">
                <a:solidFill>
                  <a:srgbClr val="C00000"/>
                </a:solidFill>
              </a:rPr>
              <a:t>GÂY</a:t>
            </a:r>
            <a:r>
              <a:rPr spc="-280" dirty="0">
                <a:solidFill>
                  <a:srgbClr val="C00000"/>
                </a:solidFill>
              </a:rPr>
              <a:t> </a:t>
            </a:r>
            <a:r>
              <a:rPr spc="-80" dirty="0">
                <a:solidFill>
                  <a:srgbClr val="C00000"/>
                </a:solidFill>
              </a:rPr>
              <a:t>BỆNH</a:t>
            </a:r>
          </a:p>
        </p:txBody>
      </p:sp>
      <p:sp>
        <p:nvSpPr>
          <p:cNvPr id="8" name="object 8"/>
          <p:cNvSpPr txBox="1"/>
          <p:nvPr/>
        </p:nvSpPr>
        <p:spPr>
          <a:xfrm>
            <a:off x="650238" y="1322422"/>
            <a:ext cx="7818755" cy="4113529"/>
          </a:xfrm>
          <a:prstGeom prst="rect">
            <a:avLst/>
          </a:prstGeom>
        </p:spPr>
        <p:txBody>
          <a:bodyPr vert="horz" wrap="square" lIns="0" tIns="204470" rIns="0" bIns="0" rtlCol="0">
            <a:spAutoFit/>
          </a:bodyPr>
          <a:lstStyle/>
          <a:p>
            <a:pPr marL="12700">
              <a:lnSpc>
                <a:spcPct val="100000"/>
              </a:lnSpc>
              <a:spcBef>
                <a:spcPts val="1610"/>
              </a:spcBef>
            </a:pPr>
            <a:r>
              <a:rPr sz="2400" b="1" spc="-5" dirty="0">
                <a:solidFill>
                  <a:srgbClr val="002060"/>
                </a:solidFill>
                <a:latin typeface="Arial"/>
                <a:cs typeface="Arial"/>
              </a:rPr>
              <a:t>WHO estimates of global burden of </a:t>
            </a:r>
            <a:r>
              <a:rPr sz="2400" b="1" dirty="0">
                <a:solidFill>
                  <a:srgbClr val="002060"/>
                </a:solidFill>
                <a:latin typeface="Arial"/>
                <a:cs typeface="Arial"/>
              </a:rPr>
              <a:t>FBD</a:t>
            </a:r>
            <a:r>
              <a:rPr sz="2400" b="1" spc="-35" dirty="0">
                <a:solidFill>
                  <a:srgbClr val="002060"/>
                </a:solidFill>
                <a:latin typeface="Arial"/>
                <a:cs typeface="Arial"/>
              </a:rPr>
              <a:t> </a:t>
            </a:r>
            <a:r>
              <a:rPr sz="2400" b="1" dirty="0">
                <a:solidFill>
                  <a:srgbClr val="002060"/>
                </a:solidFill>
                <a:latin typeface="Arial"/>
                <a:cs typeface="Arial"/>
              </a:rPr>
              <a:t>2007-2015</a:t>
            </a:r>
            <a:endParaRPr sz="2400" dirty="0">
              <a:latin typeface="Arial"/>
              <a:cs typeface="Arial"/>
            </a:endParaRPr>
          </a:p>
          <a:p>
            <a:pPr marL="262255" indent="-249554">
              <a:lnSpc>
                <a:spcPct val="100000"/>
              </a:lnSpc>
              <a:spcBef>
                <a:spcPts val="1385"/>
              </a:spcBef>
              <a:buSzPct val="95454"/>
              <a:buFont typeface="Wingdings"/>
              <a:buChar char=""/>
              <a:tabLst>
                <a:tab pos="262890" algn="l"/>
              </a:tabLst>
            </a:pPr>
            <a:r>
              <a:rPr sz="2200" dirty="0">
                <a:solidFill>
                  <a:srgbClr val="002060"/>
                </a:solidFill>
                <a:latin typeface="Arial"/>
                <a:cs typeface="Arial"/>
              </a:rPr>
              <a:t>31 tác nhân gây bệnh truyền qua thức</a:t>
            </a:r>
            <a:r>
              <a:rPr sz="2200" spc="-25" dirty="0">
                <a:solidFill>
                  <a:srgbClr val="002060"/>
                </a:solidFill>
                <a:latin typeface="Arial"/>
                <a:cs typeface="Arial"/>
              </a:rPr>
              <a:t> </a:t>
            </a:r>
            <a:r>
              <a:rPr sz="2200" dirty="0">
                <a:solidFill>
                  <a:srgbClr val="002060"/>
                </a:solidFill>
                <a:latin typeface="Arial"/>
                <a:cs typeface="Arial"/>
              </a:rPr>
              <a:t>ăn</a:t>
            </a:r>
            <a:endParaRPr sz="2200" dirty="0">
              <a:latin typeface="Arial"/>
              <a:cs typeface="Arial"/>
            </a:endParaRPr>
          </a:p>
          <a:p>
            <a:pPr marL="538480" marR="5080" lvl="1" indent="-228600" algn="just">
              <a:lnSpc>
                <a:spcPct val="149800"/>
              </a:lnSpc>
              <a:spcBef>
                <a:spcPts val="15"/>
              </a:spcBef>
              <a:buFont typeface="Courier New"/>
              <a:buChar char="o"/>
              <a:tabLst>
                <a:tab pos="538480" algn="l"/>
              </a:tabLst>
            </a:pPr>
            <a:r>
              <a:rPr sz="2200" spc="-5" dirty="0">
                <a:solidFill>
                  <a:srgbClr val="002060"/>
                </a:solidFill>
                <a:latin typeface="Arial"/>
                <a:cs typeface="Arial"/>
              </a:rPr>
              <a:t>Ký sinh </a:t>
            </a:r>
            <a:r>
              <a:rPr sz="2200" dirty="0">
                <a:solidFill>
                  <a:srgbClr val="002060"/>
                </a:solidFill>
                <a:latin typeface="Arial"/>
                <a:cs typeface="Arial"/>
              </a:rPr>
              <a:t>trùng: 10 </a:t>
            </a:r>
            <a:r>
              <a:rPr sz="2200" spc="-5" dirty="0">
                <a:solidFill>
                  <a:srgbClr val="002060"/>
                </a:solidFill>
                <a:latin typeface="Arial"/>
                <a:cs typeface="Arial"/>
              </a:rPr>
              <a:t>(</a:t>
            </a:r>
            <a:r>
              <a:rPr sz="2200" i="1" spc="-5" dirty="0">
                <a:solidFill>
                  <a:srgbClr val="002060"/>
                </a:solidFill>
                <a:latin typeface="Arial"/>
                <a:cs typeface="Arial"/>
              </a:rPr>
              <a:t>Echinococcus granulosus</a:t>
            </a:r>
            <a:r>
              <a:rPr sz="2200" spc="-5" dirty="0">
                <a:solidFill>
                  <a:srgbClr val="002060"/>
                </a:solidFill>
                <a:latin typeface="Arial"/>
                <a:cs typeface="Arial"/>
              </a:rPr>
              <a:t>,  </a:t>
            </a:r>
            <a:r>
              <a:rPr sz="2200" i="1" spc="-5" dirty="0">
                <a:solidFill>
                  <a:srgbClr val="002060"/>
                </a:solidFill>
                <a:latin typeface="Arial"/>
                <a:cs typeface="Arial"/>
              </a:rPr>
              <a:t>Echinococcus multilocularis</a:t>
            </a:r>
            <a:r>
              <a:rPr sz="2200" spc="-5" dirty="0">
                <a:solidFill>
                  <a:srgbClr val="002060"/>
                </a:solidFill>
                <a:latin typeface="Arial"/>
                <a:cs typeface="Arial"/>
              </a:rPr>
              <a:t>, </a:t>
            </a:r>
            <a:r>
              <a:rPr sz="2200" i="1" spc="-35" dirty="0">
                <a:solidFill>
                  <a:srgbClr val="002060"/>
                </a:solidFill>
                <a:latin typeface="Arial"/>
                <a:cs typeface="Arial"/>
              </a:rPr>
              <a:t>Taenia </a:t>
            </a:r>
            <a:r>
              <a:rPr sz="2200" i="1" spc="-5" dirty="0">
                <a:solidFill>
                  <a:srgbClr val="002060"/>
                </a:solidFill>
                <a:latin typeface="Arial"/>
                <a:cs typeface="Arial"/>
              </a:rPr>
              <a:t>solium</a:t>
            </a:r>
            <a:r>
              <a:rPr sz="2200" spc="-5" dirty="0">
                <a:solidFill>
                  <a:srgbClr val="002060"/>
                </a:solidFill>
                <a:latin typeface="Arial"/>
                <a:cs typeface="Arial"/>
              </a:rPr>
              <a:t>, </a:t>
            </a:r>
            <a:r>
              <a:rPr sz="2200" i="1" spc="-5" dirty="0">
                <a:solidFill>
                  <a:srgbClr val="002060"/>
                </a:solidFill>
                <a:latin typeface="Arial"/>
                <a:cs typeface="Arial"/>
              </a:rPr>
              <a:t>Ascaris </a:t>
            </a:r>
            <a:r>
              <a:rPr sz="2200" dirty="0">
                <a:solidFill>
                  <a:srgbClr val="002060"/>
                </a:solidFill>
                <a:latin typeface="Arial"/>
                <a:cs typeface="Arial"/>
              </a:rPr>
              <a:t>spp,  </a:t>
            </a:r>
            <a:r>
              <a:rPr sz="2200" i="1" spc="-20" dirty="0">
                <a:solidFill>
                  <a:srgbClr val="002060"/>
                </a:solidFill>
                <a:latin typeface="Arial"/>
                <a:cs typeface="Arial"/>
              </a:rPr>
              <a:t>Trichinella </a:t>
            </a:r>
            <a:r>
              <a:rPr sz="2200" dirty="0">
                <a:solidFill>
                  <a:srgbClr val="002060"/>
                </a:solidFill>
                <a:latin typeface="Arial"/>
                <a:cs typeface="Arial"/>
              </a:rPr>
              <a:t>spp, </a:t>
            </a:r>
            <a:r>
              <a:rPr sz="2200" i="1" spc="-5" dirty="0">
                <a:solidFill>
                  <a:srgbClr val="002060"/>
                </a:solidFill>
                <a:latin typeface="Arial"/>
                <a:cs typeface="Arial"/>
              </a:rPr>
              <a:t>Clonorchis sinensis</a:t>
            </a:r>
            <a:r>
              <a:rPr sz="2200" spc="-5" dirty="0">
                <a:solidFill>
                  <a:srgbClr val="002060"/>
                </a:solidFill>
                <a:latin typeface="Arial"/>
                <a:cs typeface="Arial"/>
              </a:rPr>
              <a:t>, </a:t>
            </a:r>
            <a:r>
              <a:rPr sz="2200" i="1" spc="-5" dirty="0">
                <a:solidFill>
                  <a:srgbClr val="002060"/>
                </a:solidFill>
                <a:latin typeface="Arial"/>
                <a:cs typeface="Arial"/>
              </a:rPr>
              <a:t>Fasciola </a:t>
            </a:r>
            <a:r>
              <a:rPr sz="2200" dirty="0">
                <a:solidFill>
                  <a:srgbClr val="002060"/>
                </a:solidFill>
                <a:latin typeface="Arial"/>
                <a:cs typeface="Arial"/>
              </a:rPr>
              <a:t>spp,  </a:t>
            </a:r>
            <a:r>
              <a:rPr sz="2200" i="1" spc="-5" dirty="0">
                <a:solidFill>
                  <a:srgbClr val="002060"/>
                </a:solidFill>
                <a:latin typeface="Arial"/>
                <a:cs typeface="Arial"/>
              </a:rPr>
              <a:t>Intestinal ukes</a:t>
            </a:r>
            <a:r>
              <a:rPr sz="2200" spc="-5" dirty="0">
                <a:solidFill>
                  <a:srgbClr val="002060"/>
                </a:solidFill>
                <a:latin typeface="Arial"/>
                <a:cs typeface="Arial"/>
              </a:rPr>
              <a:t>, </a:t>
            </a:r>
            <a:r>
              <a:rPr sz="2200" i="1" spc="-5" dirty="0">
                <a:solidFill>
                  <a:srgbClr val="002060"/>
                </a:solidFill>
                <a:latin typeface="Arial"/>
                <a:cs typeface="Arial"/>
              </a:rPr>
              <a:t>Opisthorchis </a:t>
            </a:r>
            <a:r>
              <a:rPr sz="2200" dirty="0">
                <a:solidFill>
                  <a:srgbClr val="002060"/>
                </a:solidFill>
                <a:latin typeface="Arial"/>
                <a:cs typeface="Arial"/>
              </a:rPr>
              <a:t>spp, </a:t>
            </a:r>
            <a:r>
              <a:rPr sz="2200" i="1" spc="-5" dirty="0">
                <a:solidFill>
                  <a:srgbClr val="002060"/>
                </a:solidFill>
                <a:latin typeface="Arial"/>
                <a:cs typeface="Arial"/>
              </a:rPr>
              <a:t>Paragonimus</a:t>
            </a:r>
            <a:r>
              <a:rPr sz="2200" i="1" spc="30" dirty="0">
                <a:solidFill>
                  <a:srgbClr val="002060"/>
                </a:solidFill>
                <a:latin typeface="Arial"/>
                <a:cs typeface="Arial"/>
              </a:rPr>
              <a:t> </a:t>
            </a:r>
            <a:r>
              <a:rPr sz="2200" dirty="0">
                <a:solidFill>
                  <a:srgbClr val="002060"/>
                </a:solidFill>
                <a:latin typeface="Arial"/>
                <a:cs typeface="Arial"/>
              </a:rPr>
              <a:t>spp)</a:t>
            </a:r>
            <a:endParaRPr sz="2200" dirty="0">
              <a:latin typeface="Arial"/>
              <a:cs typeface="Arial"/>
            </a:endParaRPr>
          </a:p>
          <a:p>
            <a:pPr marL="538480" marR="5080" lvl="1" indent="-228600" algn="just">
              <a:lnSpc>
                <a:spcPts val="3970"/>
              </a:lnSpc>
              <a:spcBef>
                <a:spcPts val="350"/>
              </a:spcBef>
              <a:buFont typeface="Courier New"/>
              <a:buChar char="o"/>
              <a:tabLst>
                <a:tab pos="538480" algn="l"/>
              </a:tabLst>
            </a:pPr>
            <a:r>
              <a:rPr sz="2200" spc="-5" dirty="0">
                <a:solidFill>
                  <a:srgbClr val="002060"/>
                </a:solidFill>
                <a:latin typeface="Arial"/>
                <a:cs typeface="Arial"/>
              </a:rPr>
              <a:t>Hoá </a:t>
            </a:r>
            <a:r>
              <a:rPr sz="2200" dirty="0">
                <a:solidFill>
                  <a:srgbClr val="002060"/>
                </a:solidFill>
                <a:latin typeface="Arial"/>
                <a:cs typeface="Arial"/>
              </a:rPr>
              <a:t>chất và độc chất: 3 </a:t>
            </a:r>
            <a:r>
              <a:rPr sz="2200" spc="-5" dirty="0">
                <a:solidFill>
                  <a:srgbClr val="002060"/>
                </a:solidFill>
                <a:latin typeface="Arial"/>
                <a:cs typeface="Arial"/>
              </a:rPr>
              <a:t>(Aflatoxin, Cassava cyanide,  Dioxin)</a:t>
            </a:r>
            <a:endParaRPr sz="2200" dirty="0">
              <a:latin typeface="Arial"/>
              <a:cs typeface="Arial"/>
            </a:endParaRPr>
          </a:p>
        </p:txBody>
      </p:sp>
      <p:sp>
        <p:nvSpPr>
          <p:cNvPr id="2" name="Footer Placeholder 1">
            <a:extLst>
              <a:ext uri="{FF2B5EF4-FFF2-40B4-BE49-F238E27FC236}">
                <a16:creationId xmlns:a16="http://schemas.microsoft.com/office/drawing/2014/main" id="{14D71054-3F2B-4871-8030-63E539163157}"/>
              </a:ext>
            </a:extLst>
          </p:cNvPr>
          <p:cNvSpPr>
            <a:spLocks noGrp="1"/>
          </p:cNvSpPr>
          <p:nvPr>
            <p:ph type="ftr" sz="quarter" idx="5"/>
          </p:nvPr>
        </p:nvSpPr>
        <p:spPr/>
        <p:txBody>
          <a:bodyPr/>
          <a:lstStyle/>
          <a:p>
            <a:endParaRPr lang="en-US"/>
          </a:p>
        </p:txBody>
      </p:sp>
      <p:sp>
        <p:nvSpPr>
          <p:cNvPr id="3" name="Slide Number Placeholder 2">
            <a:extLst>
              <a:ext uri="{FF2B5EF4-FFF2-40B4-BE49-F238E27FC236}">
                <a16:creationId xmlns:a16="http://schemas.microsoft.com/office/drawing/2014/main" id="{87AC0A51-4DE0-4489-8DDD-EAE6A6DDD2AB}"/>
              </a:ext>
            </a:extLst>
          </p:cNvPr>
          <p:cNvSpPr>
            <a:spLocks noGrp="1"/>
          </p:cNvSpPr>
          <p:nvPr>
            <p:ph type="sldNum" sz="quarter" idx="7"/>
          </p:nvPr>
        </p:nvSpPr>
        <p:spPr/>
        <p:txBody>
          <a:bodyPr/>
          <a:lstStyle/>
          <a:p>
            <a:fld id="{B6F15528-21DE-4FAA-801E-634DDDAF4B2B}"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HUẬT NGỮ"/>
          <p:cNvSpPr txBox="1"/>
          <p:nvPr/>
        </p:nvSpPr>
        <p:spPr>
          <a:xfrm>
            <a:off x="457200" y="457200"/>
            <a:ext cx="82296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90000"/>
              </a:lnSpc>
              <a:defRPr sz="3600" b="1">
                <a:solidFill>
                  <a:srgbClr val="FF0000"/>
                </a:solidFill>
              </a:defRPr>
            </a:lvl1pPr>
          </a:lstStyle>
          <a:p>
            <a:r>
              <a:rPr dirty="0">
                <a:solidFill>
                  <a:srgbClr val="C00000"/>
                </a:solidFill>
              </a:rPr>
              <a:t>THUẬT NGỮ</a:t>
            </a:r>
          </a:p>
        </p:txBody>
      </p:sp>
      <p:sp>
        <p:nvSpPr>
          <p:cNvPr id="84" name="Đợt bùng phát (Outbreak): xảy ra khi &gt;=2 người có cùng triệu chứng bệnh sau khi ăn cùng hoặc uống cùng nguồn thực phẩm mà có bằng chứng cho thấy đây là nguồn gốc gây bệnh.…"/>
          <p:cNvSpPr txBox="1"/>
          <p:nvPr/>
        </p:nvSpPr>
        <p:spPr>
          <a:xfrm>
            <a:off x="533400" y="1219200"/>
            <a:ext cx="8001000" cy="4698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gn="just">
              <a:lnSpc>
                <a:spcPct val="120000"/>
              </a:lnSpc>
              <a:buSzPct val="100000"/>
              <a:buFont typeface="Arial"/>
              <a:buChar char="•"/>
              <a:defRPr sz="2800">
                <a:solidFill>
                  <a:srgbClr val="FF0000"/>
                </a:solidFill>
              </a:defRPr>
            </a:pPr>
            <a:r>
              <a:rPr b="1" i="1" dirty="0" err="1">
                <a:solidFill>
                  <a:schemeClr val="accent6"/>
                </a:solidFill>
              </a:rPr>
              <a:t>Đợt</a:t>
            </a:r>
            <a:r>
              <a:rPr b="1" i="1" dirty="0">
                <a:solidFill>
                  <a:schemeClr val="accent6"/>
                </a:solidFill>
              </a:rPr>
              <a:t> </a:t>
            </a:r>
            <a:r>
              <a:rPr b="1" i="1" dirty="0" err="1">
                <a:solidFill>
                  <a:schemeClr val="accent6"/>
                </a:solidFill>
              </a:rPr>
              <a:t>bùng</a:t>
            </a:r>
            <a:r>
              <a:rPr b="1" i="1" dirty="0">
                <a:solidFill>
                  <a:schemeClr val="accent6"/>
                </a:solidFill>
              </a:rPr>
              <a:t> </a:t>
            </a:r>
            <a:r>
              <a:rPr b="1" i="1" dirty="0" err="1">
                <a:solidFill>
                  <a:schemeClr val="accent6"/>
                </a:solidFill>
              </a:rPr>
              <a:t>phát</a:t>
            </a:r>
            <a:r>
              <a:rPr b="1" i="1" dirty="0">
                <a:solidFill>
                  <a:schemeClr val="accent6"/>
                </a:solidFill>
              </a:rPr>
              <a:t> (Outbreak): </a:t>
            </a:r>
            <a:r>
              <a:rPr dirty="0" err="1">
                <a:solidFill>
                  <a:srgbClr val="002060"/>
                </a:solidFill>
              </a:rPr>
              <a:t>xảy</a:t>
            </a:r>
            <a:r>
              <a:rPr dirty="0">
                <a:solidFill>
                  <a:srgbClr val="002060"/>
                </a:solidFill>
              </a:rPr>
              <a:t> ra </a:t>
            </a:r>
            <a:r>
              <a:rPr dirty="0" err="1">
                <a:solidFill>
                  <a:srgbClr val="002060"/>
                </a:solidFill>
              </a:rPr>
              <a:t>khi</a:t>
            </a:r>
            <a:r>
              <a:rPr dirty="0">
                <a:solidFill>
                  <a:srgbClr val="002060"/>
                </a:solidFill>
              </a:rPr>
              <a:t> </a:t>
            </a:r>
            <a:r>
              <a:rPr lang="en-US" dirty="0">
                <a:solidFill>
                  <a:srgbClr val="002060"/>
                </a:solidFill>
              </a:rPr>
              <a:t>≥ </a:t>
            </a:r>
            <a:r>
              <a:rPr dirty="0">
                <a:solidFill>
                  <a:srgbClr val="002060"/>
                </a:solidFill>
              </a:rPr>
              <a:t>2 </a:t>
            </a:r>
            <a:r>
              <a:rPr dirty="0" err="1">
                <a:solidFill>
                  <a:srgbClr val="002060"/>
                </a:solidFill>
              </a:rPr>
              <a:t>người</a:t>
            </a:r>
            <a:r>
              <a:rPr dirty="0">
                <a:solidFill>
                  <a:srgbClr val="002060"/>
                </a:solidFill>
              </a:rPr>
              <a:t> </a:t>
            </a:r>
            <a:r>
              <a:rPr dirty="0" err="1">
                <a:solidFill>
                  <a:srgbClr val="002060"/>
                </a:solidFill>
              </a:rPr>
              <a:t>có</a:t>
            </a:r>
            <a:r>
              <a:rPr dirty="0">
                <a:solidFill>
                  <a:srgbClr val="002060"/>
                </a:solidFill>
              </a:rPr>
              <a:t> </a:t>
            </a:r>
            <a:r>
              <a:rPr dirty="0" err="1">
                <a:solidFill>
                  <a:srgbClr val="002060"/>
                </a:solidFill>
              </a:rPr>
              <a:t>cùng</a:t>
            </a:r>
            <a:r>
              <a:rPr dirty="0">
                <a:solidFill>
                  <a:srgbClr val="002060"/>
                </a:solidFill>
              </a:rPr>
              <a:t> </a:t>
            </a:r>
            <a:r>
              <a:rPr dirty="0" err="1">
                <a:solidFill>
                  <a:srgbClr val="002060"/>
                </a:solidFill>
              </a:rPr>
              <a:t>triệu</a:t>
            </a:r>
            <a:r>
              <a:rPr dirty="0">
                <a:solidFill>
                  <a:srgbClr val="002060"/>
                </a:solidFill>
              </a:rPr>
              <a:t> </a:t>
            </a:r>
            <a:r>
              <a:rPr dirty="0" err="1">
                <a:solidFill>
                  <a:srgbClr val="002060"/>
                </a:solidFill>
              </a:rPr>
              <a:t>chứng</a:t>
            </a:r>
            <a:r>
              <a:rPr dirty="0">
                <a:solidFill>
                  <a:srgbClr val="002060"/>
                </a:solidFill>
              </a:rPr>
              <a:t> </a:t>
            </a:r>
            <a:r>
              <a:rPr dirty="0" err="1">
                <a:solidFill>
                  <a:srgbClr val="002060"/>
                </a:solidFill>
              </a:rPr>
              <a:t>bệnh</a:t>
            </a:r>
            <a:r>
              <a:rPr dirty="0">
                <a:solidFill>
                  <a:srgbClr val="002060"/>
                </a:solidFill>
              </a:rPr>
              <a:t> </a:t>
            </a:r>
            <a:r>
              <a:rPr dirty="0" err="1">
                <a:solidFill>
                  <a:srgbClr val="002060"/>
                </a:solidFill>
              </a:rPr>
              <a:t>sau</a:t>
            </a:r>
            <a:r>
              <a:rPr dirty="0">
                <a:solidFill>
                  <a:srgbClr val="002060"/>
                </a:solidFill>
              </a:rPr>
              <a:t> </a:t>
            </a:r>
            <a:r>
              <a:rPr dirty="0" err="1">
                <a:solidFill>
                  <a:srgbClr val="002060"/>
                </a:solidFill>
              </a:rPr>
              <a:t>khi</a:t>
            </a:r>
            <a:r>
              <a:rPr dirty="0">
                <a:solidFill>
                  <a:srgbClr val="002060"/>
                </a:solidFill>
              </a:rPr>
              <a:t> </a:t>
            </a:r>
            <a:r>
              <a:rPr dirty="0" err="1">
                <a:solidFill>
                  <a:srgbClr val="002060"/>
                </a:solidFill>
              </a:rPr>
              <a:t>ăn</a:t>
            </a:r>
            <a:r>
              <a:rPr dirty="0">
                <a:solidFill>
                  <a:srgbClr val="002060"/>
                </a:solidFill>
              </a:rPr>
              <a:t> </a:t>
            </a:r>
            <a:r>
              <a:rPr dirty="0" err="1">
                <a:solidFill>
                  <a:srgbClr val="002060"/>
                </a:solidFill>
              </a:rPr>
              <a:t>cùng</a:t>
            </a:r>
            <a:r>
              <a:rPr dirty="0">
                <a:solidFill>
                  <a:srgbClr val="002060"/>
                </a:solidFill>
              </a:rPr>
              <a:t> </a:t>
            </a:r>
            <a:r>
              <a:rPr dirty="0" err="1">
                <a:solidFill>
                  <a:srgbClr val="002060"/>
                </a:solidFill>
              </a:rPr>
              <a:t>hoặc</a:t>
            </a:r>
            <a:r>
              <a:rPr dirty="0">
                <a:solidFill>
                  <a:srgbClr val="002060"/>
                </a:solidFill>
              </a:rPr>
              <a:t> </a:t>
            </a:r>
            <a:r>
              <a:rPr dirty="0" err="1">
                <a:solidFill>
                  <a:srgbClr val="002060"/>
                </a:solidFill>
              </a:rPr>
              <a:t>uống</a:t>
            </a:r>
            <a:r>
              <a:rPr dirty="0">
                <a:solidFill>
                  <a:srgbClr val="002060"/>
                </a:solidFill>
              </a:rPr>
              <a:t> </a:t>
            </a:r>
            <a:r>
              <a:rPr dirty="0" err="1">
                <a:solidFill>
                  <a:srgbClr val="002060"/>
                </a:solidFill>
              </a:rPr>
              <a:t>cùng</a:t>
            </a:r>
            <a:r>
              <a:rPr dirty="0">
                <a:solidFill>
                  <a:srgbClr val="002060"/>
                </a:solidFill>
              </a:rPr>
              <a:t> </a:t>
            </a:r>
            <a:r>
              <a:rPr dirty="0" err="1">
                <a:solidFill>
                  <a:srgbClr val="002060"/>
                </a:solidFill>
              </a:rPr>
              <a:t>nguồn</a:t>
            </a:r>
            <a:r>
              <a:rPr dirty="0">
                <a:solidFill>
                  <a:srgbClr val="002060"/>
                </a:solidFill>
              </a:rPr>
              <a:t> </a:t>
            </a:r>
            <a:r>
              <a:rPr dirty="0" err="1">
                <a:solidFill>
                  <a:srgbClr val="002060"/>
                </a:solidFill>
              </a:rPr>
              <a:t>thực</a:t>
            </a:r>
            <a:r>
              <a:rPr dirty="0">
                <a:solidFill>
                  <a:srgbClr val="002060"/>
                </a:solidFill>
              </a:rPr>
              <a:t> </a:t>
            </a:r>
            <a:r>
              <a:rPr dirty="0" err="1">
                <a:solidFill>
                  <a:srgbClr val="002060"/>
                </a:solidFill>
              </a:rPr>
              <a:t>phẩm</a:t>
            </a:r>
            <a:r>
              <a:rPr dirty="0">
                <a:solidFill>
                  <a:srgbClr val="002060"/>
                </a:solidFill>
              </a:rPr>
              <a:t> </a:t>
            </a:r>
            <a:r>
              <a:rPr dirty="0" err="1">
                <a:solidFill>
                  <a:srgbClr val="002060"/>
                </a:solidFill>
              </a:rPr>
              <a:t>mà</a:t>
            </a:r>
            <a:r>
              <a:rPr dirty="0">
                <a:solidFill>
                  <a:srgbClr val="002060"/>
                </a:solidFill>
              </a:rPr>
              <a:t> </a:t>
            </a:r>
            <a:r>
              <a:rPr dirty="0" err="1">
                <a:solidFill>
                  <a:srgbClr val="002060"/>
                </a:solidFill>
              </a:rPr>
              <a:t>có</a:t>
            </a:r>
            <a:r>
              <a:rPr dirty="0">
                <a:solidFill>
                  <a:srgbClr val="002060"/>
                </a:solidFill>
              </a:rPr>
              <a:t> </a:t>
            </a:r>
            <a:r>
              <a:rPr dirty="0" err="1">
                <a:solidFill>
                  <a:srgbClr val="002060"/>
                </a:solidFill>
              </a:rPr>
              <a:t>bằng</a:t>
            </a:r>
            <a:r>
              <a:rPr dirty="0">
                <a:solidFill>
                  <a:srgbClr val="002060"/>
                </a:solidFill>
              </a:rPr>
              <a:t> </a:t>
            </a:r>
            <a:r>
              <a:rPr dirty="0" err="1">
                <a:solidFill>
                  <a:srgbClr val="002060"/>
                </a:solidFill>
              </a:rPr>
              <a:t>chứng</a:t>
            </a:r>
            <a:r>
              <a:rPr dirty="0">
                <a:solidFill>
                  <a:srgbClr val="002060"/>
                </a:solidFill>
              </a:rPr>
              <a:t> </a:t>
            </a:r>
            <a:r>
              <a:rPr dirty="0" err="1">
                <a:solidFill>
                  <a:srgbClr val="002060"/>
                </a:solidFill>
              </a:rPr>
              <a:t>cho</a:t>
            </a:r>
            <a:r>
              <a:rPr dirty="0">
                <a:solidFill>
                  <a:srgbClr val="002060"/>
                </a:solidFill>
              </a:rPr>
              <a:t> </a:t>
            </a:r>
            <a:r>
              <a:rPr dirty="0" err="1">
                <a:solidFill>
                  <a:srgbClr val="002060"/>
                </a:solidFill>
              </a:rPr>
              <a:t>thấy</a:t>
            </a:r>
            <a:r>
              <a:rPr dirty="0">
                <a:solidFill>
                  <a:srgbClr val="002060"/>
                </a:solidFill>
              </a:rPr>
              <a:t> </a:t>
            </a:r>
            <a:r>
              <a:rPr dirty="0" err="1">
                <a:solidFill>
                  <a:srgbClr val="002060"/>
                </a:solidFill>
              </a:rPr>
              <a:t>đây</a:t>
            </a:r>
            <a:r>
              <a:rPr dirty="0">
                <a:solidFill>
                  <a:srgbClr val="002060"/>
                </a:solidFill>
              </a:rPr>
              <a:t> </a:t>
            </a:r>
            <a:r>
              <a:rPr dirty="0" err="1">
                <a:solidFill>
                  <a:srgbClr val="002060"/>
                </a:solidFill>
              </a:rPr>
              <a:t>là</a:t>
            </a:r>
            <a:r>
              <a:rPr dirty="0">
                <a:solidFill>
                  <a:srgbClr val="002060"/>
                </a:solidFill>
              </a:rPr>
              <a:t> </a:t>
            </a:r>
            <a:r>
              <a:rPr dirty="0" err="1">
                <a:solidFill>
                  <a:srgbClr val="002060"/>
                </a:solidFill>
              </a:rPr>
              <a:t>nguồn</a:t>
            </a:r>
            <a:r>
              <a:rPr dirty="0">
                <a:solidFill>
                  <a:srgbClr val="002060"/>
                </a:solidFill>
              </a:rPr>
              <a:t> </a:t>
            </a:r>
            <a:r>
              <a:rPr dirty="0" err="1">
                <a:solidFill>
                  <a:srgbClr val="002060"/>
                </a:solidFill>
              </a:rPr>
              <a:t>gốc</a:t>
            </a:r>
            <a:r>
              <a:rPr dirty="0">
                <a:solidFill>
                  <a:srgbClr val="002060"/>
                </a:solidFill>
              </a:rPr>
              <a:t> </a:t>
            </a:r>
            <a:r>
              <a:rPr dirty="0" err="1">
                <a:solidFill>
                  <a:srgbClr val="002060"/>
                </a:solidFill>
              </a:rPr>
              <a:t>gây</a:t>
            </a:r>
            <a:r>
              <a:rPr dirty="0">
                <a:solidFill>
                  <a:srgbClr val="002060"/>
                </a:solidFill>
              </a:rPr>
              <a:t> </a:t>
            </a:r>
            <a:r>
              <a:rPr dirty="0" err="1">
                <a:solidFill>
                  <a:srgbClr val="002060"/>
                </a:solidFill>
              </a:rPr>
              <a:t>bệnh</a:t>
            </a:r>
            <a:r>
              <a:rPr dirty="0">
                <a:solidFill>
                  <a:srgbClr val="002060"/>
                </a:solidFill>
              </a:rPr>
              <a:t>.</a:t>
            </a:r>
          </a:p>
          <a:p>
            <a:pPr marL="342900" indent="-342900" algn="just">
              <a:lnSpc>
                <a:spcPct val="120000"/>
              </a:lnSpc>
              <a:buSzPct val="100000"/>
              <a:buFont typeface="Arial"/>
              <a:buChar char="•"/>
              <a:defRPr sz="2800">
                <a:solidFill>
                  <a:srgbClr val="FF0000"/>
                </a:solidFill>
              </a:defRPr>
            </a:pPr>
            <a:r>
              <a:rPr b="1" i="1" dirty="0" err="1">
                <a:solidFill>
                  <a:schemeClr val="accent6"/>
                </a:solidFill>
              </a:rPr>
              <a:t>Đợt</a:t>
            </a:r>
            <a:r>
              <a:rPr b="1" i="1" dirty="0">
                <a:solidFill>
                  <a:schemeClr val="accent6"/>
                </a:solidFill>
              </a:rPr>
              <a:t> </a:t>
            </a:r>
            <a:r>
              <a:rPr b="1" i="1" dirty="0" err="1">
                <a:solidFill>
                  <a:schemeClr val="accent6"/>
                </a:solidFill>
              </a:rPr>
              <a:t>bùng</a:t>
            </a:r>
            <a:r>
              <a:rPr b="1" i="1" dirty="0">
                <a:solidFill>
                  <a:schemeClr val="accent6"/>
                </a:solidFill>
              </a:rPr>
              <a:t> </a:t>
            </a:r>
            <a:r>
              <a:rPr b="1" i="1" dirty="0" err="1">
                <a:solidFill>
                  <a:schemeClr val="accent6"/>
                </a:solidFill>
              </a:rPr>
              <a:t>phát</a:t>
            </a:r>
            <a:r>
              <a:rPr b="1" i="1" dirty="0">
                <a:solidFill>
                  <a:schemeClr val="accent6"/>
                </a:solidFill>
              </a:rPr>
              <a:t> </a:t>
            </a:r>
            <a:r>
              <a:rPr b="1" i="1" dirty="0" err="1">
                <a:solidFill>
                  <a:schemeClr val="accent6"/>
                </a:solidFill>
              </a:rPr>
              <a:t>trong</a:t>
            </a:r>
            <a:r>
              <a:rPr b="1" i="1" dirty="0">
                <a:solidFill>
                  <a:schemeClr val="accent6"/>
                </a:solidFill>
              </a:rPr>
              <a:t> </a:t>
            </a:r>
            <a:r>
              <a:rPr b="1" i="1" dirty="0" err="1">
                <a:solidFill>
                  <a:schemeClr val="accent6"/>
                </a:solidFill>
              </a:rPr>
              <a:t>gia</a:t>
            </a:r>
            <a:r>
              <a:rPr b="1" i="1" dirty="0">
                <a:solidFill>
                  <a:schemeClr val="accent6"/>
                </a:solidFill>
              </a:rPr>
              <a:t> </a:t>
            </a:r>
            <a:r>
              <a:rPr b="1" i="1" dirty="0" err="1">
                <a:solidFill>
                  <a:schemeClr val="accent6"/>
                </a:solidFill>
              </a:rPr>
              <a:t>đình</a:t>
            </a:r>
            <a:r>
              <a:rPr b="1" i="1" dirty="0">
                <a:solidFill>
                  <a:schemeClr val="accent6"/>
                </a:solidFill>
              </a:rPr>
              <a:t> (Household outbreak)</a:t>
            </a:r>
            <a:r>
              <a:rPr dirty="0">
                <a:solidFill>
                  <a:srgbClr val="002060"/>
                </a:solidFill>
              </a:rPr>
              <a:t>: </a:t>
            </a:r>
            <a:r>
              <a:rPr lang="en-US" dirty="0">
                <a:solidFill>
                  <a:srgbClr val="002060"/>
                </a:solidFill>
              </a:rPr>
              <a:t>≥</a:t>
            </a:r>
            <a:r>
              <a:rPr dirty="0">
                <a:solidFill>
                  <a:srgbClr val="002060"/>
                </a:solidFill>
              </a:rPr>
              <a:t> 2 </a:t>
            </a:r>
            <a:r>
              <a:rPr dirty="0" err="1">
                <a:solidFill>
                  <a:srgbClr val="002060"/>
                </a:solidFill>
              </a:rPr>
              <a:t>người</a:t>
            </a:r>
            <a:r>
              <a:rPr dirty="0">
                <a:solidFill>
                  <a:srgbClr val="002060"/>
                </a:solidFill>
              </a:rPr>
              <a:t> </a:t>
            </a:r>
            <a:r>
              <a:rPr dirty="0" err="1">
                <a:solidFill>
                  <a:srgbClr val="002060"/>
                </a:solidFill>
              </a:rPr>
              <a:t>trong</a:t>
            </a:r>
            <a:r>
              <a:rPr dirty="0">
                <a:solidFill>
                  <a:srgbClr val="002060"/>
                </a:solidFill>
              </a:rPr>
              <a:t> </a:t>
            </a:r>
            <a:r>
              <a:rPr dirty="0" err="1">
                <a:solidFill>
                  <a:srgbClr val="002060"/>
                </a:solidFill>
              </a:rPr>
              <a:t>gia</a:t>
            </a:r>
            <a:r>
              <a:rPr dirty="0">
                <a:solidFill>
                  <a:srgbClr val="002060"/>
                </a:solidFill>
              </a:rPr>
              <a:t> </a:t>
            </a:r>
            <a:r>
              <a:rPr dirty="0" err="1">
                <a:solidFill>
                  <a:srgbClr val="002060"/>
                </a:solidFill>
              </a:rPr>
              <a:t>đình</a:t>
            </a:r>
            <a:r>
              <a:rPr dirty="0">
                <a:solidFill>
                  <a:srgbClr val="002060"/>
                </a:solidFill>
              </a:rPr>
              <a:t> </a:t>
            </a:r>
            <a:r>
              <a:rPr dirty="0" err="1">
                <a:solidFill>
                  <a:srgbClr val="002060"/>
                </a:solidFill>
              </a:rPr>
              <a:t>mà</a:t>
            </a:r>
            <a:r>
              <a:rPr dirty="0">
                <a:solidFill>
                  <a:srgbClr val="002060"/>
                </a:solidFill>
              </a:rPr>
              <a:t> </a:t>
            </a:r>
            <a:r>
              <a:rPr dirty="0" err="1">
                <a:solidFill>
                  <a:srgbClr val="002060"/>
                </a:solidFill>
              </a:rPr>
              <a:t>hoàn</a:t>
            </a:r>
            <a:r>
              <a:rPr dirty="0">
                <a:solidFill>
                  <a:srgbClr val="002060"/>
                </a:solidFill>
              </a:rPr>
              <a:t> </a:t>
            </a:r>
            <a:r>
              <a:rPr dirty="0" err="1">
                <a:solidFill>
                  <a:srgbClr val="002060"/>
                </a:solidFill>
              </a:rPr>
              <a:t>toàn</a:t>
            </a:r>
            <a:r>
              <a:rPr dirty="0">
                <a:solidFill>
                  <a:srgbClr val="002060"/>
                </a:solidFill>
              </a:rPr>
              <a:t> </a:t>
            </a:r>
            <a:r>
              <a:rPr dirty="0" err="1">
                <a:solidFill>
                  <a:srgbClr val="002060"/>
                </a:solidFill>
              </a:rPr>
              <a:t>không</a:t>
            </a:r>
            <a:r>
              <a:rPr dirty="0">
                <a:solidFill>
                  <a:srgbClr val="002060"/>
                </a:solidFill>
              </a:rPr>
              <a:t> </a:t>
            </a:r>
            <a:r>
              <a:rPr dirty="0" err="1">
                <a:solidFill>
                  <a:srgbClr val="002060"/>
                </a:solidFill>
              </a:rPr>
              <a:t>liên</a:t>
            </a:r>
            <a:r>
              <a:rPr dirty="0">
                <a:solidFill>
                  <a:srgbClr val="002060"/>
                </a:solidFill>
              </a:rPr>
              <a:t> </a:t>
            </a:r>
            <a:r>
              <a:rPr dirty="0" err="1">
                <a:solidFill>
                  <a:srgbClr val="002060"/>
                </a:solidFill>
              </a:rPr>
              <a:t>quan</a:t>
            </a:r>
            <a:r>
              <a:rPr dirty="0">
                <a:solidFill>
                  <a:srgbClr val="002060"/>
                </a:solidFill>
              </a:rPr>
              <a:t> </a:t>
            </a:r>
            <a:r>
              <a:rPr dirty="0" err="1">
                <a:solidFill>
                  <a:srgbClr val="002060"/>
                </a:solidFill>
              </a:rPr>
              <a:t>tới</a:t>
            </a:r>
            <a:r>
              <a:rPr dirty="0">
                <a:solidFill>
                  <a:srgbClr val="002060"/>
                </a:solidFill>
              </a:rPr>
              <a:t> </a:t>
            </a:r>
            <a:r>
              <a:rPr dirty="0" err="1">
                <a:solidFill>
                  <a:srgbClr val="002060"/>
                </a:solidFill>
              </a:rPr>
              <a:t>bất</a:t>
            </a:r>
            <a:r>
              <a:rPr dirty="0">
                <a:solidFill>
                  <a:srgbClr val="002060"/>
                </a:solidFill>
              </a:rPr>
              <a:t> </a:t>
            </a:r>
            <a:r>
              <a:rPr dirty="0" err="1">
                <a:solidFill>
                  <a:srgbClr val="002060"/>
                </a:solidFill>
              </a:rPr>
              <a:t>kỳ</a:t>
            </a:r>
            <a:r>
              <a:rPr dirty="0">
                <a:solidFill>
                  <a:srgbClr val="002060"/>
                </a:solidFill>
              </a:rPr>
              <a:t> </a:t>
            </a:r>
            <a:r>
              <a:rPr dirty="0" err="1">
                <a:solidFill>
                  <a:srgbClr val="002060"/>
                </a:solidFill>
              </a:rPr>
              <a:t>trường</a:t>
            </a:r>
            <a:r>
              <a:rPr dirty="0">
                <a:solidFill>
                  <a:srgbClr val="002060"/>
                </a:solidFill>
              </a:rPr>
              <a:t> </a:t>
            </a:r>
            <a:r>
              <a:rPr dirty="0" err="1">
                <a:solidFill>
                  <a:srgbClr val="002060"/>
                </a:solidFill>
              </a:rPr>
              <a:t>hợp</a:t>
            </a:r>
            <a:r>
              <a:rPr dirty="0">
                <a:solidFill>
                  <a:srgbClr val="002060"/>
                </a:solidFill>
              </a:rPr>
              <a:t> </a:t>
            </a:r>
            <a:r>
              <a:rPr dirty="0" err="1">
                <a:solidFill>
                  <a:srgbClr val="002060"/>
                </a:solidFill>
              </a:rPr>
              <a:t>hoặc</a:t>
            </a:r>
            <a:r>
              <a:rPr dirty="0">
                <a:solidFill>
                  <a:srgbClr val="002060"/>
                </a:solidFill>
              </a:rPr>
              <a:t> </a:t>
            </a:r>
            <a:r>
              <a:rPr dirty="0" err="1">
                <a:solidFill>
                  <a:srgbClr val="002060"/>
                </a:solidFill>
              </a:rPr>
              <a:t>đợt</a:t>
            </a:r>
            <a:r>
              <a:rPr dirty="0">
                <a:solidFill>
                  <a:srgbClr val="002060"/>
                </a:solidFill>
              </a:rPr>
              <a:t> </a:t>
            </a:r>
            <a:r>
              <a:rPr dirty="0" err="1">
                <a:solidFill>
                  <a:srgbClr val="002060"/>
                </a:solidFill>
              </a:rPr>
              <a:t>bùng</a:t>
            </a:r>
            <a:r>
              <a:rPr dirty="0">
                <a:solidFill>
                  <a:srgbClr val="002060"/>
                </a:solidFill>
              </a:rPr>
              <a:t> </a:t>
            </a:r>
            <a:r>
              <a:rPr dirty="0" err="1">
                <a:solidFill>
                  <a:srgbClr val="002060"/>
                </a:solidFill>
              </a:rPr>
              <a:t>phát</a:t>
            </a:r>
            <a:r>
              <a:rPr dirty="0">
                <a:solidFill>
                  <a:srgbClr val="002060"/>
                </a:solidFill>
              </a:rPr>
              <a:t> </a:t>
            </a:r>
            <a:r>
              <a:rPr dirty="0" err="1">
                <a:solidFill>
                  <a:srgbClr val="002060"/>
                </a:solidFill>
              </a:rPr>
              <a:t>nào</a:t>
            </a:r>
            <a:r>
              <a:rPr dirty="0">
                <a:solidFill>
                  <a:srgbClr val="002060"/>
                </a:solidFill>
              </a:rPr>
              <a:t> </a:t>
            </a:r>
            <a:r>
              <a:rPr dirty="0" err="1">
                <a:solidFill>
                  <a:srgbClr val="002060"/>
                </a:solidFill>
              </a:rPr>
              <a:t>khác</a:t>
            </a:r>
            <a:endParaRPr dirty="0">
              <a:solidFill>
                <a:srgbClr val="002060"/>
              </a:solidFill>
            </a:endParaRPr>
          </a:p>
        </p:txBody>
      </p:sp>
      <p:sp>
        <p:nvSpPr>
          <p:cNvPr id="4" name="object 9">
            <a:extLst>
              <a:ext uri="{FF2B5EF4-FFF2-40B4-BE49-F238E27FC236}">
                <a16:creationId xmlns:a16="http://schemas.microsoft.com/office/drawing/2014/main" id="{2EC96F4D-3F4E-4E0B-9F16-3EA5C6622F80}"/>
              </a:ext>
            </a:extLst>
          </p:cNvPr>
          <p:cNvSpPr txBox="1"/>
          <p:nvPr/>
        </p:nvSpPr>
        <p:spPr>
          <a:xfrm>
            <a:off x="1521777" y="6403575"/>
            <a:ext cx="6394450" cy="254000"/>
          </a:xfrm>
          <a:prstGeom prst="rect">
            <a:avLst/>
          </a:prstGeom>
        </p:spPr>
        <p:txBody>
          <a:bodyPr vert="horz" wrap="square" lIns="0" tIns="12700" rIns="0" bIns="0" rtlCol="0">
            <a:spAutoFit/>
          </a:bodyPr>
          <a:lstStyle/>
          <a:p>
            <a:pPr marL="12700">
              <a:lnSpc>
                <a:spcPct val="100000"/>
              </a:lnSpc>
              <a:spcBef>
                <a:spcPts val="100"/>
              </a:spcBef>
            </a:pPr>
            <a:r>
              <a:rPr sz="1500" spc="-5" dirty="0">
                <a:solidFill>
                  <a:srgbClr val="002060"/>
                </a:solidFill>
                <a:latin typeface="Arial"/>
                <a:cs typeface="Arial"/>
              </a:rPr>
              <a:t>WHO Initiative to Estimate the Global Burden </a:t>
            </a:r>
            <a:r>
              <a:rPr sz="1500" dirty="0">
                <a:solidFill>
                  <a:srgbClr val="002060"/>
                </a:solidFill>
                <a:latin typeface="Arial"/>
                <a:cs typeface="Arial"/>
              </a:rPr>
              <a:t>of </a:t>
            </a:r>
            <a:r>
              <a:rPr sz="1500" spc="-5" dirty="0">
                <a:solidFill>
                  <a:srgbClr val="002060"/>
                </a:solidFill>
                <a:latin typeface="Arial"/>
                <a:cs typeface="Arial"/>
              </a:rPr>
              <a:t>Foodborne </a:t>
            </a:r>
            <a:r>
              <a:rPr sz="1500" dirty="0">
                <a:solidFill>
                  <a:srgbClr val="002060"/>
                </a:solidFill>
                <a:latin typeface="Arial"/>
                <a:cs typeface="Arial"/>
              </a:rPr>
              <a:t>Diseases,</a:t>
            </a:r>
            <a:r>
              <a:rPr sz="1500" spc="50" dirty="0">
                <a:solidFill>
                  <a:srgbClr val="002060"/>
                </a:solidFill>
                <a:latin typeface="Arial"/>
                <a:cs typeface="Arial"/>
              </a:rPr>
              <a:t> </a:t>
            </a:r>
            <a:r>
              <a:rPr sz="1500" dirty="0">
                <a:solidFill>
                  <a:srgbClr val="002060"/>
                </a:solidFill>
                <a:latin typeface="Arial"/>
                <a:cs typeface="Arial"/>
              </a:rPr>
              <a:t>2007</a:t>
            </a:r>
            <a:endParaRPr sz="1500" dirty="0">
              <a:latin typeface="Arial"/>
              <a:cs typeface="Arial"/>
            </a:endParaRPr>
          </a:p>
        </p:txBody>
      </p:sp>
      <p:sp>
        <p:nvSpPr>
          <p:cNvPr id="2" name="Slide Number Placeholder 1">
            <a:extLst>
              <a:ext uri="{FF2B5EF4-FFF2-40B4-BE49-F238E27FC236}">
                <a16:creationId xmlns:a16="http://schemas.microsoft.com/office/drawing/2014/main" id="{172EA2E6-36B3-49D9-BD9F-BBB3CA2A5EDE}"/>
              </a:ext>
            </a:extLst>
          </p:cNvPr>
          <p:cNvSpPr>
            <a:spLocks noGrp="1"/>
          </p:cNvSpPr>
          <p:nvPr>
            <p:ph type="sldNum" sz="quarter" idx="2"/>
          </p:nvPr>
        </p:nvSpPr>
        <p:spPr/>
        <p:txBody>
          <a:bodyPr/>
          <a:lstStyle/>
          <a:p>
            <a:fld id="{86CB4B4D-7CA3-9044-876B-883B54F8677D}" type="slidenum">
              <a:rPr lang="en-US" smtClean="0"/>
              <a:pPr/>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INH LÝ BỆNH…"/>
          <p:cNvSpPr txBox="1"/>
          <p:nvPr/>
        </p:nvSpPr>
        <p:spPr>
          <a:xfrm>
            <a:off x="1143000" y="2209800"/>
            <a:ext cx="7010400"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4000" b="1">
                <a:solidFill>
                  <a:srgbClr val="FF0000"/>
                </a:solidFill>
              </a:defRPr>
            </a:pPr>
            <a:r>
              <a:rPr lang="en-US" dirty="0">
                <a:solidFill>
                  <a:srgbClr val="C00000"/>
                </a:solidFill>
              </a:rPr>
              <a:t>DỊCH TỄ HỌC</a:t>
            </a:r>
            <a:endParaRPr dirty="0">
              <a:solidFill>
                <a:srgbClr val="C00000"/>
              </a:solidFill>
            </a:endParaRPr>
          </a:p>
        </p:txBody>
      </p:sp>
      <p:sp>
        <p:nvSpPr>
          <p:cNvPr id="2" name="Slide Number Placeholder 1">
            <a:extLst>
              <a:ext uri="{FF2B5EF4-FFF2-40B4-BE49-F238E27FC236}">
                <a16:creationId xmlns:a16="http://schemas.microsoft.com/office/drawing/2014/main" id="{35A55853-1599-4C36-8038-1B4664D6F0D9}"/>
              </a:ext>
            </a:extLst>
          </p:cNvPr>
          <p:cNvSpPr>
            <a:spLocks noGrp="1"/>
          </p:cNvSpPr>
          <p:nvPr>
            <p:ph type="sldNum" sz="quarter" idx="2"/>
          </p:nvPr>
        </p:nvSpPr>
        <p:spPr/>
        <p:txBody>
          <a:bodyPr/>
          <a:lstStyle/>
          <a:p>
            <a:fld id="{86CB4B4D-7CA3-9044-876B-883B54F8677D}" type="slidenum">
              <a:rPr lang="en-US" smtClean="0"/>
              <a:pPr/>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DỊCH TỄ HỌC"/>
          <p:cNvSpPr txBox="1"/>
          <p:nvPr/>
        </p:nvSpPr>
        <p:spPr>
          <a:xfrm>
            <a:off x="457200" y="381000"/>
            <a:ext cx="8305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t>DỊCH TỄ HỌC</a:t>
            </a:r>
          </a:p>
        </p:txBody>
      </p:sp>
      <p:sp>
        <p:nvSpPr>
          <p:cNvPr id="51" name="Trên toàn thế giới, mỗi năm có khoảng 1.8 triệu trẻ em tử vong vì tiêu chảy cấp, chủ yếu ở các nước đang phát triển.…"/>
          <p:cNvSpPr txBox="1"/>
          <p:nvPr/>
        </p:nvSpPr>
        <p:spPr>
          <a:xfrm>
            <a:off x="457200" y="1371600"/>
            <a:ext cx="8001000" cy="34712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gn="just">
              <a:spcBef>
                <a:spcPts val="600"/>
              </a:spcBef>
              <a:buSzPct val="100000"/>
              <a:buFont typeface="Arial"/>
              <a:buChar char="•"/>
              <a:defRPr sz="2800">
                <a:solidFill>
                  <a:srgbClr val="002060"/>
                </a:solidFill>
              </a:defRPr>
            </a:pPr>
            <a:r>
              <a:rPr dirty="0" err="1"/>
              <a:t>Trên</a:t>
            </a:r>
            <a:r>
              <a:rPr dirty="0"/>
              <a:t> </a:t>
            </a:r>
            <a:r>
              <a:rPr dirty="0" err="1"/>
              <a:t>toàn</a:t>
            </a:r>
            <a:r>
              <a:rPr dirty="0"/>
              <a:t> </a:t>
            </a:r>
            <a:r>
              <a:rPr dirty="0" err="1"/>
              <a:t>thế</a:t>
            </a:r>
            <a:r>
              <a:rPr dirty="0"/>
              <a:t> </a:t>
            </a:r>
            <a:r>
              <a:rPr dirty="0" err="1"/>
              <a:t>giới</a:t>
            </a:r>
            <a:r>
              <a:rPr dirty="0"/>
              <a:t>, </a:t>
            </a:r>
            <a:r>
              <a:rPr dirty="0" err="1"/>
              <a:t>mỗi</a:t>
            </a:r>
            <a:r>
              <a:rPr dirty="0"/>
              <a:t> </a:t>
            </a:r>
            <a:r>
              <a:rPr dirty="0" err="1"/>
              <a:t>năm</a:t>
            </a:r>
            <a:r>
              <a:rPr dirty="0"/>
              <a:t> </a:t>
            </a:r>
            <a:r>
              <a:rPr dirty="0" err="1"/>
              <a:t>có</a:t>
            </a:r>
            <a:r>
              <a:rPr dirty="0"/>
              <a:t> </a:t>
            </a:r>
            <a:r>
              <a:rPr dirty="0" err="1"/>
              <a:t>khoảng</a:t>
            </a:r>
            <a:r>
              <a:rPr dirty="0"/>
              <a:t> 1.8 </a:t>
            </a:r>
            <a:r>
              <a:rPr dirty="0" err="1"/>
              <a:t>triệu</a:t>
            </a:r>
            <a:r>
              <a:rPr dirty="0"/>
              <a:t> </a:t>
            </a:r>
            <a:r>
              <a:rPr dirty="0" err="1"/>
              <a:t>trẻ</a:t>
            </a:r>
            <a:r>
              <a:rPr dirty="0"/>
              <a:t> </a:t>
            </a:r>
            <a:r>
              <a:rPr dirty="0" err="1"/>
              <a:t>em</a:t>
            </a:r>
            <a:r>
              <a:rPr dirty="0"/>
              <a:t> </a:t>
            </a:r>
            <a:r>
              <a:rPr dirty="0" err="1"/>
              <a:t>tử</a:t>
            </a:r>
            <a:r>
              <a:rPr dirty="0"/>
              <a:t> </a:t>
            </a:r>
            <a:r>
              <a:rPr dirty="0" err="1"/>
              <a:t>vong</a:t>
            </a:r>
            <a:r>
              <a:rPr dirty="0"/>
              <a:t> </a:t>
            </a:r>
            <a:r>
              <a:rPr dirty="0" err="1"/>
              <a:t>vì</a:t>
            </a:r>
            <a:r>
              <a:rPr dirty="0"/>
              <a:t> </a:t>
            </a:r>
            <a:r>
              <a:rPr dirty="0" err="1"/>
              <a:t>tiêu</a:t>
            </a:r>
            <a:r>
              <a:rPr dirty="0"/>
              <a:t> </a:t>
            </a:r>
            <a:r>
              <a:rPr dirty="0" err="1"/>
              <a:t>chảy</a:t>
            </a:r>
            <a:r>
              <a:rPr dirty="0"/>
              <a:t> </a:t>
            </a:r>
            <a:r>
              <a:rPr dirty="0" err="1"/>
              <a:t>cấp</a:t>
            </a:r>
            <a:r>
              <a:rPr dirty="0"/>
              <a:t>, </a:t>
            </a:r>
            <a:r>
              <a:rPr dirty="0" err="1"/>
              <a:t>chủ</a:t>
            </a:r>
            <a:r>
              <a:rPr dirty="0"/>
              <a:t> </a:t>
            </a:r>
            <a:r>
              <a:rPr dirty="0" err="1"/>
              <a:t>yếu</a:t>
            </a:r>
            <a:r>
              <a:rPr dirty="0"/>
              <a:t> ở </a:t>
            </a:r>
            <a:r>
              <a:rPr dirty="0" err="1"/>
              <a:t>các</a:t>
            </a:r>
            <a:r>
              <a:rPr dirty="0"/>
              <a:t> </a:t>
            </a:r>
            <a:r>
              <a:rPr dirty="0" err="1"/>
              <a:t>nước</a:t>
            </a:r>
            <a:r>
              <a:rPr dirty="0"/>
              <a:t> </a:t>
            </a:r>
            <a:r>
              <a:rPr dirty="0" err="1"/>
              <a:t>đang</a:t>
            </a:r>
            <a:r>
              <a:rPr dirty="0"/>
              <a:t> </a:t>
            </a:r>
            <a:r>
              <a:rPr dirty="0" err="1"/>
              <a:t>phát</a:t>
            </a:r>
            <a:r>
              <a:rPr dirty="0"/>
              <a:t> </a:t>
            </a:r>
            <a:r>
              <a:rPr dirty="0" err="1"/>
              <a:t>triển</a:t>
            </a:r>
            <a:r>
              <a:rPr dirty="0"/>
              <a:t>.</a:t>
            </a:r>
          </a:p>
          <a:p>
            <a:pPr marL="342900" indent="-342900" algn="just">
              <a:spcBef>
                <a:spcPts val="600"/>
              </a:spcBef>
              <a:buSzPct val="100000"/>
              <a:buFont typeface="Arial"/>
              <a:buChar char="•"/>
              <a:defRPr sz="2800">
                <a:solidFill>
                  <a:srgbClr val="002060"/>
                </a:solidFill>
              </a:defRPr>
            </a:pPr>
            <a:r>
              <a:rPr dirty="0" err="1"/>
              <a:t>Tại</a:t>
            </a:r>
            <a:r>
              <a:rPr dirty="0"/>
              <a:t> </a:t>
            </a:r>
            <a:r>
              <a:rPr dirty="0" err="1"/>
              <a:t>Mỹ</a:t>
            </a:r>
            <a:r>
              <a:rPr dirty="0"/>
              <a:t>, </a:t>
            </a:r>
            <a:r>
              <a:rPr dirty="0" err="1"/>
              <a:t>mỗi</a:t>
            </a:r>
            <a:r>
              <a:rPr dirty="0"/>
              <a:t> </a:t>
            </a:r>
            <a:r>
              <a:rPr dirty="0" err="1"/>
              <a:t>năm</a:t>
            </a:r>
            <a:r>
              <a:rPr dirty="0"/>
              <a:t> </a:t>
            </a:r>
            <a:r>
              <a:rPr dirty="0" err="1"/>
              <a:t>có</a:t>
            </a:r>
            <a:r>
              <a:rPr dirty="0"/>
              <a:t> </a:t>
            </a:r>
            <a:r>
              <a:rPr dirty="0" err="1"/>
              <a:t>khoảng</a:t>
            </a:r>
            <a:r>
              <a:rPr dirty="0"/>
              <a:t> 350 </a:t>
            </a:r>
            <a:r>
              <a:rPr dirty="0" err="1"/>
              <a:t>triệu</a:t>
            </a:r>
            <a:r>
              <a:rPr dirty="0"/>
              <a:t> </a:t>
            </a:r>
            <a:r>
              <a:rPr dirty="0" err="1"/>
              <a:t>đợt</a:t>
            </a:r>
            <a:r>
              <a:rPr dirty="0"/>
              <a:t> </a:t>
            </a:r>
            <a:r>
              <a:rPr dirty="0" err="1"/>
              <a:t>tiêu</a:t>
            </a:r>
            <a:r>
              <a:rPr dirty="0"/>
              <a:t> </a:t>
            </a:r>
            <a:r>
              <a:rPr dirty="0" err="1"/>
              <a:t>chảy</a:t>
            </a:r>
            <a:r>
              <a:rPr dirty="0"/>
              <a:t>, </a:t>
            </a:r>
            <a:r>
              <a:rPr dirty="0" err="1"/>
              <a:t>trong</a:t>
            </a:r>
            <a:r>
              <a:rPr dirty="0"/>
              <a:t> </a:t>
            </a:r>
            <a:r>
              <a:rPr dirty="0" err="1"/>
              <a:t>đó</a:t>
            </a:r>
            <a:r>
              <a:rPr dirty="0"/>
              <a:t> 48 </a:t>
            </a:r>
            <a:r>
              <a:rPr dirty="0" err="1"/>
              <a:t>triệu</a:t>
            </a:r>
            <a:r>
              <a:rPr dirty="0"/>
              <a:t> </a:t>
            </a:r>
            <a:r>
              <a:rPr dirty="0" err="1"/>
              <a:t>liên</a:t>
            </a:r>
            <a:r>
              <a:rPr dirty="0"/>
              <a:t> </a:t>
            </a:r>
            <a:r>
              <a:rPr dirty="0" err="1"/>
              <a:t>quan</a:t>
            </a:r>
            <a:r>
              <a:rPr dirty="0"/>
              <a:t> </a:t>
            </a:r>
            <a:r>
              <a:rPr dirty="0" err="1"/>
              <a:t>tới</a:t>
            </a:r>
            <a:r>
              <a:rPr dirty="0"/>
              <a:t> </a:t>
            </a:r>
            <a:r>
              <a:rPr dirty="0" err="1"/>
              <a:t>thực</a:t>
            </a:r>
            <a:r>
              <a:rPr dirty="0"/>
              <a:t> </a:t>
            </a:r>
            <a:r>
              <a:rPr dirty="0" err="1"/>
              <a:t>phẩm</a:t>
            </a:r>
            <a:r>
              <a:rPr dirty="0"/>
              <a:t>, 125,000 </a:t>
            </a:r>
            <a:r>
              <a:rPr dirty="0" err="1"/>
              <a:t>đợt</a:t>
            </a:r>
            <a:r>
              <a:rPr dirty="0"/>
              <a:t> </a:t>
            </a:r>
            <a:r>
              <a:rPr dirty="0" err="1"/>
              <a:t>nhập</a:t>
            </a:r>
            <a:r>
              <a:rPr dirty="0"/>
              <a:t> </a:t>
            </a:r>
            <a:r>
              <a:rPr dirty="0" err="1"/>
              <a:t>viện</a:t>
            </a:r>
            <a:r>
              <a:rPr dirty="0"/>
              <a:t>, 3000 </a:t>
            </a:r>
            <a:r>
              <a:rPr dirty="0" err="1"/>
              <a:t>tử</a:t>
            </a:r>
            <a:r>
              <a:rPr dirty="0"/>
              <a:t> </a:t>
            </a:r>
            <a:r>
              <a:rPr dirty="0" err="1"/>
              <a:t>vong</a:t>
            </a:r>
            <a:r>
              <a:rPr dirty="0"/>
              <a:t>, chi </a:t>
            </a:r>
            <a:r>
              <a:rPr dirty="0" err="1"/>
              <a:t>phí</a:t>
            </a:r>
            <a:r>
              <a:rPr dirty="0"/>
              <a:t> 150 </a:t>
            </a:r>
            <a:r>
              <a:rPr dirty="0" err="1"/>
              <a:t>tỉ</a:t>
            </a:r>
            <a:r>
              <a:rPr dirty="0"/>
              <a:t> USD.</a:t>
            </a:r>
          </a:p>
        </p:txBody>
      </p:sp>
      <p:sp>
        <p:nvSpPr>
          <p:cNvPr id="2" name="Slide Number Placeholder 1">
            <a:extLst>
              <a:ext uri="{FF2B5EF4-FFF2-40B4-BE49-F238E27FC236}">
                <a16:creationId xmlns:a16="http://schemas.microsoft.com/office/drawing/2014/main" id="{A610294F-A9FC-465F-95CB-0CD14BD0E770}"/>
              </a:ext>
            </a:extLst>
          </p:cNvPr>
          <p:cNvSpPr>
            <a:spLocks noGrp="1"/>
          </p:cNvSpPr>
          <p:nvPr>
            <p:ph type="sldNum" sz="quarter" idx="2"/>
          </p:nvPr>
        </p:nvSpPr>
        <p:spPr/>
        <p:txBody>
          <a:bodyPr/>
          <a:lstStyle/>
          <a:p>
            <a:fld id="{86CB4B4D-7CA3-9044-876B-883B54F8677D}" type="slidenum">
              <a:rPr lang="en-US" smtClean="0"/>
              <a:pPr/>
              <a:t>14</a:t>
            </a:fld>
            <a:endParaRPr 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693EC-DF2E-4688-BA31-036F42CDA7A7}"/>
              </a:ext>
            </a:extLst>
          </p:cNvPr>
          <p:cNvSpPr>
            <a:spLocks noGrp="1"/>
          </p:cNvSpPr>
          <p:nvPr>
            <p:ph type="title"/>
          </p:nvPr>
        </p:nvSpPr>
        <p:spPr>
          <a:xfrm>
            <a:off x="457200" y="92074"/>
            <a:ext cx="8229600" cy="898526"/>
          </a:xfrm>
        </p:spPr>
        <p:txBody>
          <a:bodyPr/>
          <a:lstStyle/>
          <a:p>
            <a:pPr marL="12700">
              <a:spcBef>
                <a:spcPts val="100"/>
              </a:spcBef>
            </a:pPr>
            <a:r>
              <a:rPr lang="en-US" spc="-80" dirty="0"/>
              <a:t>BỆNH </a:t>
            </a:r>
            <a:r>
              <a:rPr lang="en-US" spc="-90" dirty="0"/>
              <a:t>TRUYỀN </a:t>
            </a:r>
            <a:r>
              <a:rPr lang="en-US" spc="-70" dirty="0"/>
              <a:t>QUA </a:t>
            </a:r>
            <a:r>
              <a:rPr lang="en-US" spc="-85" dirty="0"/>
              <a:t>THỰC</a:t>
            </a:r>
            <a:r>
              <a:rPr lang="en-US" spc="-795" dirty="0"/>
              <a:t> </a:t>
            </a:r>
            <a:r>
              <a:rPr lang="en-US" spc="-105" dirty="0"/>
              <a:t>PHẨM</a:t>
            </a:r>
            <a:br>
              <a:rPr lang="en-US" dirty="0"/>
            </a:br>
            <a:r>
              <a:rPr lang="en-US" sz="3200" spc="-80" dirty="0">
                <a:solidFill>
                  <a:srgbClr val="FF0000"/>
                </a:solidFill>
              </a:rPr>
              <a:t>GÁNH NẶNG </a:t>
            </a:r>
            <a:r>
              <a:rPr lang="en-US" sz="3200" spc="-95" dirty="0">
                <a:solidFill>
                  <a:srgbClr val="FF0000"/>
                </a:solidFill>
              </a:rPr>
              <a:t>TOÀN</a:t>
            </a:r>
            <a:r>
              <a:rPr lang="en-US" sz="3200" spc="-445" dirty="0">
                <a:solidFill>
                  <a:srgbClr val="FF0000"/>
                </a:solidFill>
              </a:rPr>
              <a:t> </a:t>
            </a:r>
            <a:r>
              <a:rPr lang="en-US" sz="3200" spc="-70" dirty="0">
                <a:solidFill>
                  <a:srgbClr val="FF0000"/>
                </a:solidFill>
              </a:rPr>
              <a:t>CẦU</a:t>
            </a:r>
            <a:endParaRPr lang="en-US" dirty="0"/>
          </a:p>
        </p:txBody>
      </p:sp>
      <p:sp>
        <p:nvSpPr>
          <p:cNvPr id="6" name="object 3">
            <a:extLst>
              <a:ext uri="{FF2B5EF4-FFF2-40B4-BE49-F238E27FC236}">
                <a16:creationId xmlns:a16="http://schemas.microsoft.com/office/drawing/2014/main" id="{0046ABED-55E5-4923-AF57-FF2B012E64E3}"/>
              </a:ext>
            </a:extLst>
          </p:cNvPr>
          <p:cNvSpPr/>
          <p:nvPr/>
        </p:nvSpPr>
        <p:spPr>
          <a:xfrm>
            <a:off x="646732" y="1143000"/>
            <a:ext cx="7850536" cy="5566270"/>
          </a:xfrm>
          <a:prstGeom prst="rect">
            <a:avLst/>
          </a:prstGeom>
          <a:blipFill>
            <a:blip r:embed="rId2" cstate="print"/>
            <a:stretch>
              <a:fillRect/>
            </a:stretch>
          </a:blipFill>
        </p:spPr>
        <p:txBody>
          <a:bodyPr wrap="square" lIns="0" tIns="0" rIns="0" bIns="0" rtlCol="0"/>
          <a:lstStyle/>
          <a:p>
            <a:endParaRPr/>
          </a:p>
        </p:txBody>
      </p:sp>
      <p:sp>
        <p:nvSpPr>
          <p:cNvPr id="3" name="Footer Placeholder 2">
            <a:extLst>
              <a:ext uri="{FF2B5EF4-FFF2-40B4-BE49-F238E27FC236}">
                <a16:creationId xmlns:a16="http://schemas.microsoft.com/office/drawing/2014/main" id="{4C6072B5-2126-4E26-9428-2C4CF368E699}"/>
              </a:ext>
            </a:extLst>
          </p:cNvPr>
          <p:cNvSpPr>
            <a:spLocks noGrp="1"/>
          </p:cNvSpPr>
          <p:nvPr>
            <p:ph type="ftr" sz="quarter" idx="5"/>
          </p:nvPr>
        </p:nvSpPr>
        <p:spPr/>
        <p:txBody>
          <a:bodyPr/>
          <a:lstStyle/>
          <a:p>
            <a:endParaRPr lang="en-US"/>
          </a:p>
        </p:txBody>
      </p:sp>
      <p:sp>
        <p:nvSpPr>
          <p:cNvPr id="4" name="Slide Number Placeholder 3">
            <a:extLst>
              <a:ext uri="{FF2B5EF4-FFF2-40B4-BE49-F238E27FC236}">
                <a16:creationId xmlns:a16="http://schemas.microsoft.com/office/drawing/2014/main" id="{D5DFADE7-2798-41F1-9443-0657E92E5DD2}"/>
              </a:ext>
            </a:extLst>
          </p:cNvPr>
          <p:cNvSpPr>
            <a:spLocks noGrp="1"/>
          </p:cNvSpPr>
          <p:nvPr>
            <p:ph type="sldNum" sz="quarter" idx="7"/>
          </p:nvPr>
        </p:nvSpPr>
        <p:spPr/>
        <p:txBody>
          <a:bodyPr/>
          <a:lstStyle/>
          <a:p>
            <a:fld id="{B6F15528-21DE-4FAA-801E-634DDDAF4B2B}" type="slidenum">
              <a:rPr lang="en-US" smtClean="0"/>
              <a:t>15</a:t>
            </a:fld>
            <a:endParaRPr lang="en-US"/>
          </a:p>
        </p:txBody>
      </p:sp>
    </p:spTree>
    <p:extLst>
      <p:ext uri="{BB962C8B-B14F-4D97-AF65-F5344CB8AC3E}">
        <p14:creationId xmlns:p14="http://schemas.microsoft.com/office/powerpoint/2010/main" val="2216286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DỊCH TỄ HỌC"/>
          <p:cNvSpPr txBox="1"/>
          <p:nvPr/>
        </p:nvSpPr>
        <p:spPr>
          <a:xfrm>
            <a:off x="457200" y="304800"/>
            <a:ext cx="8305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t>DỊCH TỄ HỌC</a:t>
            </a:r>
          </a:p>
        </p:txBody>
      </p:sp>
      <p:pic>
        <p:nvPicPr>
          <p:cNvPr id="54" name="image.png" descr="image.png"/>
          <p:cNvPicPr>
            <a:picLocks noChangeAspect="1"/>
          </p:cNvPicPr>
          <p:nvPr/>
        </p:nvPicPr>
        <p:blipFill>
          <a:blip r:embed="rId2" cstate="print"/>
          <a:srcRect b="13447"/>
          <a:stretch>
            <a:fillRect/>
          </a:stretch>
        </p:blipFill>
        <p:spPr>
          <a:xfrm>
            <a:off x="1328737" y="1190625"/>
            <a:ext cx="6486526" cy="5592763"/>
          </a:xfrm>
          <a:prstGeom prst="rect">
            <a:avLst/>
          </a:prstGeom>
          <a:ln w="12700">
            <a:miter lim="400000"/>
          </a:ln>
        </p:spPr>
      </p:pic>
      <p:sp>
        <p:nvSpPr>
          <p:cNvPr id="2" name="Slide Number Placeholder 1">
            <a:extLst>
              <a:ext uri="{FF2B5EF4-FFF2-40B4-BE49-F238E27FC236}">
                <a16:creationId xmlns:a16="http://schemas.microsoft.com/office/drawing/2014/main" id="{897D7EAE-826C-4CF7-BAF9-C31169E1C57D}"/>
              </a:ext>
            </a:extLst>
          </p:cNvPr>
          <p:cNvSpPr>
            <a:spLocks noGrp="1"/>
          </p:cNvSpPr>
          <p:nvPr>
            <p:ph type="sldNum" sz="quarter" idx="2"/>
          </p:nvPr>
        </p:nvSpPr>
        <p:spPr/>
        <p:txBody>
          <a:bodyPr/>
          <a:lstStyle/>
          <a:p>
            <a:fld id="{86CB4B4D-7CA3-9044-876B-883B54F8677D}" type="slidenum">
              <a:rPr lang="en-US" smtClean="0"/>
              <a:pPr/>
              <a:t>16</a:t>
            </a:fld>
            <a:endParaRPr 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8EFD6-4FA0-458D-9096-46797DAEC332}"/>
              </a:ext>
            </a:extLst>
          </p:cNvPr>
          <p:cNvSpPr>
            <a:spLocks noGrp="1"/>
          </p:cNvSpPr>
          <p:nvPr>
            <p:ph type="title"/>
          </p:nvPr>
        </p:nvSpPr>
        <p:spPr/>
        <p:txBody>
          <a:bodyPr>
            <a:normAutofit/>
          </a:bodyPr>
          <a:lstStyle/>
          <a:p>
            <a:r>
              <a:rPr lang="en-US" b="1" spc="-85" dirty="0">
                <a:solidFill>
                  <a:srgbClr val="C00000"/>
                </a:solidFill>
                <a:latin typeface="Arial" panose="020B0604020202020204" pitchFamily="34" charset="0"/>
                <a:cs typeface="Arial" panose="020B0604020202020204" pitchFamily="34" charset="0"/>
              </a:rPr>
              <a:t>THỐNG </a:t>
            </a:r>
            <a:r>
              <a:rPr lang="en-US" b="1" spc="-50" dirty="0">
                <a:solidFill>
                  <a:srgbClr val="C00000"/>
                </a:solidFill>
                <a:latin typeface="Arial" panose="020B0604020202020204" pitchFamily="34" charset="0"/>
                <a:cs typeface="Arial" panose="020B0604020202020204" pitchFamily="34" charset="0"/>
              </a:rPr>
              <a:t>KÊ </a:t>
            </a:r>
            <a:r>
              <a:rPr lang="en-US" b="1" spc="-55" dirty="0">
                <a:solidFill>
                  <a:srgbClr val="C00000"/>
                </a:solidFill>
                <a:latin typeface="Arial" panose="020B0604020202020204" pitchFamily="34" charset="0"/>
                <a:cs typeface="Arial" panose="020B0604020202020204" pitchFamily="34" charset="0"/>
              </a:rPr>
              <a:t>TỪ </a:t>
            </a:r>
            <a:r>
              <a:rPr lang="en-US" b="1" spc="-70" dirty="0">
                <a:solidFill>
                  <a:srgbClr val="C00000"/>
                </a:solidFill>
                <a:latin typeface="Arial" panose="020B0604020202020204" pitchFamily="34" charset="0"/>
                <a:cs typeface="Arial" panose="020B0604020202020204" pitchFamily="34" charset="0"/>
              </a:rPr>
              <a:t>WHO NĂM </a:t>
            </a:r>
            <a:r>
              <a:rPr lang="en-US" b="1" spc="-815" dirty="0">
                <a:solidFill>
                  <a:srgbClr val="C00000"/>
                </a:solidFill>
                <a:latin typeface="Arial" panose="020B0604020202020204" pitchFamily="34" charset="0"/>
                <a:cs typeface="Arial" panose="020B0604020202020204" pitchFamily="34" charset="0"/>
              </a:rPr>
              <a:t> </a:t>
            </a:r>
            <a:r>
              <a:rPr lang="en-US" b="1" spc="-75" dirty="0">
                <a:solidFill>
                  <a:srgbClr val="C00000"/>
                </a:solidFill>
                <a:latin typeface="Arial" panose="020B0604020202020204" pitchFamily="34" charset="0"/>
                <a:cs typeface="Arial" panose="020B0604020202020204" pitchFamily="34" charset="0"/>
              </a:rPr>
              <a:t>2010</a:t>
            </a:r>
            <a:endParaRPr lang="en-US" b="1" dirty="0">
              <a:solidFill>
                <a:srgbClr val="C000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47F132B-E435-409E-85CC-5C6F76358275}"/>
              </a:ext>
            </a:extLst>
          </p:cNvPr>
          <p:cNvSpPr>
            <a:spLocks noGrp="1"/>
          </p:cNvSpPr>
          <p:nvPr>
            <p:ph type="body" idx="1"/>
          </p:nvPr>
        </p:nvSpPr>
        <p:spPr/>
        <p:txBody>
          <a:bodyPr/>
          <a:lstStyle/>
          <a:p>
            <a:pPr marL="241300" marR="5080" indent="-228600">
              <a:lnSpc>
                <a:spcPct val="150400"/>
              </a:lnSpc>
              <a:spcBef>
                <a:spcPts val="100"/>
              </a:spcBef>
              <a:buSzPct val="95833"/>
              <a:buFont typeface="Wingdings"/>
              <a:buChar char=""/>
              <a:tabLst>
                <a:tab pos="285115" algn="l"/>
              </a:tabLst>
            </a:pPr>
            <a:r>
              <a:rPr lang="vi-VN" sz="2400" dirty="0">
                <a:solidFill>
                  <a:srgbClr val="002060"/>
                </a:solidFill>
                <a:latin typeface="Arial"/>
                <a:cs typeface="Arial"/>
              </a:rPr>
              <a:t>31 </a:t>
            </a:r>
            <a:r>
              <a:rPr lang="vi-VN" sz="2400" spc="-5" dirty="0">
                <a:solidFill>
                  <a:srgbClr val="002060"/>
                </a:solidFill>
                <a:latin typeface="Arial"/>
                <a:cs typeface="Arial"/>
              </a:rPr>
              <a:t>tác </a:t>
            </a:r>
            <a:r>
              <a:rPr lang="vi-VN" sz="2400" dirty="0">
                <a:solidFill>
                  <a:srgbClr val="002060"/>
                </a:solidFill>
                <a:latin typeface="Arial"/>
                <a:cs typeface="Arial"/>
              </a:rPr>
              <a:t>nhân gây bệnh, 600 </a:t>
            </a:r>
            <a:r>
              <a:rPr lang="vi-VN" sz="2400" spc="-5" dirty="0">
                <a:solidFill>
                  <a:srgbClr val="002060"/>
                </a:solidFill>
                <a:latin typeface="Arial"/>
                <a:cs typeface="Arial"/>
              </a:rPr>
              <a:t>triệu </a:t>
            </a:r>
            <a:r>
              <a:rPr lang="vi-VN" sz="2400" dirty="0">
                <a:solidFill>
                  <a:srgbClr val="002060"/>
                </a:solidFill>
                <a:latin typeface="Arial"/>
                <a:cs typeface="Arial"/>
              </a:rPr>
              <a:t>(95% CI </a:t>
            </a:r>
            <a:r>
              <a:rPr lang="vi-VN" sz="2400" spc="-5" dirty="0">
                <a:solidFill>
                  <a:srgbClr val="002060"/>
                </a:solidFill>
                <a:latin typeface="Arial"/>
                <a:cs typeface="Arial"/>
              </a:rPr>
              <a:t>420-960T)  </a:t>
            </a:r>
            <a:r>
              <a:rPr lang="vi-VN" sz="2400" dirty="0">
                <a:solidFill>
                  <a:srgbClr val="002060"/>
                </a:solidFill>
                <a:latin typeface="Arial"/>
                <a:cs typeface="Arial"/>
              </a:rPr>
              <a:t>ca, 420000 </a:t>
            </a:r>
            <a:r>
              <a:rPr lang="vi-VN" sz="2400" spc="-5" dirty="0">
                <a:solidFill>
                  <a:srgbClr val="002060"/>
                </a:solidFill>
                <a:latin typeface="Arial"/>
                <a:cs typeface="Arial"/>
              </a:rPr>
              <a:t>tử</a:t>
            </a:r>
            <a:r>
              <a:rPr lang="vi-VN" sz="2400" spc="-20" dirty="0">
                <a:solidFill>
                  <a:srgbClr val="002060"/>
                </a:solidFill>
                <a:latin typeface="Arial"/>
                <a:cs typeface="Arial"/>
              </a:rPr>
              <a:t> </a:t>
            </a:r>
            <a:r>
              <a:rPr lang="vi-VN" sz="2400" dirty="0">
                <a:solidFill>
                  <a:srgbClr val="002060"/>
                </a:solidFill>
                <a:latin typeface="Arial"/>
                <a:cs typeface="Arial"/>
              </a:rPr>
              <a:t>vong</a:t>
            </a:r>
            <a:endParaRPr lang="vi-VN" sz="2400" dirty="0">
              <a:latin typeface="Arial"/>
              <a:cs typeface="Arial"/>
            </a:endParaRPr>
          </a:p>
          <a:p>
            <a:pPr marL="241300" indent="-228600">
              <a:spcBef>
                <a:spcPts val="1420"/>
              </a:spcBef>
              <a:buSzPct val="95833"/>
              <a:buFont typeface="Wingdings"/>
              <a:buChar char=""/>
              <a:tabLst>
                <a:tab pos="285115" algn="l"/>
              </a:tabLst>
            </a:pPr>
            <a:r>
              <a:rPr lang="vi-VN" sz="2400" spc="-5" dirty="0">
                <a:solidFill>
                  <a:srgbClr val="002060"/>
                </a:solidFill>
                <a:latin typeface="Arial"/>
                <a:cs typeface="Arial"/>
              </a:rPr>
              <a:t>Tác </a:t>
            </a:r>
            <a:r>
              <a:rPr lang="vi-VN" sz="2400" dirty="0">
                <a:solidFill>
                  <a:srgbClr val="002060"/>
                </a:solidFill>
                <a:latin typeface="Arial"/>
                <a:cs typeface="Arial"/>
              </a:rPr>
              <a:t>nhân gây tiêu chảy (</a:t>
            </a:r>
            <a:r>
              <a:rPr lang="en-US" sz="2400" i="1" dirty="0">
                <a:solidFill>
                  <a:srgbClr val="002060"/>
                </a:solidFill>
                <a:latin typeface="Arial"/>
                <a:cs typeface="Arial"/>
              </a:rPr>
              <a:t>N</a:t>
            </a:r>
            <a:r>
              <a:rPr lang="vi-VN" sz="2400" i="1" dirty="0">
                <a:solidFill>
                  <a:srgbClr val="002060"/>
                </a:solidFill>
                <a:latin typeface="Arial"/>
                <a:cs typeface="Arial"/>
              </a:rPr>
              <a:t>orovirus và</a:t>
            </a:r>
            <a:r>
              <a:rPr lang="vi-VN" sz="2400" i="1" spc="-55" dirty="0">
                <a:solidFill>
                  <a:srgbClr val="002060"/>
                </a:solidFill>
                <a:latin typeface="Arial"/>
                <a:cs typeface="Arial"/>
              </a:rPr>
              <a:t> </a:t>
            </a:r>
            <a:r>
              <a:rPr lang="en-US" sz="2400" i="1" spc="-55" dirty="0">
                <a:solidFill>
                  <a:srgbClr val="002060"/>
                </a:solidFill>
                <a:latin typeface="Arial"/>
                <a:cs typeface="Arial"/>
              </a:rPr>
              <a:t>C</a:t>
            </a:r>
            <a:r>
              <a:rPr lang="vi-VN" sz="2400" i="1" spc="-5" dirty="0">
                <a:solidFill>
                  <a:srgbClr val="002060"/>
                </a:solidFill>
                <a:latin typeface="Arial"/>
                <a:cs typeface="Arial"/>
              </a:rPr>
              <a:t>amplylobacter</a:t>
            </a:r>
            <a:r>
              <a:rPr lang="vi-VN" sz="2400" spc="-5" dirty="0">
                <a:solidFill>
                  <a:srgbClr val="002060"/>
                </a:solidFill>
                <a:latin typeface="Arial"/>
                <a:cs typeface="Arial"/>
              </a:rPr>
              <a:t>)</a:t>
            </a:r>
            <a:endParaRPr lang="vi-VN" sz="2400" dirty="0">
              <a:latin typeface="Arial"/>
              <a:cs typeface="Arial"/>
            </a:endParaRPr>
          </a:p>
          <a:p>
            <a:pPr marL="538480" lvl="1" indent="-228600">
              <a:spcBef>
                <a:spcPts val="1455"/>
              </a:spcBef>
              <a:buFont typeface="Courier New"/>
              <a:buChar char="o"/>
              <a:tabLst>
                <a:tab pos="538480" algn="l"/>
              </a:tabLst>
            </a:pPr>
            <a:r>
              <a:rPr lang="vi-VN" sz="2400" dirty="0">
                <a:solidFill>
                  <a:srgbClr val="002060"/>
                </a:solidFill>
                <a:latin typeface="Arial"/>
                <a:cs typeface="Arial"/>
              </a:rPr>
              <a:t>Là </a:t>
            </a:r>
            <a:r>
              <a:rPr lang="vi-VN" sz="2400" spc="-5" dirty="0">
                <a:solidFill>
                  <a:srgbClr val="002060"/>
                </a:solidFill>
                <a:latin typeface="Arial"/>
                <a:cs typeface="Arial"/>
              </a:rPr>
              <a:t>tác </a:t>
            </a:r>
            <a:r>
              <a:rPr lang="vi-VN" sz="2400" dirty="0">
                <a:solidFill>
                  <a:srgbClr val="002060"/>
                </a:solidFill>
                <a:latin typeface="Arial"/>
                <a:cs typeface="Arial"/>
              </a:rPr>
              <a:t>nhân gây bệnh thường gặp</a:t>
            </a:r>
            <a:r>
              <a:rPr lang="vi-VN" sz="2400" spc="-55" dirty="0">
                <a:solidFill>
                  <a:srgbClr val="002060"/>
                </a:solidFill>
                <a:latin typeface="Arial"/>
                <a:cs typeface="Arial"/>
              </a:rPr>
              <a:t> </a:t>
            </a:r>
            <a:r>
              <a:rPr lang="vi-VN" sz="2400" dirty="0">
                <a:solidFill>
                  <a:srgbClr val="002060"/>
                </a:solidFill>
                <a:latin typeface="Arial"/>
                <a:cs typeface="Arial"/>
              </a:rPr>
              <a:t>nhất</a:t>
            </a:r>
            <a:endParaRPr lang="vi-VN" sz="2400" dirty="0">
              <a:latin typeface="Arial"/>
              <a:cs typeface="Arial"/>
            </a:endParaRPr>
          </a:p>
          <a:p>
            <a:pPr marL="538480" marR="5080" lvl="1" indent="-228600">
              <a:lnSpc>
                <a:spcPct val="149300"/>
              </a:lnSpc>
              <a:spcBef>
                <a:spcPts val="30"/>
              </a:spcBef>
              <a:buFont typeface="Courier New"/>
              <a:buChar char="o"/>
              <a:tabLst>
                <a:tab pos="538480" algn="l"/>
              </a:tabLst>
            </a:pPr>
            <a:r>
              <a:rPr lang="vi-VN" sz="2400" dirty="0">
                <a:solidFill>
                  <a:srgbClr val="002060"/>
                </a:solidFill>
                <a:latin typeface="Arial"/>
                <a:cs typeface="Arial"/>
              </a:rPr>
              <a:t>Là nguyên nhân 230000 </a:t>
            </a:r>
            <a:r>
              <a:rPr lang="vi-VN" sz="2400" spc="-5" dirty="0">
                <a:solidFill>
                  <a:srgbClr val="002060"/>
                </a:solidFill>
                <a:latin typeface="Arial"/>
                <a:cs typeface="Arial"/>
              </a:rPr>
              <a:t>tử </a:t>
            </a:r>
            <a:r>
              <a:rPr lang="vi-VN" sz="2400" dirty="0">
                <a:solidFill>
                  <a:srgbClr val="002060"/>
                </a:solidFill>
                <a:latin typeface="Arial"/>
                <a:cs typeface="Arial"/>
              </a:rPr>
              <a:t>vong, phần </a:t>
            </a:r>
            <a:r>
              <a:rPr lang="vi-VN" sz="2400" spc="-5" dirty="0">
                <a:solidFill>
                  <a:srgbClr val="002060"/>
                </a:solidFill>
                <a:latin typeface="Arial"/>
                <a:cs typeface="Arial"/>
              </a:rPr>
              <a:t>lớn </a:t>
            </a:r>
            <a:r>
              <a:rPr lang="vi-VN" sz="2400" dirty="0">
                <a:solidFill>
                  <a:srgbClr val="002060"/>
                </a:solidFill>
                <a:latin typeface="Arial"/>
                <a:cs typeface="Arial"/>
              </a:rPr>
              <a:t>do </a:t>
            </a:r>
            <a:r>
              <a:rPr lang="vi-VN" sz="2400" i="1" dirty="0">
                <a:solidFill>
                  <a:srgbClr val="002060"/>
                </a:solidFill>
                <a:latin typeface="Arial"/>
                <a:cs typeface="Arial"/>
              </a:rPr>
              <a:t>non-  </a:t>
            </a:r>
            <a:r>
              <a:rPr lang="vi-VN" sz="2400" i="1" spc="-5" dirty="0">
                <a:solidFill>
                  <a:srgbClr val="002060"/>
                </a:solidFill>
                <a:latin typeface="Arial"/>
                <a:cs typeface="Arial"/>
              </a:rPr>
              <a:t>typhoidal Salmonella enterica</a:t>
            </a:r>
            <a:endParaRPr lang="vi-VN" sz="2400" i="1" dirty="0">
              <a:latin typeface="Arial"/>
              <a:cs typeface="Arial"/>
            </a:endParaRPr>
          </a:p>
          <a:p>
            <a:pPr marL="241300" marR="5080" indent="-228600">
              <a:lnSpc>
                <a:spcPct val="149300"/>
              </a:lnSpc>
              <a:spcBef>
                <a:spcPts val="35"/>
              </a:spcBef>
              <a:buSzPct val="95833"/>
              <a:buFont typeface="Wingdings"/>
              <a:buChar char=""/>
              <a:tabLst>
                <a:tab pos="285115" algn="l"/>
              </a:tabLst>
            </a:pPr>
            <a:r>
              <a:rPr lang="vi-VN" sz="2400" spc="-5" dirty="0">
                <a:solidFill>
                  <a:srgbClr val="002060"/>
                </a:solidFill>
                <a:latin typeface="Arial"/>
                <a:cs typeface="Arial"/>
              </a:rPr>
              <a:t>Tác </a:t>
            </a:r>
            <a:r>
              <a:rPr lang="vi-VN" sz="2400" dirty="0">
                <a:solidFill>
                  <a:srgbClr val="002060"/>
                </a:solidFill>
                <a:latin typeface="Arial"/>
                <a:cs typeface="Arial"/>
              </a:rPr>
              <a:t>nhân gây </a:t>
            </a:r>
            <a:r>
              <a:rPr lang="vi-VN" sz="2400" spc="-5" dirty="0">
                <a:solidFill>
                  <a:srgbClr val="002060"/>
                </a:solidFill>
                <a:latin typeface="Arial"/>
                <a:cs typeface="Arial"/>
              </a:rPr>
              <a:t>tử </a:t>
            </a:r>
            <a:r>
              <a:rPr lang="vi-VN" sz="2400" dirty="0">
                <a:solidFill>
                  <a:srgbClr val="002060"/>
                </a:solidFill>
                <a:latin typeface="Arial"/>
                <a:cs typeface="Arial"/>
              </a:rPr>
              <a:t>vong thường gặp </a:t>
            </a:r>
            <a:r>
              <a:rPr lang="vi-VN" sz="2400" spc="-5" dirty="0">
                <a:solidFill>
                  <a:srgbClr val="002060"/>
                </a:solidFill>
                <a:latin typeface="Arial"/>
                <a:cs typeface="Arial"/>
              </a:rPr>
              <a:t>khác: </a:t>
            </a:r>
            <a:r>
              <a:rPr lang="vi-VN" sz="2400" i="1" spc="-5" dirty="0">
                <a:solidFill>
                  <a:srgbClr val="002060"/>
                </a:solidFill>
                <a:latin typeface="Arial"/>
                <a:cs typeface="Arial"/>
              </a:rPr>
              <a:t>Salmonella  </a:t>
            </a:r>
            <a:r>
              <a:rPr lang="en-US" sz="2400" i="1" spc="-25" dirty="0">
                <a:solidFill>
                  <a:srgbClr val="002060"/>
                </a:solidFill>
                <a:latin typeface="Arial"/>
                <a:cs typeface="Arial"/>
              </a:rPr>
              <a:t>t</a:t>
            </a:r>
            <a:r>
              <a:rPr lang="vi-VN" sz="2400" i="1" spc="-25" dirty="0">
                <a:solidFill>
                  <a:srgbClr val="002060"/>
                </a:solidFill>
                <a:latin typeface="Arial"/>
                <a:cs typeface="Arial"/>
              </a:rPr>
              <a:t>yphi, </a:t>
            </a:r>
            <a:r>
              <a:rPr lang="vi-VN" sz="2400" i="1" spc="-45" dirty="0">
                <a:solidFill>
                  <a:srgbClr val="002060"/>
                </a:solidFill>
                <a:latin typeface="Arial"/>
                <a:cs typeface="Arial"/>
              </a:rPr>
              <a:t>Taenia </a:t>
            </a:r>
            <a:r>
              <a:rPr lang="vi-VN" sz="2400" i="1" dirty="0">
                <a:solidFill>
                  <a:srgbClr val="002060"/>
                </a:solidFill>
                <a:latin typeface="Arial"/>
                <a:cs typeface="Arial"/>
              </a:rPr>
              <a:t>solium, hepatitis A virus</a:t>
            </a:r>
            <a:r>
              <a:rPr lang="vi-VN" sz="2400" dirty="0">
                <a:solidFill>
                  <a:srgbClr val="002060"/>
                </a:solidFill>
                <a:latin typeface="Arial"/>
                <a:cs typeface="Arial"/>
              </a:rPr>
              <a:t>, và</a:t>
            </a:r>
            <a:r>
              <a:rPr lang="vi-VN" sz="2400" spc="-320" dirty="0">
                <a:solidFill>
                  <a:srgbClr val="002060"/>
                </a:solidFill>
                <a:latin typeface="Arial"/>
                <a:cs typeface="Arial"/>
              </a:rPr>
              <a:t> </a:t>
            </a:r>
            <a:r>
              <a:rPr lang="vi-VN" sz="2400" i="1" spc="-5" dirty="0">
                <a:solidFill>
                  <a:srgbClr val="002060"/>
                </a:solidFill>
                <a:latin typeface="Arial"/>
                <a:cs typeface="Arial"/>
              </a:rPr>
              <a:t>aflatoxin</a:t>
            </a:r>
            <a:endParaRPr lang="vi-VN" sz="2400" i="1" dirty="0">
              <a:latin typeface="Arial"/>
              <a:cs typeface="Arial"/>
            </a:endParaRPr>
          </a:p>
          <a:p>
            <a:endParaRPr lang="en-US" dirty="0">
              <a:latin typeface="Arial" panose="020B0604020202020204" pitchFamily="34" charset="0"/>
              <a:cs typeface="Arial" panose="020B0604020202020204" pitchFamily="34" charset="0"/>
            </a:endParaRPr>
          </a:p>
        </p:txBody>
      </p:sp>
      <p:sp>
        <p:nvSpPr>
          <p:cNvPr id="4" name="object 9">
            <a:extLst>
              <a:ext uri="{FF2B5EF4-FFF2-40B4-BE49-F238E27FC236}">
                <a16:creationId xmlns:a16="http://schemas.microsoft.com/office/drawing/2014/main" id="{86578901-5117-4E69-9AF4-596C4A1C6A79}"/>
              </a:ext>
            </a:extLst>
          </p:cNvPr>
          <p:cNvSpPr txBox="1"/>
          <p:nvPr/>
        </p:nvSpPr>
        <p:spPr>
          <a:xfrm>
            <a:off x="2021839" y="6499827"/>
            <a:ext cx="5951855" cy="254000"/>
          </a:xfrm>
          <a:prstGeom prst="rect">
            <a:avLst/>
          </a:prstGeom>
        </p:spPr>
        <p:txBody>
          <a:bodyPr vert="horz" wrap="square" lIns="0" tIns="12700" rIns="0" bIns="0" rtlCol="0">
            <a:spAutoFit/>
          </a:bodyPr>
          <a:lstStyle/>
          <a:p>
            <a:pPr marL="12700">
              <a:lnSpc>
                <a:spcPct val="100000"/>
              </a:lnSpc>
              <a:spcBef>
                <a:spcPts val="100"/>
              </a:spcBef>
            </a:pPr>
            <a:r>
              <a:rPr sz="1500" spc="-5" dirty="0">
                <a:solidFill>
                  <a:srgbClr val="002060"/>
                </a:solidFill>
                <a:latin typeface="Arial"/>
                <a:cs typeface="Arial"/>
              </a:rPr>
              <a:t>WHO Estimates </a:t>
            </a:r>
            <a:r>
              <a:rPr sz="1500" dirty="0">
                <a:solidFill>
                  <a:srgbClr val="002060"/>
                </a:solidFill>
                <a:latin typeface="Arial"/>
                <a:cs typeface="Arial"/>
              </a:rPr>
              <a:t>of global burden of </a:t>
            </a:r>
            <a:r>
              <a:rPr sz="1500" spc="-5" dirty="0">
                <a:solidFill>
                  <a:srgbClr val="002060"/>
                </a:solidFill>
                <a:latin typeface="Arial"/>
                <a:cs typeface="Arial"/>
              </a:rPr>
              <a:t>Foodborne </a:t>
            </a:r>
            <a:r>
              <a:rPr sz="1500" dirty="0">
                <a:solidFill>
                  <a:srgbClr val="002060"/>
                </a:solidFill>
                <a:latin typeface="Arial"/>
                <a:cs typeface="Arial"/>
              </a:rPr>
              <a:t>Diseases, 2007 -</a:t>
            </a:r>
            <a:r>
              <a:rPr sz="1500" spc="-70" dirty="0">
                <a:solidFill>
                  <a:srgbClr val="002060"/>
                </a:solidFill>
                <a:latin typeface="Arial"/>
                <a:cs typeface="Arial"/>
              </a:rPr>
              <a:t> </a:t>
            </a:r>
            <a:r>
              <a:rPr sz="1500" dirty="0">
                <a:solidFill>
                  <a:srgbClr val="002060"/>
                </a:solidFill>
                <a:latin typeface="Arial"/>
                <a:cs typeface="Arial"/>
              </a:rPr>
              <a:t>2015</a:t>
            </a:r>
            <a:endParaRPr sz="1500" dirty="0">
              <a:latin typeface="Arial"/>
              <a:cs typeface="Arial"/>
            </a:endParaRPr>
          </a:p>
        </p:txBody>
      </p:sp>
      <p:sp>
        <p:nvSpPr>
          <p:cNvPr id="5" name="Slide Number Placeholder 4">
            <a:extLst>
              <a:ext uri="{FF2B5EF4-FFF2-40B4-BE49-F238E27FC236}">
                <a16:creationId xmlns:a16="http://schemas.microsoft.com/office/drawing/2014/main" id="{4FA9A3A3-CFFF-45E8-9B7F-30EE89103751}"/>
              </a:ext>
            </a:extLst>
          </p:cNvPr>
          <p:cNvSpPr>
            <a:spLocks noGrp="1"/>
          </p:cNvSpPr>
          <p:nvPr>
            <p:ph type="sldNum" sz="quarter" idx="2"/>
          </p:nvPr>
        </p:nvSpPr>
        <p:spPr/>
        <p:txBody>
          <a:bodyPr/>
          <a:lstStyle/>
          <a:p>
            <a:fld id="{86CB4B4D-7CA3-9044-876B-883B54F8677D}" type="slidenum">
              <a:rPr lang="en-US" smtClean="0"/>
              <a:pPr/>
              <a:t>17</a:t>
            </a:fld>
            <a:endParaRPr lang="en-US"/>
          </a:p>
        </p:txBody>
      </p:sp>
    </p:spTree>
    <p:extLst>
      <p:ext uri="{BB962C8B-B14F-4D97-AF65-F5344CB8AC3E}">
        <p14:creationId xmlns:p14="http://schemas.microsoft.com/office/powerpoint/2010/main" val="356590906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NGỘ ĐỘC THỰC PHẨM GIAI ĐOẠN 2007 – 2012"/>
          <p:cNvSpPr txBox="1"/>
          <p:nvPr/>
        </p:nvSpPr>
        <p:spPr>
          <a:xfrm>
            <a:off x="457200" y="533400"/>
            <a:ext cx="8229600" cy="486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b="1">
                <a:solidFill>
                  <a:srgbClr val="FF0000"/>
                </a:solidFill>
              </a:defRPr>
            </a:lvl1pPr>
          </a:lstStyle>
          <a:p>
            <a:r>
              <a:t>NGỘ ĐỘC THỰC PHẨM GIAI ĐOẠN 2007 – 2012</a:t>
            </a:r>
          </a:p>
        </p:txBody>
      </p:sp>
      <p:graphicFrame>
        <p:nvGraphicFramePr>
          <p:cNvPr id="57" name="Bảng"/>
          <p:cNvGraphicFramePr/>
          <p:nvPr/>
        </p:nvGraphicFramePr>
        <p:xfrm>
          <a:off x="762000" y="1295400"/>
          <a:ext cx="7543799" cy="3626801"/>
        </p:xfrm>
        <a:graphic>
          <a:graphicData uri="http://schemas.openxmlformats.org/drawingml/2006/table">
            <a:tbl>
              <a:tblPr>
                <a:tableStyleId>{4C3C2611-4C71-4FC5-86AE-919BDF0F9419}</a:tableStyleId>
              </a:tblPr>
              <a:tblGrid>
                <a:gridCol w="533400">
                  <a:extLst>
                    <a:ext uri="{9D8B030D-6E8A-4147-A177-3AD203B41FA5}">
                      <a16:colId xmlns:a16="http://schemas.microsoft.com/office/drawing/2014/main" val="20000"/>
                    </a:ext>
                  </a:extLst>
                </a:gridCol>
                <a:gridCol w="1446212">
                  <a:extLst>
                    <a:ext uri="{9D8B030D-6E8A-4147-A177-3AD203B41FA5}">
                      <a16:colId xmlns:a16="http://schemas.microsoft.com/office/drawing/2014/main" val="20001"/>
                    </a:ext>
                  </a:extLst>
                </a:gridCol>
                <a:gridCol w="1717675">
                  <a:extLst>
                    <a:ext uri="{9D8B030D-6E8A-4147-A177-3AD203B41FA5}">
                      <a16:colId xmlns:a16="http://schemas.microsoft.com/office/drawing/2014/main" val="20002"/>
                    </a:ext>
                  </a:extLst>
                </a:gridCol>
                <a:gridCol w="2246312">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tblGrid>
              <a:tr h="358775">
                <a:tc rowSpan="2">
                  <a:txBody>
                    <a:bodyPr/>
                    <a:lstStyle/>
                    <a:p>
                      <a:pPr algn="ctr">
                        <a:defRPr sz="1800" b="0"/>
                      </a:pPr>
                      <a:r>
                        <a:rPr sz="1600" b="1">
                          <a:solidFill>
                            <a:srgbClr val="0000FF"/>
                          </a:solidFill>
                        </a:rPr>
                        <a:t>TT</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rowSpan="2">
                  <a:txBody>
                    <a:bodyPr/>
                    <a:lstStyle/>
                    <a:p>
                      <a:pPr algn="ctr">
                        <a:defRPr sz="1800" b="0"/>
                      </a:pPr>
                      <a:r>
                        <a:rPr sz="1600" b="1">
                          <a:solidFill>
                            <a:srgbClr val="0000FF"/>
                          </a:solidFill>
                        </a:rPr>
                        <a:t>Năm</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gridSpan="3">
                  <a:txBody>
                    <a:bodyPr/>
                    <a:lstStyle/>
                    <a:p>
                      <a:pPr algn="ctr">
                        <a:defRPr sz="1800" b="0"/>
                      </a:pPr>
                      <a:r>
                        <a:rPr sz="1600" b="1">
                          <a:solidFill>
                            <a:srgbClr val="0000FF"/>
                          </a:solidFill>
                        </a:rPr>
                        <a:t>Kết quả điều tra</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7187">
                <a:tc vMerge="1">
                  <a:txBody>
                    <a:bodyPr/>
                    <a:lstStyle/>
                    <a:p>
                      <a:endParaRPr lang="en-US"/>
                    </a:p>
                  </a:txBody>
                  <a:tcPr/>
                </a:tc>
                <a:tc vMerge="1">
                  <a:txBody>
                    <a:bodyPr/>
                    <a:lstStyle/>
                    <a:p>
                      <a:endParaRPr lang="en-US"/>
                    </a:p>
                  </a:txBody>
                  <a:tcPr/>
                </a:tc>
                <a:tc>
                  <a:txBody>
                    <a:bodyPr/>
                    <a:lstStyle/>
                    <a:p>
                      <a:pPr algn="ctr">
                        <a:defRPr sz="1600">
                          <a:solidFill>
                            <a:srgbClr val="0000FF"/>
                          </a:solidFill>
                        </a:defRPr>
                      </a:pPr>
                      <a:r>
                        <a:t>Vụ ngộ độc </a:t>
                      </a:r>
                      <a:r>
                        <a:rPr b="0" i="1"/>
                        <a:t>(vụ)</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600">
                          <a:solidFill>
                            <a:srgbClr val="0000FF"/>
                          </a:solidFill>
                        </a:defRPr>
                      </a:pPr>
                      <a:r>
                        <a:t>Số mắc </a:t>
                      </a:r>
                      <a:r>
                        <a:rPr b="0" i="1"/>
                        <a:t>(người)</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600">
                          <a:solidFill>
                            <a:srgbClr val="0000FF"/>
                          </a:solidFill>
                        </a:defRPr>
                      </a:pPr>
                      <a:r>
                        <a:t>Chết </a:t>
                      </a:r>
                      <a:r>
                        <a:rPr b="0" i="1"/>
                        <a:t>(người)</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extLst>
                  <a:ext uri="{0D108BD9-81ED-4DB2-BD59-A6C34878D82A}">
                    <a16:rowId xmlns:a16="http://schemas.microsoft.com/office/drawing/2014/main" val="10001"/>
                  </a:ext>
                </a:extLst>
              </a:tr>
              <a:tr h="365125">
                <a:tc>
                  <a:txBody>
                    <a:bodyPr/>
                    <a:lstStyle/>
                    <a:p>
                      <a:pPr algn="ctr">
                        <a:defRPr sz="1800" b="0"/>
                      </a:pPr>
                      <a:r>
                        <a:rPr sz="1600">
                          <a:solidFill>
                            <a:srgbClr val="0000FF"/>
                          </a:solidFill>
                        </a:rPr>
                        <a:t>1</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2007</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247</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7.329</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55</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extLst>
                  <a:ext uri="{0D108BD9-81ED-4DB2-BD59-A6C34878D82A}">
                    <a16:rowId xmlns:a16="http://schemas.microsoft.com/office/drawing/2014/main" val="10002"/>
                  </a:ext>
                </a:extLst>
              </a:tr>
              <a:tr h="366712">
                <a:tc>
                  <a:txBody>
                    <a:bodyPr/>
                    <a:lstStyle/>
                    <a:p>
                      <a:pPr algn="ctr">
                        <a:defRPr sz="1800" b="0"/>
                      </a:pPr>
                      <a:r>
                        <a:rPr sz="1600">
                          <a:solidFill>
                            <a:srgbClr val="0000FF"/>
                          </a:solidFill>
                        </a:rPr>
                        <a:t>2</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2008</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205</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7.828</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61</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extLst>
                  <a:ext uri="{0D108BD9-81ED-4DB2-BD59-A6C34878D82A}">
                    <a16:rowId xmlns:a16="http://schemas.microsoft.com/office/drawing/2014/main" val="10003"/>
                  </a:ext>
                </a:extLst>
              </a:tr>
              <a:tr h="365125">
                <a:tc>
                  <a:txBody>
                    <a:bodyPr/>
                    <a:lstStyle/>
                    <a:p>
                      <a:pPr algn="ctr">
                        <a:defRPr sz="1800" b="0"/>
                      </a:pPr>
                      <a:r>
                        <a:rPr sz="1600">
                          <a:solidFill>
                            <a:srgbClr val="0000FF"/>
                          </a:solidFill>
                        </a:rPr>
                        <a:t>3</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2009</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152</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5.212</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35</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extLst>
                  <a:ext uri="{0D108BD9-81ED-4DB2-BD59-A6C34878D82A}">
                    <a16:rowId xmlns:a16="http://schemas.microsoft.com/office/drawing/2014/main" val="10004"/>
                  </a:ext>
                </a:extLst>
              </a:tr>
              <a:tr h="366712">
                <a:tc>
                  <a:txBody>
                    <a:bodyPr/>
                    <a:lstStyle/>
                    <a:p>
                      <a:pPr algn="ctr">
                        <a:defRPr sz="1800" b="0"/>
                      </a:pPr>
                      <a:r>
                        <a:rPr sz="1600">
                          <a:solidFill>
                            <a:srgbClr val="0000FF"/>
                          </a:solidFill>
                        </a:rPr>
                        <a:t>4</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2010</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175</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5.664</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51</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extLst>
                  <a:ext uri="{0D108BD9-81ED-4DB2-BD59-A6C34878D82A}">
                    <a16:rowId xmlns:a16="http://schemas.microsoft.com/office/drawing/2014/main" val="10005"/>
                  </a:ext>
                </a:extLst>
              </a:tr>
              <a:tr h="365125">
                <a:tc>
                  <a:txBody>
                    <a:bodyPr/>
                    <a:lstStyle/>
                    <a:p>
                      <a:pPr algn="ctr">
                        <a:defRPr sz="1800" b="0"/>
                      </a:pPr>
                      <a:r>
                        <a:rPr sz="1600">
                          <a:solidFill>
                            <a:srgbClr val="0000FF"/>
                          </a:solidFill>
                        </a:rPr>
                        <a:t>5</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2011</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148</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4.700</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27</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extLst>
                  <a:ext uri="{0D108BD9-81ED-4DB2-BD59-A6C34878D82A}">
                    <a16:rowId xmlns:a16="http://schemas.microsoft.com/office/drawing/2014/main" val="10006"/>
                  </a:ext>
                </a:extLst>
              </a:tr>
              <a:tr h="365125">
                <a:tc>
                  <a:txBody>
                    <a:bodyPr/>
                    <a:lstStyle/>
                    <a:p>
                      <a:pPr algn="ctr">
                        <a:defRPr sz="1800" b="0"/>
                      </a:pPr>
                      <a:r>
                        <a:rPr sz="1600">
                          <a:solidFill>
                            <a:srgbClr val="0000FF"/>
                          </a:solidFill>
                        </a:rPr>
                        <a:t>6</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2012</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168</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5.541</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lgn="ctr">
                        <a:defRPr sz="1800" b="0"/>
                      </a:pPr>
                      <a:r>
                        <a:t>34</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extLst>
                  <a:ext uri="{0D108BD9-81ED-4DB2-BD59-A6C34878D82A}">
                    <a16:rowId xmlns:a16="http://schemas.microsoft.com/office/drawing/2014/main" val="10007"/>
                  </a:ext>
                </a:extLst>
              </a:tr>
              <a:tr h="358775">
                <a:tc gridSpan="2">
                  <a:txBody>
                    <a:bodyPr/>
                    <a:lstStyle/>
                    <a:p>
                      <a:pPr algn="ctr">
                        <a:defRPr sz="1800" b="0"/>
                      </a:pPr>
                      <a:r>
                        <a:rPr sz="1600" b="1">
                          <a:solidFill>
                            <a:srgbClr val="0000FF"/>
                          </a:solidFill>
                        </a:rPr>
                        <a:t>Trung bình/năm</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hMerge="1">
                  <a:txBody>
                    <a:bodyPr/>
                    <a:lstStyle/>
                    <a:p>
                      <a:endParaRPr lang="en-US"/>
                    </a:p>
                  </a:txBody>
                  <a:tcPr/>
                </a:tc>
                <a:tc>
                  <a:txBody>
                    <a:bodyPr/>
                    <a:lstStyle/>
                    <a:p>
                      <a:pPr>
                        <a:defRPr sz="1600">
                          <a:solidFill>
                            <a:srgbClr val="0000FF"/>
                          </a:solidFill>
                        </a:defRPr>
                      </a:pPr>
                      <a:r>
                        <a:t>182 (148- 2</a:t>
                      </a:r>
                      <a:r>
                        <a:rPr i="1"/>
                        <a:t>47)</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defRPr sz="1600">
                          <a:solidFill>
                            <a:srgbClr val="0000FF"/>
                          </a:solidFill>
                        </a:defRPr>
                      </a:pPr>
                      <a:r>
                        <a:t>6.045 </a:t>
                      </a:r>
                      <a:r>
                        <a:rPr i="1"/>
                        <a:t>(4.700 - 7.828)</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defRPr sz="1600">
                          <a:solidFill>
                            <a:srgbClr val="0000FF"/>
                          </a:solidFill>
                        </a:defRPr>
                      </a:pPr>
                      <a:r>
                        <a:t>43 </a:t>
                      </a:r>
                      <a:r>
                        <a:rPr i="1"/>
                        <a:t>(27 – 61)</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extLst>
                  <a:ext uri="{0D108BD9-81ED-4DB2-BD59-A6C34878D82A}">
                    <a16:rowId xmlns:a16="http://schemas.microsoft.com/office/drawing/2014/main" val="10008"/>
                  </a:ext>
                </a:extLst>
              </a:tr>
              <a:tr h="355600">
                <a:tc gridSpan="2">
                  <a:txBody>
                    <a:bodyPr/>
                    <a:lstStyle/>
                    <a:p>
                      <a:pPr algn="ctr">
                        <a:defRPr sz="1800" b="0"/>
                      </a:pPr>
                      <a:r>
                        <a:rPr sz="1600" b="1">
                          <a:solidFill>
                            <a:srgbClr val="0000FF"/>
                          </a:solidFill>
                        </a:rPr>
                        <a:t>Tổng cộng</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hMerge="1">
                  <a:txBody>
                    <a:bodyPr/>
                    <a:lstStyle/>
                    <a:p>
                      <a:endParaRPr lang="en-US"/>
                    </a:p>
                  </a:txBody>
                  <a:tcPr/>
                </a:tc>
                <a:tc>
                  <a:txBody>
                    <a:bodyPr/>
                    <a:lstStyle/>
                    <a:p>
                      <a:pPr>
                        <a:defRPr sz="1800" b="0"/>
                      </a:pPr>
                      <a:r>
                        <a:rPr sz="1600" b="1">
                          <a:solidFill>
                            <a:srgbClr val="0000FF"/>
                          </a:solidFill>
                        </a:rPr>
                        <a:t>1.095</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defRPr sz="1800" b="0"/>
                      </a:pPr>
                      <a:r>
                        <a:rPr sz="1600" b="1">
                          <a:solidFill>
                            <a:srgbClr val="0000FF"/>
                          </a:solidFill>
                        </a:rPr>
                        <a:t>36.274</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tc>
                  <a:txBody>
                    <a:bodyPr/>
                    <a:lstStyle/>
                    <a:p>
                      <a:pPr>
                        <a:defRPr sz="1800" b="0"/>
                      </a:pPr>
                      <a:r>
                        <a:rPr sz="1600" b="1">
                          <a:solidFill>
                            <a:srgbClr val="0000FF"/>
                          </a:solidFill>
                        </a:rPr>
                        <a:t>263</a:t>
                      </a:r>
                    </a:p>
                  </a:txBody>
                  <a:tcPr marL="45720" marR="45720" anchor="ctr" horzOverflow="overflow">
                    <a:lnL w="12700">
                      <a:solidFill>
                        <a:srgbClr val="0000CC"/>
                      </a:solidFill>
                    </a:lnL>
                    <a:lnR w="12700">
                      <a:solidFill>
                        <a:srgbClr val="0000CC"/>
                      </a:solidFill>
                    </a:lnR>
                    <a:lnT w="12700">
                      <a:solidFill>
                        <a:srgbClr val="0000CC"/>
                      </a:solidFill>
                    </a:lnT>
                    <a:lnB w="12700">
                      <a:solidFill>
                        <a:srgbClr val="0000CC"/>
                      </a:solidFill>
                    </a:lnB>
                    <a:noFill/>
                  </a:tcPr>
                </a:tc>
                <a:extLst>
                  <a:ext uri="{0D108BD9-81ED-4DB2-BD59-A6C34878D82A}">
                    <a16:rowId xmlns:a16="http://schemas.microsoft.com/office/drawing/2014/main" val="10009"/>
                  </a:ext>
                </a:extLst>
              </a:tr>
            </a:tbl>
          </a:graphicData>
        </a:graphic>
      </p:graphicFrame>
      <p:sp>
        <p:nvSpPr>
          <p:cNvPr id="59" name="Báo cáo tình Hình Ngộ Độc Thực Phẩm 2007 – 2012…"/>
          <p:cNvSpPr txBox="1"/>
          <p:nvPr/>
        </p:nvSpPr>
        <p:spPr>
          <a:xfrm>
            <a:off x="2667000" y="5791200"/>
            <a:ext cx="6096000" cy="54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600"/>
            </a:pPr>
            <a:r>
              <a:t>Báo cáo tình Hình Ngộ Độc Thực Phẩm 2007 – 2012</a:t>
            </a:r>
          </a:p>
          <a:p>
            <a:pPr algn="ctr">
              <a:defRPr sz="1600"/>
            </a:pPr>
            <a:r>
              <a:t>TS. Trần Quang Trung, Cục An toàn thực phẩm, Bộ Y tế</a:t>
            </a:r>
          </a:p>
        </p:txBody>
      </p:sp>
      <p:sp>
        <p:nvSpPr>
          <p:cNvPr id="2" name="Slide Number Placeholder 1">
            <a:extLst>
              <a:ext uri="{FF2B5EF4-FFF2-40B4-BE49-F238E27FC236}">
                <a16:creationId xmlns:a16="http://schemas.microsoft.com/office/drawing/2014/main" id="{51756151-4843-4FFC-A985-5FBE52251042}"/>
              </a:ext>
            </a:extLst>
          </p:cNvPr>
          <p:cNvSpPr>
            <a:spLocks noGrp="1"/>
          </p:cNvSpPr>
          <p:nvPr>
            <p:ph type="sldNum" sz="quarter" idx="2"/>
          </p:nvPr>
        </p:nvSpPr>
        <p:spPr/>
        <p:txBody>
          <a:bodyPr/>
          <a:lstStyle/>
          <a:p>
            <a:fld id="{86CB4B4D-7CA3-9044-876B-883B54F8677D}" type="slidenum">
              <a:rPr lang="en-US" smtClean="0"/>
              <a:pPr/>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Báo cáo tình Hình Ngộ Độc Thực Phẩm 2007 – 2012…"/>
          <p:cNvSpPr txBox="1"/>
          <p:nvPr/>
        </p:nvSpPr>
        <p:spPr>
          <a:xfrm>
            <a:off x="2057400" y="5867400"/>
            <a:ext cx="6858000" cy="54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600"/>
            </a:pPr>
            <a:r>
              <a:t>Báo cáo tình Hình Ngộ Độc Thực Phẩm 2007 – 2012</a:t>
            </a:r>
          </a:p>
          <a:p>
            <a:pPr algn="ctr">
              <a:defRPr sz="1600"/>
            </a:pPr>
            <a:r>
              <a:t>TS. Trần Quang Trung, Cục An toàn thực phẩm, Bộ Y tế</a:t>
            </a:r>
          </a:p>
        </p:txBody>
      </p:sp>
      <p:sp>
        <p:nvSpPr>
          <p:cNvPr id="66" name="Địa điểm xảy ra vụ ngộ độc thực phẩm từ năm 2007- 2012"/>
          <p:cNvSpPr txBox="1"/>
          <p:nvPr/>
        </p:nvSpPr>
        <p:spPr>
          <a:xfrm>
            <a:off x="304800" y="317246"/>
            <a:ext cx="8540909"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sz="2400" b="1">
                <a:solidFill>
                  <a:srgbClr val="FF0000"/>
                </a:solidFill>
              </a:defRPr>
            </a:lvl1pPr>
          </a:lstStyle>
          <a:p>
            <a:r>
              <a:t>Địa điểm xảy ra vụ ngộ độc thực phẩm từ năm 2007- 2012 </a:t>
            </a:r>
          </a:p>
        </p:txBody>
      </p:sp>
      <p:graphicFrame>
        <p:nvGraphicFramePr>
          <p:cNvPr id="67" name="Bảng"/>
          <p:cNvGraphicFramePr/>
          <p:nvPr>
            <p:extLst>
              <p:ext uri="{D42A27DB-BD31-4B8C-83A1-F6EECF244321}">
                <p14:modId xmlns:p14="http://schemas.microsoft.com/office/powerpoint/2010/main" val="3075577037"/>
              </p:ext>
            </p:extLst>
          </p:nvPr>
        </p:nvGraphicFramePr>
        <p:xfrm>
          <a:off x="228600" y="914400"/>
          <a:ext cx="8610599" cy="4818059"/>
        </p:xfrm>
        <a:graphic>
          <a:graphicData uri="http://schemas.openxmlformats.org/drawingml/2006/table">
            <a:tbl>
              <a:tblPr>
                <a:tableStyleId>{4C3C2611-4C71-4FC5-86AE-919BDF0F9419}</a:tableStyleId>
              </a:tblPr>
              <a:tblGrid>
                <a:gridCol w="546100">
                  <a:extLst>
                    <a:ext uri="{9D8B030D-6E8A-4147-A177-3AD203B41FA5}">
                      <a16:colId xmlns:a16="http://schemas.microsoft.com/office/drawing/2014/main" val="20000"/>
                    </a:ext>
                  </a:extLst>
                </a:gridCol>
                <a:gridCol w="1898650">
                  <a:extLst>
                    <a:ext uri="{9D8B030D-6E8A-4147-A177-3AD203B41FA5}">
                      <a16:colId xmlns:a16="http://schemas.microsoft.com/office/drawing/2014/main" val="20001"/>
                    </a:ext>
                  </a:extLst>
                </a:gridCol>
                <a:gridCol w="1065212">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gridCol w="1065212">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1063625">
                  <a:extLst>
                    <a:ext uri="{9D8B030D-6E8A-4147-A177-3AD203B41FA5}">
                      <a16:colId xmlns:a16="http://schemas.microsoft.com/office/drawing/2014/main" val="20006"/>
                    </a:ext>
                  </a:extLst>
                </a:gridCol>
                <a:gridCol w="952500">
                  <a:extLst>
                    <a:ext uri="{9D8B030D-6E8A-4147-A177-3AD203B41FA5}">
                      <a16:colId xmlns:a16="http://schemas.microsoft.com/office/drawing/2014/main" val="20007"/>
                    </a:ext>
                  </a:extLst>
                </a:gridCol>
              </a:tblGrid>
              <a:tr h="363537">
                <a:tc rowSpan="3">
                  <a:txBody>
                    <a:bodyPr/>
                    <a:lstStyle/>
                    <a:p>
                      <a:pPr algn="ctr">
                        <a:defRPr sz="1800" b="0"/>
                      </a:pPr>
                      <a:r>
                        <a:rPr sz="1400"/>
                        <a:t>TT</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rowSpan="3">
                  <a:txBody>
                    <a:bodyPr/>
                    <a:lstStyle/>
                    <a:p>
                      <a:pPr algn="ctr">
                        <a:defRPr sz="1800" b="0"/>
                      </a:pPr>
                      <a:r>
                        <a:rPr sz="1400"/>
                        <a:t>Địa điểm xảy ra NĐTP</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gridSpan="6">
                  <a:txBody>
                    <a:bodyPr/>
                    <a:lstStyle/>
                    <a:p>
                      <a:pPr algn="ctr">
                        <a:defRPr sz="1800" b="0"/>
                      </a:pPr>
                      <a:r>
                        <a:rPr sz="1400"/>
                        <a:t>Năm</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3537">
                <a:tc vMerge="1">
                  <a:txBody>
                    <a:bodyPr/>
                    <a:lstStyle/>
                    <a:p>
                      <a:endParaRPr lang="en-US"/>
                    </a:p>
                  </a:txBody>
                  <a:tcPr/>
                </a:tc>
                <a:tc vMerge="1">
                  <a:txBody>
                    <a:bodyPr/>
                    <a:lstStyle/>
                    <a:p>
                      <a:endParaRPr lang="en-US"/>
                    </a:p>
                  </a:txBody>
                  <a:tcPr/>
                </a:tc>
                <a:tc>
                  <a:txBody>
                    <a:bodyPr/>
                    <a:lstStyle/>
                    <a:p>
                      <a:pPr algn="ctr">
                        <a:defRPr sz="1800" b="0"/>
                      </a:pPr>
                      <a:r>
                        <a:rPr sz="1400"/>
                        <a:t>2007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a:txBody>
                    <a:bodyPr/>
                    <a:lstStyle/>
                    <a:p>
                      <a:pPr algn="ctr">
                        <a:defRPr sz="1800" b="0"/>
                      </a:pPr>
                      <a:r>
                        <a:rPr sz="1400"/>
                        <a:t>2008</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a:txBody>
                    <a:bodyPr/>
                    <a:lstStyle/>
                    <a:p>
                      <a:pPr algn="ctr">
                        <a:defRPr sz="1800" b="0"/>
                      </a:pPr>
                      <a:r>
                        <a:rPr sz="1400"/>
                        <a:t>2009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a:txBody>
                    <a:bodyPr/>
                    <a:lstStyle/>
                    <a:p>
                      <a:pPr algn="ctr">
                        <a:defRPr sz="1800" b="0"/>
                      </a:pPr>
                      <a:r>
                        <a:rPr sz="1400"/>
                        <a:t>2010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a:txBody>
                    <a:bodyPr/>
                    <a:lstStyle/>
                    <a:p>
                      <a:pPr algn="ctr">
                        <a:defRPr sz="1800" b="0"/>
                      </a:pPr>
                      <a:r>
                        <a:rPr sz="1400"/>
                        <a:t>2011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a:txBody>
                    <a:bodyPr/>
                    <a:lstStyle/>
                    <a:p>
                      <a:pPr algn="ctr">
                        <a:defRPr sz="1800" b="0"/>
                      </a:pPr>
                      <a:r>
                        <a:rPr sz="1400"/>
                        <a:t>2012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extLst>
                  <a:ext uri="{0D108BD9-81ED-4DB2-BD59-A6C34878D82A}">
                    <a16:rowId xmlns:a16="http://schemas.microsoft.com/office/drawing/2014/main" val="10001"/>
                  </a:ext>
                </a:extLst>
              </a:tr>
              <a:tr h="541337">
                <a:tc vMerge="1">
                  <a:txBody>
                    <a:bodyPr/>
                    <a:lstStyle/>
                    <a:p>
                      <a:endParaRPr lang="en-US"/>
                    </a:p>
                  </a:txBody>
                  <a:tcPr/>
                </a:tc>
                <a:tc vMerge="1">
                  <a:txBody>
                    <a:bodyPr/>
                    <a:lstStyle/>
                    <a:p>
                      <a:endParaRPr lang="en-US"/>
                    </a:p>
                  </a:txBody>
                  <a:tcPr/>
                </a:tc>
                <a:tc>
                  <a:txBody>
                    <a:bodyPr/>
                    <a:lstStyle/>
                    <a:p>
                      <a:pPr algn="ctr">
                        <a:defRPr sz="1800" b="0"/>
                      </a:pPr>
                      <a:r>
                        <a:rPr sz="1400" i="1"/>
                        <a:t>Số lượng/%</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a:txBody>
                    <a:bodyPr/>
                    <a:lstStyle/>
                    <a:p>
                      <a:pPr algn="ctr">
                        <a:defRPr sz="1800" b="0"/>
                      </a:pPr>
                      <a:r>
                        <a:rPr sz="1400" i="1"/>
                        <a:t>Số lượng/%</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a:txBody>
                    <a:bodyPr/>
                    <a:lstStyle/>
                    <a:p>
                      <a:pPr algn="ctr">
                        <a:defRPr sz="1800" b="0"/>
                      </a:pPr>
                      <a:r>
                        <a:rPr sz="1400" i="1"/>
                        <a:t>Số lượng/%</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a:txBody>
                    <a:bodyPr/>
                    <a:lstStyle/>
                    <a:p>
                      <a:pPr algn="ctr">
                        <a:defRPr sz="1800" b="0"/>
                      </a:pPr>
                      <a:r>
                        <a:rPr sz="1400" i="1"/>
                        <a:t>Số lượng/%</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a:txBody>
                    <a:bodyPr/>
                    <a:lstStyle/>
                    <a:p>
                      <a:pPr algn="ctr">
                        <a:defRPr sz="1800" b="0"/>
                      </a:pPr>
                      <a:r>
                        <a:rPr sz="1400" i="1"/>
                        <a:t>Số lượng/%</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tc>
                  <a:txBody>
                    <a:bodyPr/>
                    <a:lstStyle/>
                    <a:p>
                      <a:pPr algn="ctr">
                        <a:defRPr sz="1800" b="0"/>
                      </a:pPr>
                      <a:r>
                        <a:rPr sz="1400" i="1"/>
                        <a:t>Số lượng/%</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0B0F0"/>
                    </a:solidFill>
                  </a:tcPr>
                </a:tc>
                <a:extLst>
                  <a:ext uri="{0D108BD9-81ED-4DB2-BD59-A6C34878D82A}">
                    <a16:rowId xmlns:a16="http://schemas.microsoft.com/office/drawing/2014/main" val="10002"/>
                  </a:ext>
                </a:extLst>
              </a:tr>
              <a:tr h="339725">
                <a:tc>
                  <a:txBody>
                    <a:bodyPr/>
                    <a:lstStyle/>
                    <a:p>
                      <a:pPr algn="ctr">
                        <a:defRPr sz="1800" b="0"/>
                      </a:pPr>
                      <a:r>
                        <a:rPr sz="1400"/>
                        <a:t>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just">
                        <a:defRPr sz="1800" b="0"/>
                      </a:pPr>
                      <a:r>
                        <a:rPr sz="1400"/>
                        <a:t>Gia đình</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120/48,6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112/54,6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79/52,0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106/60,6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80/54,0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95/56,5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341312">
                <a:tc>
                  <a:txBody>
                    <a:bodyPr/>
                    <a:lstStyle/>
                    <a:p>
                      <a:pPr algn="ctr">
                        <a:defRPr sz="1800" b="0"/>
                      </a:pPr>
                      <a:r>
                        <a:rPr sz="1400"/>
                        <a:t>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just">
                        <a:defRPr sz="1800" b="0"/>
                      </a:pPr>
                      <a:r>
                        <a:rPr sz="1400"/>
                        <a:t>Nhà hàng</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4/1,6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1/0,5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2/1,3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4/2,3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7/4,7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8/4,8</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339725">
                <a:tc>
                  <a:txBody>
                    <a:bodyPr/>
                    <a:lstStyle/>
                    <a:p>
                      <a:pPr algn="ctr">
                        <a:defRPr sz="1800" b="0"/>
                      </a:pPr>
                      <a:r>
                        <a:rPr sz="1400"/>
                        <a:t>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just">
                        <a:defRPr sz="1800" b="0"/>
                      </a:pPr>
                      <a:r>
                        <a:rPr sz="1400"/>
                        <a:t>Nhà trẻ</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3/1,2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4/1,0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1/0,7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6/3,6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342900">
                <a:tc>
                  <a:txBody>
                    <a:bodyPr/>
                    <a:lstStyle/>
                    <a:p>
                      <a:pPr algn="ctr">
                        <a:defRPr sz="1800" b="0"/>
                      </a:pPr>
                      <a:r>
                        <a:rPr sz="1400"/>
                        <a:t>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just">
                        <a:defRPr sz="1800" b="0"/>
                      </a:pPr>
                      <a:r>
                        <a:rPr sz="1400"/>
                        <a:t>Bếp ăn tập thể</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51/20,6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32/15,6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30/19,7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23/13,1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29/19,6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23/13,7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341312">
                <a:tc>
                  <a:txBody>
                    <a:bodyPr/>
                    <a:lstStyle/>
                    <a:p>
                      <a:pPr algn="ctr">
                        <a:defRPr sz="1800" b="0"/>
                      </a:pPr>
                      <a:r>
                        <a:rPr sz="1400"/>
                        <a:t>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just">
                        <a:defRPr sz="1800" b="0"/>
                      </a:pPr>
                      <a:r>
                        <a:rPr sz="1400"/>
                        <a:t>Khách sạn</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3/1,2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1/0,5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2/1,3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1/0,6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4/2,7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2/1,2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7"/>
                  </a:ext>
                </a:extLst>
              </a:tr>
              <a:tr h="339725">
                <a:tc>
                  <a:txBody>
                    <a:bodyPr/>
                    <a:lstStyle/>
                    <a:p>
                      <a:pPr algn="ctr">
                        <a:defRPr sz="1800" b="0"/>
                      </a:pPr>
                      <a:r>
                        <a:rPr sz="1400"/>
                        <a:t>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just">
                        <a:defRPr sz="1800" b="0"/>
                      </a:pPr>
                      <a:r>
                        <a:rPr sz="1400"/>
                        <a:t>Đám cưới/giỗ</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33/13,4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34/16,6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22/14,5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16/9,1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12/8,1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15/8,9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8"/>
                  </a:ext>
                </a:extLst>
              </a:tr>
              <a:tr h="341312">
                <a:tc>
                  <a:txBody>
                    <a:bodyPr/>
                    <a:lstStyle/>
                    <a:p>
                      <a:pPr algn="ctr">
                        <a:defRPr sz="1800" b="0"/>
                      </a:pPr>
                      <a:r>
                        <a:rPr sz="1400"/>
                        <a:t>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just">
                        <a:defRPr sz="1800" b="0"/>
                      </a:pPr>
                      <a:r>
                        <a:rPr sz="1400"/>
                        <a:t>Thức ăn đường phố</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11/4,5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b="0"/>
                      </a:pPr>
                      <a:r>
                        <a:t>11/5,4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6/3,9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10/5,7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9/6,1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3/1,8</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9"/>
                  </a:ext>
                </a:extLst>
              </a:tr>
              <a:tr h="339725">
                <a:tc>
                  <a:txBody>
                    <a:bodyPr/>
                    <a:lstStyle/>
                    <a:p>
                      <a:pPr algn="ctr">
                        <a:defRPr sz="1800" b="0"/>
                      </a:pPr>
                      <a:r>
                        <a:rPr sz="1400"/>
                        <a:t>8</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just">
                        <a:defRPr sz="1800" b="0"/>
                      </a:pPr>
                      <a:r>
                        <a:rPr sz="1400"/>
                        <a:t>Bếp ăn trường học</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10/4,0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4/2,0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3/2,0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4/2,3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3/2,0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4/2,4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10"/>
                  </a:ext>
                </a:extLst>
              </a:tr>
              <a:tr h="342900">
                <a:tc>
                  <a:txBody>
                    <a:bodyPr/>
                    <a:lstStyle/>
                    <a:p>
                      <a:pPr algn="ctr">
                        <a:defRPr sz="1800" b="0"/>
                      </a:pPr>
                      <a:r>
                        <a:rPr sz="1400"/>
                        <a:t>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just">
                        <a:defRPr sz="1800" b="0"/>
                      </a:pPr>
                      <a:r>
                        <a:rPr sz="1400"/>
                        <a:t>Khác</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12/4,9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6/2,9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7/4,6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11/6,3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4/2,7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a:t>11/6,5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11"/>
                  </a:ext>
                </a:extLst>
              </a:tr>
              <a:tr h="481012">
                <a:tc>
                  <a:txBody>
                    <a:bodyPr/>
                    <a:lstStyle/>
                    <a:p>
                      <a:pPr algn="l">
                        <a:spcBef>
                          <a:spcPts val="400"/>
                        </a:spcBef>
                        <a:defRPr sz="1400" b="0"/>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b="1"/>
                        <a:t>Tổng cộng</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b="1"/>
                        <a:t>247/100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b="1"/>
                        <a:t>205/100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b="1"/>
                        <a:t>152/100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b="1"/>
                        <a:t>175/100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b="1"/>
                        <a:t>148/100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b="0"/>
                      </a:pPr>
                      <a:r>
                        <a:rPr sz="1400" b="1" dirty="0"/>
                        <a:t>168/100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12"/>
                  </a:ext>
                </a:extLst>
              </a:tr>
            </a:tbl>
          </a:graphicData>
        </a:graphic>
      </p:graphicFrame>
      <p:sp>
        <p:nvSpPr>
          <p:cNvPr id="2" name="Rectangle 1">
            <a:extLst>
              <a:ext uri="{FF2B5EF4-FFF2-40B4-BE49-F238E27FC236}">
                <a16:creationId xmlns:a16="http://schemas.microsoft.com/office/drawing/2014/main" id="{B29ABF22-1BA1-459C-B060-CAD0DA47CE35}"/>
              </a:ext>
            </a:extLst>
          </p:cNvPr>
          <p:cNvSpPr/>
          <p:nvPr/>
        </p:nvSpPr>
        <p:spPr>
          <a:xfrm>
            <a:off x="235112" y="2209800"/>
            <a:ext cx="8610598" cy="304800"/>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 name="Slide Number Placeholder 2">
            <a:extLst>
              <a:ext uri="{FF2B5EF4-FFF2-40B4-BE49-F238E27FC236}">
                <a16:creationId xmlns:a16="http://schemas.microsoft.com/office/drawing/2014/main" id="{6270C2CF-EAEC-4894-9044-2134FC611924}"/>
              </a:ext>
            </a:extLst>
          </p:cNvPr>
          <p:cNvSpPr>
            <a:spLocks noGrp="1"/>
          </p:cNvSpPr>
          <p:nvPr>
            <p:ph type="sldNum" sz="quarter" idx="2"/>
          </p:nvPr>
        </p:nvSpPr>
        <p:spPr/>
        <p:txBody>
          <a:bodyPr/>
          <a:lstStyle/>
          <a:p>
            <a:fld id="{86CB4B4D-7CA3-9044-876B-883B54F8677D}" type="slidenum">
              <a:rPr lang="en-US" smtClean="0"/>
              <a:pPr/>
              <a:t>19</a:t>
            </a:fld>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ục tiêu học tập"/>
          <p:cNvSpPr txBox="1">
            <a:spLocks noGrp="1"/>
          </p:cNvSpPr>
          <p:nvPr>
            <p:ph type="title" idx="4294967295"/>
          </p:nvPr>
        </p:nvSpPr>
        <p:spPr>
          <a:xfrm>
            <a:off x="457200" y="609600"/>
            <a:ext cx="8229600" cy="685800"/>
          </a:xfrm>
          <a:prstGeom prst="rect">
            <a:avLst/>
          </a:prstGeom>
        </p:spPr>
        <p:txBody>
          <a:bodyPr>
            <a:normAutofit/>
          </a:bodyPr>
          <a:lstStyle>
            <a:lvl1pPr>
              <a:defRPr sz="3600">
                <a:solidFill>
                  <a:srgbClr val="FF0000"/>
                </a:solidFill>
              </a:defRPr>
            </a:lvl1pPr>
          </a:lstStyle>
          <a:p>
            <a:r>
              <a:rPr lang="en-US" dirty="0"/>
              <a:t>MỤC TIÊU HỌC TẬP</a:t>
            </a:r>
          </a:p>
        </p:txBody>
      </p:sp>
      <p:sp>
        <p:nvSpPr>
          <p:cNvPr id="48" name="Học viên nắm vững:…"/>
          <p:cNvSpPr txBox="1">
            <a:spLocks noGrp="1"/>
          </p:cNvSpPr>
          <p:nvPr>
            <p:ph type="body" idx="4294967295"/>
          </p:nvPr>
        </p:nvSpPr>
        <p:spPr>
          <a:xfrm>
            <a:off x="876300" y="1752600"/>
            <a:ext cx="7391400" cy="3886200"/>
          </a:xfrm>
          <a:prstGeom prst="rect">
            <a:avLst/>
          </a:prstGeom>
        </p:spPr>
        <p:txBody>
          <a:bodyPr>
            <a:normAutofit/>
          </a:bodyPr>
          <a:lstStyle/>
          <a:p>
            <a:pPr>
              <a:spcBef>
                <a:spcPts val="600"/>
              </a:spcBef>
              <a:buSzTx/>
              <a:buNone/>
              <a:defRPr sz="2400" b="0"/>
            </a:pPr>
            <a:r>
              <a:rPr dirty="0" err="1"/>
              <a:t>Học</a:t>
            </a:r>
            <a:r>
              <a:rPr dirty="0"/>
              <a:t> </a:t>
            </a:r>
            <a:r>
              <a:rPr dirty="0" err="1"/>
              <a:t>viên</a:t>
            </a:r>
            <a:r>
              <a:rPr dirty="0"/>
              <a:t> </a:t>
            </a:r>
            <a:r>
              <a:rPr dirty="0" err="1"/>
              <a:t>nắm</a:t>
            </a:r>
            <a:r>
              <a:rPr dirty="0"/>
              <a:t> </a:t>
            </a:r>
            <a:r>
              <a:rPr dirty="0" err="1"/>
              <a:t>vững</a:t>
            </a:r>
            <a:r>
              <a:rPr dirty="0"/>
              <a:t>:</a:t>
            </a:r>
          </a:p>
          <a:p>
            <a:pPr>
              <a:spcBef>
                <a:spcPts val="600"/>
              </a:spcBef>
              <a:buFontTx/>
              <a:buChar char="▪"/>
              <a:defRPr sz="2400" b="0"/>
            </a:pPr>
            <a:r>
              <a:rPr lang="en-US" dirty="0" err="1"/>
              <a:t>Tác</a:t>
            </a:r>
            <a:r>
              <a:rPr lang="en-US" dirty="0"/>
              <a:t> </a:t>
            </a:r>
            <a:r>
              <a:rPr lang="en-US" dirty="0" err="1"/>
              <a:t>nhân</a:t>
            </a:r>
            <a:r>
              <a:rPr lang="en-US" dirty="0"/>
              <a:t> </a:t>
            </a:r>
            <a:r>
              <a:rPr dirty="0" err="1"/>
              <a:t>gây</a:t>
            </a:r>
            <a:r>
              <a:rPr dirty="0"/>
              <a:t> </a:t>
            </a:r>
            <a:r>
              <a:rPr dirty="0" err="1"/>
              <a:t>ngộ</a:t>
            </a:r>
            <a:r>
              <a:rPr dirty="0"/>
              <a:t> </a:t>
            </a:r>
            <a:r>
              <a:rPr dirty="0" err="1"/>
              <a:t>độc</a:t>
            </a:r>
            <a:r>
              <a:rPr dirty="0"/>
              <a:t> </a:t>
            </a:r>
            <a:r>
              <a:rPr dirty="0" err="1"/>
              <a:t>thức</a:t>
            </a:r>
            <a:r>
              <a:rPr dirty="0"/>
              <a:t> </a:t>
            </a:r>
            <a:r>
              <a:rPr dirty="0" err="1"/>
              <a:t>ăn</a:t>
            </a:r>
            <a:endParaRPr dirty="0"/>
          </a:p>
          <a:p>
            <a:pPr>
              <a:spcBef>
                <a:spcPts val="600"/>
              </a:spcBef>
              <a:buFontTx/>
              <a:buChar char="▪"/>
              <a:defRPr sz="2400" b="0"/>
            </a:pPr>
            <a:r>
              <a:rPr dirty="0" err="1"/>
              <a:t>Phương</a:t>
            </a:r>
            <a:r>
              <a:rPr dirty="0"/>
              <a:t> </a:t>
            </a:r>
            <a:r>
              <a:rPr dirty="0" err="1"/>
              <a:t>thức</a:t>
            </a:r>
            <a:r>
              <a:rPr dirty="0"/>
              <a:t> </a:t>
            </a:r>
            <a:r>
              <a:rPr dirty="0" err="1"/>
              <a:t>nhiễm</a:t>
            </a:r>
            <a:r>
              <a:rPr dirty="0"/>
              <a:t> </a:t>
            </a:r>
            <a:r>
              <a:rPr dirty="0" err="1"/>
              <a:t>các</a:t>
            </a:r>
            <a:r>
              <a:rPr dirty="0"/>
              <a:t> </a:t>
            </a:r>
            <a:r>
              <a:rPr lang="en-US" dirty="0" err="1"/>
              <a:t>tác</a:t>
            </a:r>
            <a:r>
              <a:rPr lang="en-US" dirty="0"/>
              <a:t> </a:t>
            </a:r>
            <a:r>
              <a:rPr lang="en-US" dirty="0" err="1"/>
              <a:t>nhân</a:t>
            </a:r>
            <a:endParaRPr dirty="0"/>
          </a:p>
          <a:p>
            <a:pPr>
              <a:spcBef>
                <a:spcPts val="600"/>
              </a:spcBef>
              <a:buFontTx/>
              <a:buChar char="▪"/>
              <a:defRPr sz="2400" b="0"/>
            </a:pPr>
            <a:r>
              <a:rPr lang="en-US" dirty="0" err="1"/>
              <a:t>Triệu</a:t>
            </a:r>
            <a:r>
              <a:rPr lang="en-US" dirty="0"/>
              <a:t> </a:t>
            </a:r>
            <a:r>
              <a:rPr lang="en-US" dirty="0" err="1"/>
              <a:t>chứng</a:t>
            </a:r>
            <a:r>
              <a:rPr lang="en-US" dirty="0"/>
              <a:t> </a:t>
            </a:r>
            <a:r>
              <a:rPr dirty="0" err="1"/>
              <a:t>lâm</a:t>
            </a:r>
            <a:r>
              <a:rPr dirty="0"/>
              <a:t> </a:t>
            </a:r>
            <a:r>
              <a:rPr dirty="0" err="1"/>
              <a:t>sàng</a:t>
            </a:r>
            <a:endParaRPr dirty="0"/>
          </a:p>
          <a:p>
            <a:pPr>
              <a:spcBef>
                <a:spcPts val="600"/>
              </a:spcBef>
              <a:buFontTx/>
              <a:buChar char="▪"/>
              <a:defRPr sz="2400" b="0"/>
            </a:pPr>
            <a:r>
              <a:rPr lang="en-US" dirty="0" err="1"/>
              <a:t>Điều</a:t>
            </a:r>
            <a:r>
              <a:rPr lang="en-US" dirty="0"/>
              <a:t> </a:t>
            </a:r>
            <a:r>
              <a:rPr lang="en-US" dirty="0" err="1"/>
              <a:t>trị</a:t>
            </a:r>
            <a:r>
              <a:rPr lang="en-US" dirty="0"/>
              <a:t> - </a:t>
            </a:r>
            <a:r>
              <a:rPr lang="en-US" dirty="0" err="1"/>
              <a:t>Phòng</a:t>
            </a:r>
            <a:r>
              <a:rPr lang="en-US" dirty="0"/>
              <a:t> </a:t>
            </a:r>
            <a:r>
              <a:rPr lang="en-US" dirty="0" err="1"/>
              <a:t>ngừa</a:t>
            </a:r>
            <a:endParaRPr dirty="0"/>
          </a:p>
        </p:txBody>
      </p:sp>
      <p:sp>
        <p:nvSpPr>
          <p:cNvPr id="2" name="Slide Number Placeholder 1">
            <a:extLst>
              <a:ext uri="{FF2B5EF4-FFF2-40B4-BE49-F238E27FC236}">
                <a16:creationId xmlns:a16="http://schemas.microsoft.com/office/drawing/2014/main" id="{4670D1E9-F363-44E5-BEFE-6285D0FA49EB}"/>
              </a:ext>
            </a:extLst>
          </p:cNvPr>
          <p:cNvSpPr>
            <a:spLocks noGrp="1"/>
          </p:cNvSpPr>
          <p:nvPr>
            <p:ph type="sldNum" sz="quarter" idx="2"/>
          </p:nvPr>
        </p:nvSpPr>
        <p:spPr/>
        <p:txBody>
          <a:bodyPr/>
          <a:lstStyle/>
          <a:p>
            <a:fld id="{86CB4B4D-7CA3-9044-876B-883B54F8677D}" type="slidenum">
              <a:rPr lang="en-US" smtClean="0"/>
              <a:pPr/>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HỨC ĂN NGUYÊN NHÂN TRONG VỤ NGỘ ĐỘC…"/>
          <p:cNvSpPr txBox="1"/>
          <p:nvPr/>
        </p:nvSpPr>
        <p:spPr>
          <a:xfrm>
            <a:off x="381000" y="399796"/>
            <a:ext cx="8534400" cy="792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ctr">
              <a:defRPr sz="2400" b="1">
                <a:solidFill>
                  <a:srgbClr val="FF0000"/>
                </a:solidFill>
              </a:defRPr>
            </a:pPr>
            <a:r>
              <a:t>THỨC ĂN NGUYÊN NHÂN TRONG VỤ NGỘ ĐỘC </a:t>
            </a:r>
          </a:p>
          <a:p>
            <a:pPr algn="ctr">
              <a:defRPr sz="2400" b="1">
                <a:solidFill>
                  <a:srgbClr val="FF0000"/>
                </a:solidFill>
              </a:defRPr>
            </a:pPr>
            <a:r>
              <a:t>NĂM 2007 - 2012</a:t>
            </a:r>
          </a:p>
        </p:txBody>
      </p:sp>
      <p:graphicFrame>
        <p:nvGraphicFramePr>
          <p:cNvPr id="70" name="Biểu đồ tròn 2D"/>
          <p:cNvGraphicFramePr/>
          <p:nvPr/>
        </p:nvGraphicFramePr>
        <p:xfrm>
          <a:off x="-775669" y="3352"/>
          <a:ext cx="7531838" cy="7531838"/>
        </p:xfrm>
        <a:graphic>
          <a:graphicData uri="http://schemas.openxmlformats.org/drawingml/2006/chart">
            <c:chart xmlns:c="http://schemas.openxmlformats.org/drawingml/2006/chart" xmlns:r="http://schemas.openxmlformats.org/officeDocument/2006/relationships" r:id="rId2"/>
          </a:graphicData>
        </a:graphic>
      </p:graphicFrame>
      <p:sp>
        <p:nvSpPr>
          <p:cNvPr id="71" name="Báo cáo tình Hình Ngộ Độc Thực Phẩm 2007 – 2012…"/>
          <p:cNvSpPr txBox="1"/>
          <p:nvPr/>
        </p:nvSpPr>
        <p:spPr>
          <a:xfrm>
            <a:off x="3048000" y="5943600"/>
            <a:ext cx="5867400" cy="54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600"/>
            </a:pPr>
            <a:r>
              <a:t>Báo cáo tình Hình Ngộ Độc Thực Phẩm 2007 – 2012</a:t>
            </a:r>
          </a:p>
          <a:p>
            <a:pPr algn="ctr">
              <a:defRPr sz="1600"/>
            </a:pPr>
            <a:r>
              <a:t>TS. Trần Quang Trung, Cục An toàn thực phẩm, Bộ Y tế</a:t>
            </a:r>
          </a:p>
        </p:txBody>
      </p:sp>
      <p:sp>
        <p:nvSpPr>
          <p:cNvPr id="2" name="Slide Number Placeholder 1">
            <a:extLst>
              <a:ext uri="{FF2B5EF4-FFF2-40B4-BE49-F238E27FC236}">
                <a16:creationId xmlns:a16="http://schemas.microsoft.com/office/drawing/2014/main" id="{6EC5BD52-C068-4D46-86F3-E65EDB0CF25C}"/>
              </a:ext>
            </a:extLst>
          </p:cNvPr>
          <p:cNvSpPr>
            <a:spLocks noGrp="1"/>
          </p:cNvSpPr>
          <p:nvPr>
            <p:ph type="sldNum" sz="quarter" idx="2"/>
          </p:nvPr>
        </p:nvSpPr>
        <p:spPr/>
        <p:txBody>
          <a:bodyPr/>
          <a:lstStyle/>
          <a:p>
            <a:fld id="{86CB4B4D-7CA3-9044-876B-883B54F8677D}" type="slidenum">
              <a:rPr lang="en-US" smtClean="0"/>
              <a:pPr/>
              <a:t>20</a:t>
            </a:fld>
            <a:endParaRPr 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INH LÝ BỆNH…"/>
          <p:cNvSpPr txBox="1"/>
          <p:nvPr/>
        </p:nvSpPr>
        <p:spPr>
          <a:xfrm>
            <a:off x="1143000" y="2209800"/>
            <a:ext cx="7010400" cy="1217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4000" b="1">
                <a:solidFill>
                  <a:srgbClr val="FF0000"/>
                </a:solidFill>
              </a:defRPr>
            </a:pPr>
            <a:r>
              <a:t>SINH LÝ BỆNH</a:t>
            </a:r>
          </a:p>
          <a:p>
            <a:pPr algn="ctr">
              <a:defRPr sz="4000" b="1">
                <a:solidFill>
                  <a:srgbClr val="FF0000"/>
                </a:solidFill>
              </a:defRPr>
            </a:pPr>
            <a:r>
              <a:t>Nhiễm Khuẩn thực phẩm</a:t>
            </a:r>
          </a:p>
        </p:txBody>
      </p:sp>
      <p:sp>
        <p:nvSpPr>
          <p:cNvPr id="2" name="Slide Number Placeholder 1">
            <a:extLst>
              <a:ext uri="{FF2B5EF4-FFF2-40B4-BE49-F238E27FC236}">
                <a16:creationId xmlns:a16="http://schemas.microsoft.com/office/drawing/2014/main" id="{08EC6B1E-3914-4ECA-8918-711BC452A3D8}"/>
              </a:ext>
            </a:extLst>
          </p:cNvPr>
          <p:cNvSpPr>
            <a:spLocks noGrp="1"/>
          </p:cNvSpPr>
          <p:nvPr>
            <p:ph type="sldNum" sz="quarter" idx="2"/>
          </p:nvPr>
        </p:nvSpPr>
        <p:spPr/>
        <p:txBody>
          <a:bodyPr/>
          <a:lstStyle/>
          <a:p>
            <a:fld id="{86CB4B4D-7CA3-9044-876B-883B54F8677D}" type="slidenum">
              <a:rPr lang="en-US" smtClean="0"/>
              <a:pPr/>
              <a:t>21</a:t>
            </a:fld>
            <a:endParaRPr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10679_00_0649A" descr="10679_00_0649A"/>
          <p:cNvPicPr>
            <a:picLocks noChangeAspect="1"/>
          </p:cNvPicPr>
          <p:nvPr/>
        </p:nvPicPr>
        <p:blipFill>
          <a:blip r:embed="rId2" cstate="print"/>
          <a:srcRect l="22999" t="3778" r="22999" b="3778"/>
          <a:stretch>
            <a:fillRect/>
          </a:stretch>
        </p:blipFill>
        <p:spPr>
          <a:xfrm>
            <a:off x="1828800" y="225424"/>
            <a:ext cx="6858000" cy="6604001"/>
          </a:xfrm>
          <a:prstGeom prst="rect">
            <a:avLst/>
          </a:prstGeom>
          <a:ln w="12700">
            <a:miter lim="400000"/>
          </a:ln>
        </p:spPr>
      </p:pic>
      <p:sp>
        <p:nvSpPr>
          <p:cNvPr id="89" name="ĐIỀU KIỆN LÀM HỎNG THỰC PHẨM"/>
          <p:cNvSpPr txBox="1">
            <a:spLocks noGrp="1"/>
          </p:cNvSpPr>
          <p:nvPr>
            <p:ph type="title" idx="4294967295"/>
          </p:nvPr>
        </p:nvSpPr>
        <p:spPr>
          <a:xfrm>
            <a:off x="228600" y="152400"/>
            <a:ext cx="2514600" cy="1554163"/>
          </a:xfrm>
          <a:prstGeom prst="rect">
            <a:avLst/>
          </a:prstGeom>
        </p:spPr>
        <p:txBody>
          <a:bodyPr>
            <a:normAutofit/>
          </a:bodyPr>
          <a:lstStyle>
            <a:lvl1pPr>
              <a:lnSpc>
                <a:spcPct val="150000"/>
              </a:lnSpc>
              <a:defRPr sz="1800"/>
            </a:lvl1pPr>
          </a:lstStyle>
          <a:p>
            <a:r>
              <a:t>ĐIỀU KIỆN LÀM HỎNG THỰC PHẨM</a:t>
            </a:r>
          </a:p>
        </p:txBody>
      </p:sp>
      <p:grpSp>
        <p:nvGrpSpPr>
          <p:cNvPr id="100" name="Nhóm"/>
          <p:cNvGrpSpPr/>
          <p:nvPr/>
        </p:nvGrpSpPr>
        <p:grpSpPr>
          <a:xfrm>
            <a:off x="1600200" y="225424"/>
            <a:ext cx="6934200" cy="5573780"/>
            <a:chOff x="0" y="0"/>
            <a:chExt cx="6934200" cy="5573778"/>
          </a:xfrm>
        </p:grpSpPr>
        <p:sp>
          <p:nvSpPr>
            <p:cNvPr id="90" name="Thực phẩm dễ hư"/>
            <p:cNvSpPr txBox="1"/>
            <p:nvPr/>
          </p:nvSpPr>
          <p:spPr>
            <a:xfrm>
              <a:off x="0" y="1602700"/>
              <a:ext cx="1371600" cy="541993"/>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r">
                <a:defRPr sz="1600" b="1"/>
              </a:lvl1pPr>
            </a:lstStyle>
            <a:p>
              <a:r>
                <a:t>Thực phẩm dễ hư</a:t>
              </a:r>
            </a:p>
          </p:txBody>
        </p:sp>
        <p:sp>
          <p:nvSpPr>
            <p:cNvPr id="91" name="Thực phẩm khó hư"/>
            <p:cNvSpPr txBox="1"/>
            <p:nvPr/>
          </p:nvSpPr>
          <p:spPr>
            <a:xfrm>
              <a:off x="76200" y="5031785"/>
              <a:ext cx="1371600" cy="541993"/>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r">
                <a:defRPr sz="1600" b="1"/>
              </a:lvl1pPr>
            </a:lstStyle>
            <a:p>
              <a:r>
                <a:rPr dirty="0" err="1"/>
                <a:t>Thực</a:t>
              </a:r>
              <a:r>
                <a:rPr dirty="0"/>
                <a:t> </a:t>
              </a:r>
              <a:r>
                <a:rPr dirty="0" err="1"/>
                <a:t>phẩm</a:t>
              </a:r>
              <a:r>
                <a:rPr dirty="0"/>
                <a:t> </a:t>
              </a:r>
              <a:r>
                <a:rPr dirty="0" err="1"/>
                <a:t>khó</a:t>
              </a:r>
              <a:r>
                <a:rPr dirty="0"/>
                <a:t> </a:t>
              </a:r>
              <a:r>
                <a:rPr dirty="0" err="1"/>
                <a:t>hư</a:t>
              </a:r>
              <a:endParaRPr dirty="0"/>
            </a:p>
          </p:txBody>
        </p:sp>
        <p:sp>
          <p:nvSpPr>
            <p:cNvPr id="92" name="Thực phẩm ẩm ướt"/>
            <p:cNvSpPr txBox="1"/>
            <p:nvPr/>
          </p:nvSpPr>
          <p:spPr>
            <a:xfrm>
              <a:off x="1477296" y="29496"/>
              <a:ext cx="1371601" cy="492025"/>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400"/>
              </a:lvl1pPr>
            </a:lstStyle>
            <a:p>
              <a:r>
                <a:t>Thực phẩm ẩm ướt</a:t>
              </a:r>
            </a:p>
          </p:txBody>
        </p:sp>
        <p:sp>
          <p:nvSpPr>
            <p:cNvPr id="93" name="Thực phẩm thiên nhiên"/>
            <p:cNvSpPr txBox="1"/>
            <p:nvPr/>
          </p:nvSpPr>
          <p:spPr>
            <a:xfrm>
              <a:off x="2819400" y="0"/>
              <a:ext cx="1371600" cy="49202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400"/>
              </a:lvl1pPr>
            </a:lstStyle>
            <a:p>
              <a:r>
                <a:t>Thực phẩm thiên nhiên</a:t>
              </a:r>
            </a:p>
          </p:txBody>
        </p:sp>
        <p:sp>
          <p:nvSpPr>
            <p:cNvPr id="94" name="Để ở nhiệt độ phòng (25oC)"/>
            <p:cNvSpPr txBox="1"/>
            <p:nvPr/>
          </p:nvSpPr>
          <p:spPr>
            <a:xfrm>
              <a:off x="4191000" y="12640"/>
              <a:ext cx="1371600" cy="49202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400"/>
              </a:pPr>
              <a:r>
                <a:t>Để ở nhiệt độ phòng (25</a:t>
              </a:r>
              <a:r>
                <a:rPr baseline="30000"/>
                <a:t>o</a:t>
              </a:r>
              <a:r>
                <a:t>C)</a:t>
              </a:r>
            </a:p>
          </p:txBody>
        </p:sp>
        <p:sp>
          <p:nvSpPr>
            <p:cNvPr id="95" name="Thịt cắt lát mỏng"/>
            <p:cNvSpPr txBox="1"/>
            <p:nvPr/>
          </p:nvSpPr>
          <p:spPr>
            <a:xfrm>
              <a:off x="5562600" y="2460"/>
              <a:ext cx="1371600" cy="49202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400"/>
              </a:lvl1pPr>
            </a:lstStyle>
            <a:p>
              <a:r>
                <a:t>Thịt cắt lát mỏng</a:t>
              </a:r>
            </a:p>
          </p:txBody>
        </p:sp>
        <p:sp>
          <p:nvSpPr>
            <p:cNvPr id="96" name="Thực phẩm khô"/>
            <p:cNvSpPr txBox="1"/>
            <p:nvPr/>
          </p:nvSpPr>
          <p:spPr>
            <a:xfrm>
              <a:off x="1524000" y="3467124"/>
              <a:ext cx="1371600" cy="28882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400"/>
              </a:lvl1pPr>
            </a:lstStyle>
            <a:p>
              <a:r>
                <a:rPr dirty="0" err="1"/>
                <a:t>Thực</a:t>
              </a:r>
              <a:r>
                <a:rPr dirty="0"/>
                <a:t> </a:t>
              </a:r>
              <a:r>
                <a:rPr dirty="0" err="1"/>
                <a:t>phẩm</a:t>
              </a:r>
              <a:r>
                <a:rPr dirty="0"/>
                <a:t> </a:t>
              </a:r>
              <a:r>
                <a:rPr dirty="0" err="1"/>
                <a:t>khô</a:t>
              </a:r>
              <a:endParaRPr dirty="0"/>
            </a:p>
          </p:txBody>
        </p:sp>
        <p:sp>
          <p:nvSpPr>
            <p:cNvPr id="97" name="Thực phẩm có chứa acid"/>
            <p:cNvSpPr txBox="1"/>
            <p:nvPr/>
          </p:nvSpPr>
          <p:spPr>
            <a:xfrm>
              <a:off x="2819400" y="3355343"/>
              <a:ext cx="1371600" cy="49202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400"/>
              </a:lvl1pPr>
            </a:lstStyle>
            <a:p>
              <a:r>
                <a:t>Thực phẩm có chứa acid</a:t>
              </a:r>
            </a:p>
          </p:txBody>
        </p:sp>
        <p:sp>
          <p:nvSpPr>
            <p:cNvPr id="98" name="Để  tủ lạnh (5oC)"/>
            <p:cNvSpPr txBox="1"/>
            <p:nvPr/>
          </p:nvSpPr>
          <p:spPr>
            <a:xfrm>
              <a:off x="4191000" y="3355343"/>
              <a:ext cx="1371600" cy="49202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400"/>
              </a:pPr>
              <a:r>
                <a:t>Để  tủ lạnh (5</a:t>
              </a:r>
              <a:r>
                <a:rPr baseline="30000"/>
                <a:t>o</a:t>
              </a:r>
              <a:r>
                <a:t>C)</a:t>
              </a:r>
            </a:p>
          </p:txBody>
        </p:sp>
        <p:sp>
          <p:nvSpPr>
            <p:cNvPr id="99" name="Thịt để nguyên khối, tảng lớn"/>
            <p:cNvSpPr txBox="1"/>
            <p:nvPr/>
          </p:nvSpPr>
          <p:spPr>
            <a:xfrm>
              <a:off x="5562600" y="3365524"/>
              <a:ext cx="1371600" cy="49202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400"/>
              </a:lvl1pPr>
            </a:lstStyle>
            <a:p>
              <a:r>
                <a:t>Thịt để nguyên khối, tảng lớn</a:t>
              </a:r>
            </a:p>
          </p:txBody>
        </p:sp>
      </p:grpSp>
      <p:sp>
        <p:nvSpPr>
          <p:cNvPr id="2" name="Slide Number Placeholder 1">
            <a:extLst>
              <a:ext uri="{FF2B5EF4-FFF2-40B4-BE49-F238E27FC236}">
                <a16:creationId xmlns:a16="http://schemas.microsoft.com/office/drawing/2014/main" id="{3BA77A34-3C92-49F3-8061-A0B68AEE9239}"/>
              </a:ext>
            </a:extLst>
          </p:cNvPr>
          <p:cNvSpPr>
            <a:spLocks noGrp="1"/>
          </p:cNvSpPr>
          <p:nvPr>
            <p:ph type="sldNum" sz="quarter" idx="2"/>
          </p:nvPr>
        </p:nvSpPr>
        <p:spPr/>
        <p:txBody>
          <a:bodyPr/>
          <a:lstStyle/>
          <a:p>
            <a:fld id="{86CB4B4D-7CA3-9044-876B-883B54F8677D}" type="slidenum">
              <a:rPr lang="en-US" smtClean="0"/>
              <a:pPr/>
              <a:t>22</a:t>
            </a:fld>
            <a:endParaRPr 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ác yếu tố nội tại"/>
          <p:cNvSpPr txBox="1">
            <a:spLocks noGrp="1"/>
          </p:cNvSpPr>
          <p:nvPr>
            <p:ph type="title" idx="4294967295"/>
          </p:nvPr>
        </p:nvSpPr>
        <p:spPr>
          <a:xfrm>
            <a:off x="990600" y="609600"/>
            <a:ext cx="6934200" cy="762000"/>
          </a:xfrm>
          <a:prstGeom prst="rect">
            <a:avLst/>
          </a:prstGeom>
        </p:spPr>
        <p:txBody>
          <a:bodyPr>
            <a:normAutofit/>
          </a:bodyPr>
          <a:lstStyle>
            <a:lvl1pPr>
              <a:defRPr sz="3600">
                <a:solidFill>
                  <a:srgbClr val="FF0000"/>
                </a:solidFill>
              </a:defRPr>
            </a:lvl1pPr>
          </a:lstStyle>
          <a:p>
            <a:r>
              <a:t>Các yếu tố nội tại</a:t>
            </a:r>
          </a:p>
        </p:txBody>
      </p:sp>
      <p:sp>
        <p:nvSpPr>
          <p:cNvPr id="106" name="Thành phần của thức ăn…"/>
          <p:cNvSpPr txBox="1">
            <a:spLocks noGrp="1"/>
          </p:cNvSpPr>
          <p:nvPr>
            <p:ph type="body" idx="4294967295"/>
          </p:nvPr>
        </p:nvSpPr>
        <p:spPr>
          <a:xfrm>
            <a:off x="990600" y="1752600"/>
            <a:ext cx="7696200" cy="4648200"/>
          </a:xfrm>
          <a:prstGeom prst="rect">
            <a:avLst/>
          </a:prstGeom>
        </p:spPr>
        <p:txBody>
          <a:bodyPr>
            <a:normAutofit fontScale="92500"/>
          </a:bodyPr>
          <a:lstStyle/>
          <a:p>
            <a:pPr>
              <a:lnSpc>
                <a:spcPct val="150000"/>
              </a:lnSpc>
              <a:spcBef>
                <a:spcPts val="600"/>
              </a:spcBef>
              <a:buFontTx/>
              <a:buChar char="▪"/>
              <a:defRPr sz="2800" b="0"/>
            </a:pPr>
            <a:r>
              <a:rPr dirty="0" err="1"/>
              <a:t>Thành</a:t>
            </a:r>
            <a:r>
              <a:rPr dirty="0"/>
              <a:t> </a:t>
            </a:r>
            <a:r>
              <a:rPr dirty="0" err="1"/>
              <a:t>phần</a:t>
            </a:r>
            <a:r>
              <a:rPr dirty="0"/>
              <a:t> </a:t>
            </a:r>
            <a:r>
              <a:rPr dirty="0" err="1"/>
              <a:t>của</a:t>
            </a:r>
            <a:r>
              <a:rPr dirty="0"/>
              <a:t> </a:t>
            </a:r>
            <a:r>
              <a:rPr dirty="0" err="1"/>
              <a:t>thức</a:t>
            </a:r>
            <a:r>
              <a:rPr dirty="0"/>
              <a:t> </a:t>
            </a:r>
            <a:r>
              <a:rPr dirty="0" err="1"/>
              <a:t>ăn</a:t>
            </a:r>
            <a:endParaRPr dirty="0"/>
          </a:p>
          <a:p>
            <a:pPr>
              <a:lnSpc>
                <a:spcPct val="150000"/>
              </a:lnSpc>
              <a:spcBef>
                <a:spcPts val="600"/>
              </a:spcBef>
              <a:buFontTx/>
              <a:buChar char="▪"/>
              <a:defRPr sz="2800" b="0"/>
            </a:pPr>
            <a:r>
              <a:rPr dirty="0"/>
              <a:t>pH</a:t>
            </a:r>
          </a:p>
          <a:p>
            <a:pPr>
              <a:lnSpc>
                <a:spcPct val="150000"/>
              </a:lnSpc>
              <a:spcBef>
                <a:spcPts val="600"/>
              </a:spcBef>
              <a:buFontTx/>
              <a:buChar char="▪"/>
              <a:defRPr sz="2800" b="0"/>
            </a:pPr>
            <a:r>
              <a:rPr dirty="0" err="1"/>
              <a:t>Hiện</a:t>
            </a:r>
            <a:r>
              <a:rPr dirty="0"/>
              <a:t> </a:t>
            </a:r>
            <a:r>
              <a:rPr dirty="0" err="1"/>
              <a:t>hữu</a:t>
            </a:r>
            <a:r>
              <a:rPr dirty="0"/>
              <a:t> </a:t>
            </a:r>
            <a:r>
              <a:rPr dirty="0" err="1"/>
              <a:t>của</a:t>
            </a:r>
            <a:r>
              <a:rPr dirty="0"/>
              <a:t> </a:t>
            </a:r>
            <a:r>
              <a:rPr dirty="0" err="1"/>
              <a:t>nước</a:t>
            </a:r>
            <a:r>
              <a:rPr dirty="0"/>
              <a:t> </a:t>
            </a:r>
          </a:p>
          <a:p>
            <a:pPr>
              <a:lnSpc>
                <a:spcPct val="150000"/>
              </a:lnSpc>
              <a:spcBef>
                <a:spcPts val="600"/>
              </a:spcBef>
              <a:buFontTx/>
              <a:buChar char="▪"/>
              <a:defRPr sz="2800" b="0"/>
            </a:pPr>
            <a:r>
              <a:rPr dirty="0" err="1"/>
              <a:t>Khả</a:t>
            </a:r>
            <a:r>
              <a:rPr dirty="0"/>
              <a:t> </a:t>
            </a:r>
            <a:r>
              <a:rPr dirty="0" err="1"/>
              <a:t>năng</a:t>
            </a:r>
            <a:r>
              <a:rPr dirty="0"/>
              <a:t> </a:t>
            </a:r>
            <a:r>
              <a:rPr dirty="0" err="1"/>
              <a:t>giảm</a:t>
            </a:r>
            <a:r>
              <a:rPr dirty="0"/>
              <a:t> </a:t>
            </a:r>
            <a:r>
              <a:rPr dirty="0" err="1"/>
              <a:t>sự</a:t>
            </a:r>
            <a:r>
              <a:rPr dirty="0"/>
              <a:t> oxy </a:t>
            </a:r>
            <a:r>
              <a:rPr dirty="0" err="1"/>
              <a:t>hóa</a:t>
            </a:r>
            <a:endParaRPr dirty="0"/>
          </a:p>
          <a:p>
            <a:pPr marL="742950" lvl="1" indent="-285750">
              <a:lnSpc>
                <a:spcPct val="150000"/>
              </a:lnSpc>
              <a:spcBef>
                <a:spcPts val="600"/>
              </a:spcBef>
              <a:buFont typeface="Symbol"/>
              <a:buChar char="-"/>
              <a:defRPr sz="2800" b="0"/>
            </a:pPr>
            <a:r>
              <a:rPr dirty="0" err="1"/>
              <a:t>Thay</a:t>
            </a:r>
            <a:r>
              <a:rPr dirty="0"/>
              <a:t> </a:t>
            </a:r>
            <a:r>
              <a:rPr dirty="0" err="1"/>
              <a:t>đổi</a:t>
            </a:r>
            <a:r>
              <a:rPr dirty="0"/>
              <a:t> do </a:t>
            </a:r>
            <a:r>
              <a:rPr dirty="0" err="1"/>
              <a:t>nấu</a:t>
            </a:r>
            <a:r>
              <a:rPr dirty="0"/>
              <a:t> </a:t>
            </a:r>
            <a:r>
              <a:rPr dirty="0" err="1"/>
              <a:t>nướng</a:t>
            </a:r>
            <a:endParaRPr dirty="0"/>
          </a:p>
          <a:p>
            <a:pPr>
              <a:lnSpc>
                <a:spcPct val="150000"/>
              </a:lnSpc>
              <a:spcBef>
                <a:spcPts val="600"/>
              </a:spcBef>
              <a:buFontTx/>
              <a:buChar char="▪"/>
              <a:defRPr sz="2800" b="0"/>
            </a:pPr>
            <a:r>
              <a:rPr dirty="0" err="1"/>
              <a:t>Cấu</a:t>
            </a:r>
            <a:r>
              <a:rPr dirty="0"/>
              <a:t> </a:t>
            </a:r>
            <a:r>
              <a:rPr dirty="0" err="1"/>
              <a:t>trúc</a:t>
            </a:r>
            <a:r>
              <a:rPr dirty="0"/>
              <a:t> </a:t>
            </a:r>
            <a:r>
              <a:rPr dirty="0" err="1"/>
              <a:t>vật</a:t>
            </a:r>
            <a:r>
              <a:rPr dirty="0"/>
              <a:t> </a:t>
            </a:r>
            <a:r>
              <a:rPr dirty="0" err="1"/>
              <a:t>lý</a:t>
            </a:r>
            <a:r>
              <a:rPr dirty="0"/>
              <a:t> </a:t>
            </a:r>
          </a:p>
          <a:p>
            <a:pPr>
              <a:lnSpc>
                <a:spcPct val="150000"/>
              </a:lnSpc>
              <a:spcBef>
                <a:spcPts val="600"/>
              </a:spcBef>
              <a:buFontTx/>
              <a:buChar char="▪"/>
              <a:defRPr sz="2800" b="0"/>
            </a:pPr>
            <a:r>
              <a:rPr dirty="0" err="1"/>
              <a:t>Hiện</a:t>
            </a:r>
            <a:r>
              <a:rPr dirty="0"/>
              <a:t> </a:t>
            </a:r>
            <a:r>
              <a:rPr dirty="0" err="1"/>
              <a:t>hữu</a:t>
            </a:r>
            <a:r>
              <a:rPr dirty="0"/>
              <a:t> </a:t>
            </a:r>
            <a:r>
              <a:rPr dirty="0" err="1"/>
              <a:t>của</a:t>
            </a:r>
            <a:r>
              <a:rPr dirty="0"/>
              <a:t> </a:t>
            </a:r>
            <a:r>
              <a:rPr dirty="0" err="1"/>
              <a:t>các</a:t>
            </a:r>
            <a:r>
              <a:rPr dirty="0"/>
              <a:t> </a:t>
            </a:r>
            <a:r>
              <a:rPr dirty="0" err="1"/>
              <a:t>chất</a:t>
            </a:r>
            <a:r>
              <a:rPr dirty="0"/>
              <a:t> </a:t>
            </a:r>
            <a:r>
              <a:rPr dirty="0" err="1"/>
              <a:t>kháng</a:t>
            </a:r>
            <a:r>
              <a:rPr dirty="0"/>
              <a:t> </a:t>
            </a:r>
            <a:r>
              <a:rPr dirty="0" err="1"/>
              <a:t>khuẩn</a:t>
            </a:r>
            <a:endParaRPr dirty="0"/>
          </a:p>
        </p:txBody>
      </p:sp>
      <p:sp>
        <p:nvSpPr>
          <p:cNvPr id="2" name="Slide Number Placeholder 1">
            <a:extLst>
              <a:ext uri="{FF2B5EF4-FFF2-40B4-BE49-F238E27FC236}">
                <a16:creationId xmlns:a16="http://schemas.microsoft.com/office/drawing/2014/main" id="{9E6A5FE5-3DD6-4E50-BFC8-0B7F28A4726E}"/>
              </a:ext>
            </a:extLst>
          </p:cNvPr>
          <p:cNvSpPr>
            <a:spLocks noGrp="1"/>
          </p:cNvSpPr>
          <p:nvPr>
            <p:ph type="sldNum" sz="quarter" idx="2"/>
          </p:nvPr>
        </p:nvSpPr>
        <p:spPr/>
        <p:txBody>
          <a:bodyPr/>
          <a:lstStyle/>
          <a:p>
            <a:fld id="{86CB4B4D-7CA3-9044-876B-883B54F8677D}" type="slidenum">
              <a:rPr lang="en-US" smtClean="0"/>
              <a:pPr/>
              <a:t>23</a:t>
            </a:fld>
            <a:endParaRPr lang="en-US"/>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hát triển của vi sinh trong thức ăn"/>
          <p:cNvSpPr txBox="1">
            <a:spLocks noGrp="1"/>
          </p:cNvSpPr>
          <p:nvPr>
            <p:ph type="title" idx="4294967295"/>
          </p:nvPr>
        </p:nvSpPr>
        <p:spPr>
          <a:xfrm>
            <a:off x="533400" y="152400"/>
            <a:ext cx="8077200" cy="1066800"/>
          </a:xfrm>
          <a:prstGeom prst="rect">
            <a:avLst/>
          </a:prstGeom>
        </p:spPr>
        <p:txBody>
          <a:bodyPr>
            <a:normAutofit/>
          </a:bodyPr>
          <a:lstStyle>
            <a:lvl1pPr>
              <a:defRPr sz="3600">
                <a:solidFill>
                  <a:srgbClr val="FF0000"/>
                </a:solidFill>
              </a:defRPr>
            </a:lvl1pPr>
          </a:lstStyle>
          <a:p>
            <a:r>
              <a:t>Phát triển của vi sinh trong thức ăn</a:t>
            </a:r>
          </a:p>
        </p:txBody>
      </p:sp>
      <p:pic>
        <p:nvPicPr>
          <p:cNvPr id="103" name="fig41" descr="fig41"/>
          <p:cNvPicPr>
            <a:picLocks noChangeAspect="1"/>
          </p:cNvPicPr>
          <p:nvPr/>
        </p:nvPicPr>
        <p:blipFill>
          <a:blip r:embed="rId2" cstate="print"/>
          <a:stretch>
            <a:fillRect/>
          </a:stretch>
        </p:blipFill>
        <p:spPr>
          <a:xfrm>
            <a:off x="533400" y="1143000"/>
            <a:ext cx="8132763" cy="5105400"/>
          </a:xfrm>
          <a:prstGeom prst="rect">
            <a:avLst/>
          </a:prstGeom>
          <a:ln w="12700">
            <a:miter lim="400000"/>
          </a:ln>
        </p:spPr>
      </p:pic>
      <p:sp>
        <p:nvSpPr>
          <p:cNvPr id="2" name="Slide Number Placeholder 1">
            <a:extLst>
              <a:ext uri="{FF2B5EF4-FFF2-40B4-BE49-F238E27FC236}">
                <a16:creationId xmlns:a16="http://schemas.microsoft.com/office/drawing/2014/main" id="{CD1F1FD0-6B14-455D-B6B5-9DB7B68098C5}"/>
              </a:ext>
            </a:extLst>
          </p:cNvPr>
          <p:cNvSpPr>
            <a:spLocks noGrp="1"/>
          </p:cNvSpPr>
          <p:nvPr>
            <p:ph type="sldNum" sz="quarter" idx="2"/>
          </p:nvPr>
        </p:nvSpPr>
        <p:spPr/>
        <p:txBody>
          <a:bodyPr/>
          <a:lstStyle/>
          <a:p>
            <a:fld id="{86CB4B4D-7CA3-9044-876B-883B54F8677D}" type="slidenum">
              <a:rPr lang="en-US" smtClean="0"/>
              <a:pPr/>
              <a:t>24</a:t>
            </a:fld>
            <a:endParaRPr lang="en-US"/>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609600" y="609600"/>
            <a:ext cx="7904163" cy="28511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609600" y="3429000"/>
            <a:ext cx="7929563" cy="2859087"/>
          </a:xfrm>
          <a:prstGeom prst="rect">
            <a:avLst/>
          </a:prstGeom>
          <a:noFill/>
          <a:ln w="9525">
            <a:noFill/>
            <a:miter lim="800000"/>
            <a:headEnd/>
            <a:tailEnd/>
          </a:ln>
          <a:effectLst/>
        </p:spPr>
      </p:pic>
      <p:sp>
        <p:nvSpPr>
          <p:cNvPr id="4" name="Rectangle 3"/>
          <p:cNvSpPr/>
          <p:nvPr/>
        </p:nvSpPr>
        <p:spPr>
          <a:xfrm>
            <a:off x="1489265" y="228600"/>
            <a:ext cx="6165470" cy="707886"/>
          </a:xfrm>
          <a:prstGeom prst="rect">
            <a:avLst/>
          </a:prstGeom>
        </p:spPr>
        <p:txBody>
          <a:bodyPr wrap="none">
            <a:spAutoFit/>
          </a:bodyPr>
          <a:lstStyle/>
          <a:p>
            <a:r>
              <a:rPr lang="sv-SE" sz="4000" b="1" dirty="0">
                <a:solidFill>
                  <a:srgbClr val="FF0000"/>
                </a:solidFill>
              </a:rPr>
              <a:t>LÂY NHIỄM VI SINH VẬT</a:t>
            </a:r>
            <a:endParaRPr lang="en-US" sz="4000" dirty="0">
              <a:solidFill>
                <a:srgbClr val="FF0000"/>
              </a:solidFill>
            </a:endParaRPr>
          </a:p>
        </p:txBody>
      </p:sp>
      <p:pic>
        <p:nvPicPr>
          <p:cNvPr id="3076" name="Picture 4"/>
          <p:cNvPicPr>
            <a:picLocks noChangeAspect="1" noChangeArrowheads="1"/>
          </p:cNvPicPr>
          <p:nvPr/>
        </p:nvPicPr>
        <p:blipFill>
          <a:blip r:embed="rId4" cstate="print"/>
          <a:srcRect/>
          <a:stretch>
            <a:fillRect/>
          </a:stretch>
        </p:blipFill>
        <p:spPr bwMode="auto">
          <a:xfrm>
            <a:off x="304800" y="2743200"/>
            <a:ext cx="2276519" cy="1316690"/>
          </a:xfrm>
          <a:prstGeom prst="rect">
            <a:avLst/>
          </a:prstGeom>
          <a:noFill/>
          <a:ln w="9525">
            <a:noFill/>
            <a:miter lim="800000"/>
            <a:headEnd/>
            <a:tailEnd/>
          </a:ln>
          <a:effectLst/>
        </p:spPr>
      </p:pic>
      <p:sp>
        <p:nvSpPr>
          <p:cNvPr id="2" name="Slide Number Placeholder 1">
            <a:extLst>
              <a:ext uri="{FF2B5EF4-FFF2-40B4-BE49-F238E27FC236}">
                <a16:creationId xmlns:a16="http://schemas.microsoft.com/office/drawing/2014/main" id="{3180234C-9D57-45B6-B7E8-DF0F8232DD21}"/>
              </a:ext>
            </a:extLst>
          </p:cNvPr>
          <p:cNvSpPr>
            <a:spLocks noGrp="1"/>
          </p:cNvSpPr>
          <p:nvPr>
            <p:ph type="sldNum" sz="quarter" idx="2"/>
          </p:nvPr>
        </p:nvSpPr>
        <p:spPr/>
        <p:txBody>
          <a:bodyPr/>
          <a:lstStyle/>
          <a:p>
            <a:fld id="{86CB4B4D-7CA3-9044-876B-883B54F8677D}" type="slidenum">
              <a:rPr lang="en-US" smtClean="0"/>
              <a:pPr/>
              <a:t>25</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ox(in)">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checkerboard(across)">
                                      <p:cBhvr>
                                        <p:cTn id="12"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Hâm nóng thức ăn không kỹ…"/>
          <p:cNvSpPr txBox="1"/>
          <p:nvPr/>
        </p:nvSpPr>
        <p:spPr>
          <a:xfrm>
            <a:off x="4191000" y="1447800"/>
            <a:ext cx="4419600" cy="4162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lgn="just">
              <a:lnSpc>
                <a:spcPct val="150000"/>
              </a:lnSpc>
              <a:spcBef>
                <a:spcPts val="500"/>
              </a:spcBef>
              <a:buSzPct val="100000"/>
              <a:buFont typeface="Arial"/>
              <a:buChar char="•"/>
              <a:defRPr sz="2400">
                <a:solidFill>
                  <a:srgbClr val="002060"/>
                </a:solidFill>
              </a:defRPr>
            </a:pPr>
            <a:r>
              <a:rPr sz="2400" dirty="0" err="1"/>
              <a:t>Hâm</a:t>
            </a:r>
            <a:r>
              <a:rPr sz="2400" dirty="0"/>
              <a:t> </a:t>
            </a:r>
            <a:r>
              <a:rPr sz="2400" dirty="0" err="1"/>
              <a:t>nóng</a:t>
            </a:r>
            <a:r>
              <a:rPr sz="2400" dirty="0"/>
              <a:t> </a:t>
            </a:r>
            <a:r>
              <a:rPr sz="2400" dirty="0" err="1"/>
              <a:t>thức</a:t>
            </a:r>
            <a:r>
              <a:rPr sz="2400" dirty="0"/>
              <a:t> </a:t>
            </a:r>
            <a:r>
              <a:rPr sz="2400" dirty="0" err="1"/>
              <a:t>ăn</a:t>
            </a:r>
            <a:r>
              <a:rPr sz="2400" dirty="0"/>
              <a:t> </a:t>
            </a:r>
            <a:r>
              <a:rPr sz="2400" dirty="0" err="1"/>
              <a:t>không</a:t>
            </a:r>
            <a:r>
              <a:rPr sz="2400" dirty="0"/>
              <a:t> </a:t>
            </a:r>
            <a:r>
              <a:rPr sz="2400" dirty="0" err="1"/>
              <a:t>kỹ</a:t>
            </a:r>
            <a:endParaRPr sz="2400" dirty="0"/>
          </a:p>
          <a:p>
            <a:pPr marL="342900" indent="-342900" algn="just">
              <a:lnSpc>
                <a:spcPct val="150000"/>
              </a:lnSpc>
              <a:spcBef>
                <a:spcPts val="500"/>
              </a:spcBef>
              <a:buSzPct val="100000"/>
              <a:buFont typeface="Arial"/>
              <a:buChar char="•"/>
              <a:defRPr sz="2400">
                <a:solidFill>
                  <a:srgbClr val="002060"/>
                </a:solidFill>
              </a:defRPr>
            </a:pPr>
            <a:r>
              <a:rPr sz="2400" dirty="0" err="1"/>
              <a:t>Lưu</a:t>
            </a:r>
            <a:r>
              <a:rPr lang="en-US" sz="2400" dirty="0"/>
              <a:t> </a:t>
            </a:r>
            <a:r>
              <a:rPr lang="en-US" sz="2400" dirty="0" err="1"/>
              <a:t>trữ</a:t>
            </a:r>
            <a:r>
              <a:rPr sz="2400" dirty="0"/>
              <a:t> </a:t>
            </a:r>
            <a:r>
              <a:rPr sz="2400" dirty="0" err="1"/>
              <a:t>thức</a:t>
            </a:r>
            <a:r>
              <a:rPr sz="2400" dirty="0"/>
              <a:t> </a:t>
            </a:r>
            <a:r>
              <a:rPr sz="2400" dirty="0" err="1"/>
              <a:t>ăn</a:t>
            </a:r>
            <a:r>
              <a:rPr sz="2400" dirty="0"/>
              <a:t> ở </a:t>
            </a:r>
            <a:r>
              <a:rPr sz="2400" dirty="0" err="1"/>
              <a:t>nhiệt</a:t>
            </a:r>
            <a:r>
              <a:rPr sz="2400" dirty="0"/>
              <a:t> </a:t>
            </a:r>
            <a:r>
              <a:rPr sz="2400" dirty="0" err="1"/>
              <a:t>độ</a:t>
            </a:r>
            <a:r>
              <a:rPr sz="2400" dirty="0"/>
              <a:t> </a:t>
            </a:r>
            <a:r>
              <a:rPr sz="2400" dirty="0" err="1"/>
              <a:t>thuận</a:t>
            </a:r>
            <a:r>
              <a:rPr sz="2400" dirty="0"/>
              <a:t> </a:t>
            </a:r>
            <a:r>
              <a:rPr sz="2400" dirty="0" err="1"/>
              <a:t>lợi</a:t>
            </a:r>
            <a:r>
              <a:rPr sz="2400" dirty="0"/>
              <a:t> </a:t>
            </a:r>
            <a:r>
              <a:rPr sz="2400" dirty="0" err="1"/>
              <a:t>cho</a:t>
            </a:r>
            <a:r>
              <a:rPr sz="2400" dirty="0"/>
              <a:t> VK </a:t>
            </a:r>
            <a:r>
              <a:rPr sz="2400" dirty="0" err="1"/>
              <a:t>phát</a:t>
            </a:r>
            <a:r>
              <a:rPr sz="2400" dirty="0"/>
              <a:t> </a:t>
            </a:r>
            <a:r>
              <a:rPr sz="2400" dirty="0" err="1"/>
              <a:t>triển</a:t>
            </a:r>
            <a:endParaRPr sz="2400" dirty="0"/>
          </a:p>
          <a:p>
            <a:pPr marL="342900" indent="-342900" algn="just">
              <a:lnSpc>
                <a:spcPct val="150000"/>
              </a:lnSpc>
              <a:spcBef>
                <a:spcPts val="500"/>
              </a:spcBef>
              <a:buSzPct val="100000"/>
              <a:buFont typeface="Arial"/>
              <a:buChar char="•"/>
              <a:defRPr sz="2400">
                <a:solidFill>
                  <a:srgbClr val="002060"/>
                </a:solidFill>
              </a:defRPr>
            </a:pPr>
            <a:r>
              <a:rPr sz="2400" dirty="0" err="1"/>
              <a:t>Lây</a:t>
            </a:r>
            <a:r>
              <a:rPr sz="2400" dirty="0"/>
              <a:t> </a:t>
            </a:r>
            <a:r>
              <a:rPr sz="2400" dirty="0" err="1"/>
              <a:t>nhiễm</a:t>
            </a:r>
            <a:r>
              <a:rPr sz="2400" dirty="0"/>
              <a:t> </a:t>
            </a:r>
            <a:r>
              <a:rPr sz="2400" dirty="0" err="1"/>
              <a:t>chéo</a:t>
            </a:r>
            <a:r>
              <a:rPr sz="2400" dirty="0"/>
              <a:t> </a:t>
            </a:r>
            <a:r>
              <a:rPr sz="2400" dirty="0" err="1"/>
              <a:t>giữa</a:t>
            </a:r>
            <a:r>
              <a:rPr sz="2400" dirty="0"/>
              <a:t> </a:t>
            </a:r>
            <a:r>
              <a:rPr lang="en-US" sz="2400" dirty="0" err="1"/>
              <a:t>thức</a:t>
            </a:r>
            <a:r>
              <a:rPr lang="en-US" sz="2400" dirty="0"/>
              <a:t> </a:t>
            </a:r>
            <a:r>
              <a:rPr lang="en-US" sz="2400" dirty="0" err="1"/>
              <a:t>ăn</a:t>
            </a:r>
            <a:r>
              <a:rPr sz="2400" dirty="0"/>
              <a:t> </a:t>
            </a:r>
            <a:r>
              <a:rPr sz="2400" dirty="0" err="1"/>
              <a:t>đã</a:t>
            </a:r>
            <a:r>
              <a:rPr sz="2400" dirty="0"/>
              <a:t> </a:t>
            </a:r>
            <a:r>
              <a:rPr sz="2400" dirty="0" err="1"/>
              <a:t>và</a:t>
            </a:r>
            <a:r>
              <a:rPr sz="2400" dirty="0"/>
              <a:t> </a:t>
            </a:r>
            <a:r>
              <a:rPr sz="2400" dirty="0" err="1"/>
              <a:t>chưa</a:t>
            </a:r>
            <a:r>
              <a:rPr sz="2400" dirty="0"/>
              <a:t> </a:t>
            </a:r>
            <a:r>
              <a:rPr sz="2400" dirty="0" err="1"/>
              <a:t>chế</a:t>
            </a:r>
            <a:r>
              <a:rPr sz="2400" dirty="0"/>
              <a:t> </a:t>
            </a:r>
            <a:r>
              <a:rPr sz="2400" dirty="0" err="1"/>
              <a:t>biến</a:t>
            </a:r>
            <a:endParaRPr sz="2400" dirty="0"/>
          </a:p>
          <a:p>
            <a:pPr marL="342900" indent="-342900" algn="just">
              <a:lnSpc>
                <a:spcPct val="150000"/>
              </a:lnSpc>
              <a:spcBef>
                <a:spcPts val="500"/>
              </a:spcBef>
              <a:buSzPct val="100000"/>
              <a:buFont typeface="Arial"/>
              <a:buChar char="•"/>
              <a:defRPr sz="2400">
                <a:solidFill>
                  <a:srgbClr val="002060"/>
                </a:solidFill>
              </a:defRPr>
            </a:pPr>
            <a:r>
              <a:rPr sz="2400" dirty="0" err="1"/>
              <a:t>Vệ</a:t>
            </a:r>
            <a:r>
              <a:rPr sz="2400" dirty="0"/>
              <a:t> </a:t>
            </a:r>
            <a:r>
              <a:rPr sz="2400" dirty="0" err="1"/>
              <a:t>sinh</a:t>
            </a:r>
            <a:r>
              <a:rPr sz="2400" dirty="0"/>
              <a:t> </a:t>
            </a:r>
            <a:r>
              <a:rPr sz="2400" dirty="0" err="1"/>
              <a:t>cá</a:t>
            </a:r>
            <a:r>
              <a:rPr sz="2400" dirty="0"/>
              <a:t> </a:t>
            </a:r>
            <a:r>
              <a:rPr sz="2400" dirty="0" err="1"/>
              <a:t>nhân</a:t>
            </a:r>
            <a:r>
              <a:rPr sz="2400" dirty="0"/>
              <a:t> </a:t>
            </a:r>
            <a:r>
              <a:rPr sz="2400" dirty="0" err="1"/>
              <a:t>không</a:t>
            </a:r>
            <a:r>
              <a:rPr sz="2400" dirty="0"/>
              <a:t> </a:t>
            </a:r>
            <a:r>
              <a:rPr sz="2400" dirty="0" err="1"/>
              <a:t>tốt</a:t>
            </a:r>
            <a:r>
              <a:rPr sz="2400" dirty="0"/>
              <a:t> </a:t>
            </a:r>
            <a:r>
              <a:rPr sz="2400" dirty="0" err="1"/>
              <a:t>khi</a:t>
            </a:r>
            <a:r>
              <a:rPr sz="2400" dirty="0"/>
              <a:t> </a:t>
            </a:r>
            <a:r>
              <a:rPr sz="2400" dirty="0" err="1"/>
              <a:t>chế</a:t>
            </a:r>
            <a:r>
              <a:rPr sz="2400" dirty="0"/>
              <a:t> </a:t>
            </a:r>
            <a:r>
              <a:rPr sz="2400" dirty="0" err="1"/>
              <a:t>biến</a:t>
            </a:r>
            <a:r>
              <a:rPr sz="2400" dirty="0"/>
              <a:t> </a:t>
            </a:r>
            <a:r>
              <a:rPr sz="2400" dirty="0" err="1"/>
              <a:t>thức</a:t>
            </a:r>
            <a:r>
              <a:rPr sz="2400" dirty="0"/>
              <a:t> </a:t>
            </a:r>
            <a:r>
              <a:rPr sz="2400" dirty="0" err="1"/>
              <a:t>ăn</a:t>
            </a:r>
            <a:endParaRPr sz="2400" dirty="0"/>
          </a:p>
        </p:txBody>
      </p:sp>
      <p:pic>
        <p:nvPicPr>
          <p:cNvPr id="145" name="foodlink_crosscontam_bg1" descr="foodlink_crosscontam_bg1"/>
          <p:cNvPicPr>
            <a:picLocks noChangeAspect="1"/>
          </p:cNvPicPr>
          <p:nvPr/>
        </p:nvPicPr>
        <p:blipFill>
          <a:blip r:embed="rId2" cstate="print"/>
          <a:stretch>
            <a:fillRect/>
          </a:stretch>
        </p:blipFill>
        <p:spPr>
          <a:xfrm>
            <a:off x="685800" y="1524000"/>
            <a:ext cx="3276600" cy="4343400"/>
          </a:xfrm>
          <a:prstGeom prst="rect">
            <a:avLst/>
          </a:prstGeom>
          <a:ln w="12700">
            <a:miter lim="400000"/>
          </a:ln>
        </p:spPr>
      </p:pic>
      <p:sp>
        <p:nvSpPr>
          <p:cNvPr id="146" name="Nguyên nhân gây NĐTA*"/>
          <p:cNvSpPr txBox="1"/>
          <p:nvPr/>
        </p:nvSpPr>
        <p:spPr>
          <a:xfrm>
            <a:off x="990600" y="304800"/>
            <a:ext cx="7162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rPr dirty="0" err="1"/>
              <a:t>Nguyên</a:t>
            </a:r>
            <a:r>
              <a:rPr dirty="0"/>
              <a:t> </a:t>
            </a:r>
            <a:r>
              <a:rPr dirty="0" err="1"/>
              <a:t>nhân</a:t>
            </a:r>
            <a:r>
              <a:rPr dirty="0"/>
              <a:t> </a:t>
            </a:r>
            <a:r>
              <a:rPr dirty="0" err="1"/>
              <a:t>gây</a:t>
            </a:r>
            <a:r>
              <a:rPr dirty="0"/>
              <a:t> NĐTA*</a:t>
            </a:r>
          </a:p>
        </p:txBody>
      </p:sp>
      <p:sp>
        <p:nvSpPr>
          <p:cNvPr id="2" name="Slide Number Placeholder 1">
            <a:extLst>
              <a:ext uri="{FF2B5EF4-FFF2-40B4-BE49-F238E27FC236}">
                <a16:creationId xmlns:a16="http://schemas.microsoft.com/office/drawing/2014/main" id="{2EE855EC-96F6-4AE9-880B-487F664C6DF3}"/>
              </a:ext>
            </a:extLst>
          </p:cNvPr>
          <p:cNvSpPr>
            <a:spLocks noGrp="1"/>
          </p:cNvSpPr>
          <p:nvPr>
            <p:ph type="sldNum" sz="quarter" idx="2"/>
          </p:nvPr>
        </p:nvSpPr>
        <p:spPr/>
        <p:txBody>
          <a:bodyPr/>
          <a:lstStyle/>
          <a:p>
            <a:fld id="{86CB4B4D-7CA3-9044-876B-883B54F8677D}" type="slidenum">
              <a:rPr lang="en-US" smtClean="0"/>
              <a:pPr/>
              <a:t>26</a:t>
            </a:fld>
            <a:endParaRPr 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NHIỄM KHUẨN THỰC PHẨM"/>
          <p:cNvSpPr txBox="1"/>
          <p:nvPr/>
        </p:nvSpPr>
        <p:spPr>
          <a:xfrm>
            <a:off x="685800" y="2133600"/>
            <a:ext cx="7772400" cy="646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4000" b="1">
                <a:solidFill>
                  <a:srgbClr val="FF0000"/>
                </a:solidFill>
              </a:defRPr>
            </a:lvl1pPr>
          </a:lstStyle>
          <a:p>
            <a:r>
              <a:t>NHIỄM KHUẨN THỰC PHẨM </a:t>
            </a:r>
          </a:p>
        </p:txBody>
      </p:sp>
      <p:sp>
        <p:nvSpPr>
          <p:cNvPr id="109" name="(FOOD-BORNE INFECTIONS)"/>
          <p:cNvSpPr txBox="1"/>
          <p:nvPr/>
        </p:nvSpPr>
        <p:spPr>
          <a:xfrm>
            <a:off x="762000" y="2971800"/>
            <a:ext cx="7772400" cy="5480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900" indent="-342900" algn="ctr">
              <a:spcBef>
                <a:spcPts val="700"/>
              </a:spcBef>
              <a:defRPr sz="3200" b="1">
                <a:solidFill>
                  <a:srgbClr val="FF0000"/>
                </a:solidFill>
              </a:defRPr>
            </a:lvl1pPr>
          </a:lstStyle>
          <a:p>
            <a:r>
              <a:t>(FOOD-BORNE INFECTIONS)</a:t>
            </a:r>
          </a:p>
        </p:txBody>
      </p:sp>
      <p:sp>
        <p:nvSpPr>
          <p:cNvPr id="2" name="Slide Number Placeholder 1">
            <a:extLst>
              <a:ext uri="{FF2B5EF4-FFF2-40B4-BE49-F238E27FC236}">
                <a16:creationId xmlns:a16="http://schemas.microsoft.com/office/drawing/2014/main" id="{B4A63D61-DB61-4EC0-89D4-BAC8E11CBD0B}"/>
              </a:ext>
            </a:extLst>
          </p:cNvPr>
          <p:cNvSpPr>
            <a:spLocks noGrp="1"/>
          </p:cNvSpPr>
          <p:nvPr>
            <p:ph type="sldNum" sz="quarter" idx="2"/>
          </p:nvPr>
        </p:nvSpPr>
        <p:spPr/>
        <p:txBody>
          <a:bodyPr/>
          <a:lstStyle/>
          <a:p>
            <a:fld id="{86CB4B4D-7CA3-9044-876B-883B54F8677D}" type="slidenum">
              <a:rPr lang="en-US" smtClean="0"/>
              <a:pPr/>
              <a:t>27</a:t>
            </a:fld>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Arial" pitchFamily="34" charset="0"/>
                <a:cs typeface="Arial" pitchFamily="34" charset="0"/>
              </a:rPr>
              <a:t>TÁC NHÂN THƯỜNG GẶP (MỸ)</a:t>
            </a:r>
          </a:p>
        </p:txBody>
      </p:sp>
      <p:sp>
        <p:nvSpPr>
          <p:cNvPr id="3" name="Text Placeholder 2"/>
          <p:cNvSpPr>
            <a:spLocks noGrp="1"/>
          </p:cNvSpPr>
          <p:nvPr>
            <p:ph type="body" idx="1"/>
          </p:nvPr>
        </p:nvSpPr>
        <p:spPr/>
        <p:txBody>
          <a:bodyPr/>
          <a:lstStyle/>
          <a:p>
            <a:pPr>
              <a:buFont typeface="Arial" pitchFamily="34" charset="0"/>
              <a:buChar char="•"/>
            </a:pPr>
            <a:r>
              <a:rPr lang="en-US" i="1" dirty="0" err="1">
                <a:latin typeface="Arial" pitchFamily="34" charset="0"/>
                <a:cs typeface="Arial" pitchFamily="34" charset="0"/>
              </a:rPr>
              <a:t>Norovirus</a:t>
            </a:r>
            <a:endParaRPr lang="en-US" i="1" dirty="0">
              <a:latin typeface="Arial" pitchFamily="34" charset="0"/>
              <a:cs typeface="Arial" pitchFamily="34" charset="0"/>
            </a:endParaRPr>
          </a:p>
          <a:p>
            <a:pPr>
              <a:buFont typeface="Arial" pitchFamily="34" charset="0"/>
              <a:buChar char="•"/>
            </a:pPr>
            <a:r>
              <a:rPr lang="en-US" i="1" dirty="0" err="1">
                <a:latin typeface="Arial" pitchFamily="34" charset="0"/>
                <a:cs typeface="Arial" pitchFamily="34" charset="0"/>
              </a:rPr>
              <a:t>Samonella</a:t>
            </a:r>
            <a:endParaRPr lang="en-US" i="1" dirty="0">
              <a:latin typeface="Arial" pitchFamily="34" charset="0"/>
              <a:cs typeface="Arial" pitchFamily="34" charset="0"/>
            </a:endParaRPr>
          </a:p>
          <a:p>
            <a:pPr>
              <a:buFont typeface="Arial" pitchFamily="34" charset="0"/>
              <a:buChar char="•"/>
            </a:pPr>
            <a:r>
              <a:rPr lang="en-US" i="1" dirty="0">
                <a:latin typeface="Arial" pitchFamily="34" charset="0"/>
                <a:cs typeface="Arial" pitchFamily="34" charset="0"/>
              </a:rPr>
              <a:t>Clostridium </a:t>
            </a:r>
            <a:r>
              <a:rPr lang="en-US" i="1" dirty="0" err="1">
                <a:latin typeface="Arial" pitchFamily="34" charset="0"/>
                <a:cs typeface="Arial" pitchFamily="34" charset="0"/>
              </a:rPr>
              <a:t>perfringens</a:t>
            </a:r>
            <a:endParaRPr lang="en-US" i="1" dirty="0">
              <a:latin typeface="Arial" pitchFamily="34" charset="0"/>
              <a:cs typeface="Arial" pitchFamily="34" charset="0"/>
            </a:endParaRPr>
          </a:p>
          <a:p>
            <a:pPr>
              <a:buFont typeface="Arial" pitchFamily="34" charset="0"/>
              <a:buChar char="•"/>
            </a:pPr>
            <a:r>
              <a:rPr lang="en-US" i="1" dirty="0">
                <a:latin typeface="Arial" pitchFamily="34" charset="0"/>
                <a:cs typeface="Arial" pitchFamily="34" charset="0"/>
              </a:rPr>
              <a:t>Campylobacter</a:t>
            </a:r>
          </a:p>
          <a:p>
            <a:pPr>
              <a:buFont typeface="Arial" pitchFamily="34" charset="0"/>
              <a:buChar char="•"/>
            </a:pPr>
            <a:r>
              <a:rPr lang="en-US" i="1" dirty="0">
                <a:latin typeface="Arial" pitchFamily="34" charset="0"/>
                <a:cs typeface="Arial" pitchFamily="34" charset="0"/>
              </a:rPr>
              <a:t>Staphylococcus </a:t>
            </a:r>
            <a:r>
              <a:rPr lang="en-US" i="1" dirty="0" err="1">
                <a:latin typeface="Arial" pitchFamily="34" charset="0"/>
                <a:cs typeface="Arial" pitchFamily="34" charset="0"/>
              </a:rPr>
              <a:t>aureus</a:t>
            </a:r>
            <a:endParaRPr lang="en-US" i="1" dirty="0">
              <a:latin typeface="Arial" pitchFamily="34" charset="0"/>
              <a:cs typeface="Arial" pitchFamily="34" charset="0"/>
            </a:endParaRPr>
          </a:p>
          <a:p>
            <a:pPr>
              <a:buFont typeface="Arial" pitchFamily="34" charset="0"/>
              <a:buChar char="•"/>
            </a:pPr>
            <a:endParaRPr lang="en-US" dirty="0">
              <a:latin typeface="Arial" pitchFamily="34" charset="0"/>
              <a:cs typeface="Arial" pitchFamily="34" charset="0"/>
            </a:endParaRPr>
          </a:p>
          <a:p>
            <a:pPr>
              <a:buFont typeface="Arial" pitchFamily="34" charset="0"/>
              <a:buChar char="•"/>
            </a:pPr>
            <a:endParaRPr lang="en-US" dirty="0">
              <a:latin typeface="Arial" pitchFamily="34" charset="0"/>
              <a:cs typeface="Arial" pitchFamily="34" charset="0"/>
            </a:endParaRPr>
          </a:p>
        </p:txBody>
      </p:sp>
      <p:sp>
        <p:nvSpPr>
          <p:cNvPr id="4" name="Slide Number Placeholder 3">
            <a:extLst>
              <a:ext uri="{FF2B5EF4-FFF2-40B4-BE49-F238E27FC236}">
                <a16:creationId xmlns:a16="http://schemas.microsoft.com/office/drawing/2014/main" id="{62465609-AF02-4E70-9B56-C11E673EE50A}"/>
              </a:ext>
            </a:extLst>
          </p:cNvPr>
          <p:cNvSpPr>
            <a:spLocks noGrp="1"/>
          </p:cNvSpPr>
          <p:nvPr>
            <p:ph type="sldNum" sz="quarter" idx="2"/>
          </p:nvPr>
        </p:nvSpPr>
        <p:spPr/>
        <p:txBody>
          <a:bodyPr/>
          <a:lstStyle/>
          <a:p>
            <a:fld id="{86CB4B4D-7CA3-9044-876B-883B54F8677D}" type="slidenum">
              <a:rPr lang="en-US" smtClean="0"/>
              <a:pPr/>
              <a:t>28</a:t>
            </a:fld>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Nhiễm Salmonella"/>
          <p:cNvSpPr txBox="1">
            <a:spLocks noGrp="1"/>
          </p:cNvSpPr>
          <p:nvPr>
            <p:ph type="title" idx="4294967295"/>
          </p:nvPr>
        </p:nvSpPr>
        <p:spPr>
          <a:xfrm>
            <a:off x="1066800" y="304800"/>
            <a:ext cx="7010400" cy="990600"/>
          </a:xfrm>
          <a:prstGeom prst="rect">
            <a:avLst/>
          </a:prstGeom>
        </p:spPr>
        <p:txBody>
          <a:bodyPr>
            <a:normAutofit/>
          </a:bodyPr>
          <a:lstStyle>
            <a:lvl1pPr>
              <a:defRPr sz="3600">
                <a:solidFill>
                  <a:srgbClr val="FF0000"/>
                </a:solidFill>
              </a:defRPr>
            </a:lvl1pPr>
          </a:lstStyle>
          <a:p>
            <a:r>
              <a:rPr i="1" dirty="0" err="1"/>
              <a:t>Samonella</a:t>
            </a:r>
            <a:endParaRPr i="1" dirty="0"/>
          </a:p>
        </p:txBody>
      </p:sp>
      <p:sp>
        <p:nvSpPr>
          <p:cNvPr id="117" name="Nhiễm qua thịt gia cầm, trứng, các thực phẩm bị nhiễm bẩn…"/>
          <p:cNvSpPr txBox="1">
            <a:spLocks noGrp="1"/>
          </p:cNvSpPr>
          <p:nvPr>
            <p:ph type="body" sz="half" idx="4294967295"/>
          </p:nvPr>
        </p:nvSpPr>
        <p:spPr>
          <a:xfrm>
            <a:off x="381000" y="1219200"/>
            <a:ext cx="4876800" cy="5029200"/>
          </a:xfrm>
          <a:prstGeom prst="rect">
            <a:avLst/>
          </a:prstGeom>
        </p:spPr>
        <p:txBody>
          <a:bodyPr>
            <a:normAutofit fontScale="92500" lnSpcReduction="20000"/>
          </a:bodyPr>
          <a:lstStyle/>
          <a:p>
            <a:pPr algn="just">
              <a:buFont typeface="Arial" pitchFamily="34" charset="0"/>
              <a:buChar char="•"/>
            </a:pPr>
            <a:r>
              <a:rPr lang="en-US" sz="2800" b="0" dirty="0" err="1"/>
              <a:t>Trực</a:t>
            </a:r>
            <a:r>
              <a:rPr lang="en-US" sz="2800" b="0" dirty="0"/>
              <a:t> </a:t>
            </a:r>
            <a:r>
              <a:rPr lang="en-US" sz="2800" b="0" dirty="0" err="1"/>
              <a:t>khuẩn</a:t>
            </a:r>
            <a:r>
              <a:rPr lang="en-US" sz="2800" b="0" dirty="0"/>
              <a:t> gram </a:t>
            </a:r>
            <a:r>
              <a:rPr lang="en-US" sz="2800" b="0" dirty="0" err="1"/>
              <a:t>âm</a:t>
            </a:r>
            <a:r>
              <a:rPr lang="en-US" sz="2800" b="0" dirty="0"/>
              <a:t>, </a:t>
            </a:r>
            <a:r>
              <a:rPr lang="en-US" sz="2800" b="0" dirty="0" err="1"/>
              <a:t>họ</a:t>
            </a:r>
            <a:r>
              <a:rPr lang="en-US" sz="2800" b="0" dirty="0"/>
              <a:t> </a:t>
            </a:r>
            <a:r>
              <a:rPr lang="en-US" sz="2800" b="0" dirty="0" err="1"/>
              <a:t>Enterobacteriaceae</a:t>
            </a:r>
            <a:endParaRPr lang="en-US" sz="2800" b="0" dirty="0"/>
          </a:p>
          <a:p>
            <a:pPr algn="just">
              <a:buFont typeface="Arial" pitchFamily="34" charset="0"/>
              <a:buChar char="•"/>
            </a:pPr>
            <a:r>
              <a:rPr lang="en-US" sz="2800" b="0" dirty="0" err="1"/>
              <a:t>Nguồn</a:t>
            </a:r>
            <a:r>
              <a:rPr lang="en-US" sz="2800" b="0" dirty="0"/>
              <a:t> </a:t>
            </a:r>
            <a:r>
              <a:rPr lang="en-US" sz="2800" b="0" dirty="0" err="1"/>
              <a:t>nhiễm</a:t>
            </a:r>
            <a:r>
              <a:rPr lang="en-US" sz="2800" b="0" dirty="0"/>
              <a:t>:</a:t>
            </a:r>
          </a:p>
          <a:p>
            <a:pPr indent="0" algn="just">
              <a:buFont typeface="Wingdings" pitchFamily="2" charset="2"/>
              <a:buChar char="ü"/>
            </a:pPr>
            <a:r>
              <a:rPr lang="en-US" sz="2400" b="0" dirty="0" err="1"/>
              <a:t>Nhiễm</a:t>
            </a:r>
            <a:r>
              <a:rPr lang="en-US" sz="2400" b="0" dirty="0"/>
              <a:t> qua </a:t>
            </a:r>
            <a:r>
              <a:rPr lang="en-US" sz="2400" b="0" dirty="0" err="1"/>
              <a:t>thịt</a:t>
            </a:r>
            <a:r>
              <a:rPr lang="en-US" sz="2400" b="0" dirty="0"/>
              <a:t> </a:t>
            </a:r>
            <a:r>
              <a:rPr lang="en-US" sz="2400" b="0" dirty="0" err="1"/>
              <a:t>gia</a:t>
            </a:r>
            <a:r>
              <a:rPr lang="en-US" sz="2400" b="0" dirty="0"/>
              <a:t> </a:t>
            </a:r>
            <a:r>
              <a:rPr lang="en-US" sz="2400" b="0" dirty="0" err="1"/>
              <a:t>cầm</a:t>
            </a:r>
            <a:r>
              <a:rPr lang="en-US" sz="2400" b="0" dirty="0"/>
              <a:t>, </a:t>
            </a:r>
            <a:r>
              <a:rPr lang="en-US" sz="2400" b="0" dirty="0" err="1"/>
              <a:t>trứng</a:t>
            </a:r>
            <a:r>
              <a:rPr lang="en-US" sz="2400" b="0" dirty="0"/>
              <a:t>, </a:t>
            </a:r>
            <a:r>
              <a:rPr lang="en-US" sz="2400" b="0" dirty="0" err="1"/>
              <a:t>các</a:t>
            </a:r>
            <a:r>
              <a:rPr lang="en-US" sz="2400" b="0" dirty="0"/>
              <a:t> </a:t>
            </a:r>
            <a:r>
              <a:rPr lang="en-US" sz="2400" b="0" dirty="0" err="1"/>
              <a:t>thực</a:t>
            </a:r>
            <a:r>
              <a:rPr lang="en-US" sz="2400" b="0" dirty="0"/>
              <a:t> </a:t>
            </a:r>
            <a:r>
              <a:rPr lang="en-US" sz="2400" b="0" dirty="0" err="1"/>
              <a:t>phẩm</a:t>
            </a:r>
            <a:r>
              <a:rPr lang="en-US" sz="2400" b="0" dirty="0"/>
              <a:t> </a:t>
            </a:r>
            <a:r>
              <a:rPr lang="en-US" sz="2400" b="0" dirty="0" err="1"/>
              <a:t>bị</a:t>
            </a:r>
            <a:r>
              <a:rPr lang="en-US" sz="2400" b="0" dirty="0"/>
              <a:t> </a:t>
            </a:r>
            <a:r>
              <a:rPr lang="en-US" sz="2400" b="0" dirty="0" err="1"/>
              <a:t>nhiễm</a:t>
            </a:r>
            <a:r>
              <a:rPr lang="en-US" sz="2400" b="0" dirty="0"/>
              <a:t> </a:t>
            </a:r>
            <a:r>
              <a:rPr lang="en-US" sz="2400" b="0" dirty="0" err="1"/>
              <a:t>bẩn</a:t>
            </a:r>
            <a:endParaRPr lang="en-US" sz="2400" b="0" dirty="0"/>
          </a:p>
          <a:p>
            <a:pPr indent="0" algn="just">
              <a:buFont typeface="Wingdings" pitchFamily="2" charset="2"/>
              <a:buChar char="ü"/>
            </a:pPr>
            <a:r>
              <a:rPr lang="en-US" sz="2400" b="0" dirty="0" err="1"/>
              <a:t>Có</a:t>
            </a:r>
            <a:r>
              <a:rPr lang="en-US" sz="2400" b="0" dirty="0"/>
              <a:t> </a:t>
            </a:r>
            <a:r>
              <a:rPr lang="en-US" sz="2400" b="0" dirty="0" err="1"/>
              <a:t>thể</a:t>
            </a:r>
            <a:r>
              <a:rPr lang="en-US" sz="2400" b="0" dirty="0"/>
              <a:t> </a:t>
            </a:r>
            <a:r>
              <a:rPr lang="en-US" sz="2400" b="0" dirty="0" err="1"/>
              <a:t>trong</a:t>
            </a:r>
            <a:r>
              <a:rPr lang="en-US" sz="2400" b="0" dirty="0"/>
              <a:t> </a:t>
            </a:r>
            <a:r>
              <a:rPr lang="en-US" sz="2400" b="0" dirty="0" err="1"/>
              <a:t>trái</a:t>
            </a:r>
            <a:r>
              <a:rPr lang="en-US" sz="2400" b="0" dirty="0"/>
              <a:t> </a:t>
            </a:r>
            <a:r>
              <a:rPr lang="en-US" sz="2400" b="0" dirty="0" err="1"/>
              <a:t>cây</a:t>
            </a:r>
            <a:r>
              <a:rPr lang="en-US" sz="2400" b="0" dirty="0"/>
              <a:t> </a:t>
            </a:r>
            <a:r>
              <a:rPr lang="en-US" sz="2400" b="0" dirty="0" err="1"/>
              <a:t>chua</a:t>
            </a:r>
            <a:endParaRPr lang="en-US" sz="2400" b="0" dirty="0"/>
          </a:p>
          <a:p>
            <a:pPr indent="0" algn="just">
              <a:buFont typeface="Wingdings" pitchFamily="2" charset="2"/>
              <a:buChar char="ü"/>
            </a:pPr>
            <a:r>
              <a:rPr lang="en-US" sz="2400" b="0" dirty="0" err="1"/>
              <a:t>Có</a:t>
            </a:r>
            <a:r>
              <a:rPr lang="en-US" sz="2400" b="0" dirty="0"/>
              <a:t> </a:t>
            </a:r>
            <a:r>
              <a:rPr lang="en-US" sz="2400" b="0" dirty="0" err="1"/>
              <a:t>thể</a:t>
            </a:r>
            <a:r>
              <a:rPr lang="en-US" sz="2400" b="0" dirty="0"/>
              <a:t> </a:t>
            </a:r>
            <a:r>
              <a:rPr lang="en-US" sz="2400" b="0" dirty="0" err="1"/>
              <a:t>trong</a:t>
            </a:r>
            <a:r>
              <a:rPr lang="en-US" sz="2400" b="0" dirty="0"/>
              <a:t> </a:t>
            </a:r>
            <a:r>
              <a:rPr lang="en-US" sz="2400" b="0" dirty="0" err="1"/>
              <a:t>thực</a:t>
            </a:r>
            <a:r>
              <a:rPr lang="en-US" sz="2400" b="0" dirty="0"/>
              <a:t> </a:t>
            </a:r>
            <a:r>
              <a:rPr lang="en-US" sz="2400" b="0" dirty="0" err="1"/>
              <a:t>phẩm</a:t>
            </a:r>
            <a:r>
              <a:rPr lang="en-US" sz="2400" b="0" dirty="0"/>
              <a:t> </a:t>
            </a:r>
            <a:r>
              <a:rPr lang="en-US" sz="2400" b="0" dirty="0" err="1"/>
              <a:t>khô</a:t>
            </a:r>
            <a:endParaRPr lang="en-US" sz="2400" b="0" dirty="0"/>
          </a:p>
          <a:p>
            <a:pPr algn="just">
              <a:buFont typeface="Arial" pitchFamily="34" charset="0"/>
              <a:buChar char="•"/>
            </a:pPr>
            <a:r>
              <a:rPr lang="en-US" sz="2800" b="0" dirty="0" err="1"/>
              <a:t>Thuờng</a:t>
            </a:r>
            <a:r>
              <a:rPr lang="en-US" sz="2800" b="0" dirty="0"/>
              <a:t> </a:t>
            </a:r>
            <a:r>
              <a:rPr lang="en-US" sz="2800" b="0" dirty="0" err="1"/>
              <a:t>bị</a:t>
            </a:r>
            <a:r>
              <a:rPr lang="en-US" sz="2800" b="0" dirty="0"/>
              <a:t> </a:t>
            </a:r>
            <a:r>
              <a:rPr lang="en-US" sz="2800" b="0" dirty="0" err="1"/>
              <a:t>diệt</a:t>
            </a:r>
            <a:r>
              <a:rPr lang="en-US" sz="2800" b="0" dirty="0"/>
              <a:t> </a:t>
            </a:r>
            <a:r>
              <a:rPr lang="en-US" sz="2800" b="0" dirty="0" err="1"/>
              <a:t>khi</a:t>
            </a:r>
            <a:r>
              <a:rPr lang="en-US" sz="2800" b="0" dirty="0"/>
              <a:t> </a:t>
            </a:r>
            <a:r>
              <a:rPr lang="en-US" sz="2800" b="0" dirty="0" err="1"/>
              <a:t>nấu</a:t>
            </a:r>
            <a:r>
              <a:rPr lang="en-US" sz="2800" b="0" dirty="0"/>
              <a:t> </a:t>
            </a:r>
            <a:r>
              <a:rPr lang="en-US" sz="2800" b="0" dirty="0" err="1"/>
              <a:t>chín</a:t>
            </a:r>
            <a:r>
              <a:rPr lang="en-US" sz="2800" b="0" dirty="0"/>
              <a:t> </a:t>
            </a:r>
            <a:r>
              <a:rPr lang="en-US" sz="2800" b="0" dirty="0" err="1"/>
              <a:t>kỹ</a:t>
            </a:r>
            <a:r>
              <a:rPr lang="en-US" sz="2800" b="0" dirty="0"/>
              <a:t> </a:t>
            </a:r>
            <a:r>
              <a:rPr lang="en-US" sz="2800" b="0" dirty="0" err="1"/>
              <a:t>thức</a:t>
            </a:r>
            <a:r>
              <a:rPr lang="en-US" sz="2800" b="0" dirty="0"/>
              <a:t> </a:t>
            </a:r>
            <a:r>
              <a:rPr lang="en-US" sz="2800" b="0" dirty="0" err="1"/>
              <a:t>ăn</a:t>
            </a:r>
            <a:endParaRPr sz="2800" b="0" dirty="0"/>
          </a:p>
        </p:txBody>
      </p:sp>
      <p:pic>
        <p:nvPicPr>
          <p:cNvPr id="118" name="715px-SalmonellaNIAID" descr="715px-SalmonellaNIAID"/>
          <p:cNvPicPr>
            <a:picLocks noChangeAspect="1"/>
          </p:cNvPicPr>
          <p:nvPr/>
        </p:nvPicPr>
        <p:blipFill>
          <a:blip r:embed="rId2" cstate="print"/>
          <a:stretch>
            <a:fillRect/>
          </a:stretch>
        </p:blipFill>
        <p:spPr>
          <a:xfrm>
            <a:off x="5638800" y="1447800"/>
            <a:ext cx="3124200" cy="3733800"/>
          </a:xfrm>
          <a:prstGeom prst="rect">
            <a:avLst/>
          </a:prstGeom>
          <a:ln w="12700">
            <a:miter lim="400000"/>
          </a:ln>
        </p:spPr>
      </p:pic>
      <p:sp>
        <p:nvSpPr>
          <p:cNvPr id="2" name="Slide Number Placeholder 1">
            <a:extLst>
              <a:ext uri="{FF2B5EF4-FFF2-40B4-BE49-F238E27FC236}">
                <a16:creationId xmlns:a16="http://schemas.microsoft.com/office/drawing/2014/main" id="{007F46BE-8AFF-4E9F-BF3B-8D11C5944E46}"/>
              </a:ext>
            </a:extLst>
          </p:cNvPr>
          <p:cNvSpPr>
            <a:spLocks noGrp="1"/>
          </p:cNvSpPr>
          <p:nvPr>
            <p:ph type="sldNum" sz="quarter" idx="2"/>
          </p:nvPr>
        </p:nvSpPr>
        <p:spPr/>
        <p:txBody>
          <a:bodyPr/>
          <a:lstStyle/>
          <a:p>
            <a:fld id="{86CB4B4D-7CA3-9044-876B-883B54F8677D}" type="slidenum">
              <a:rPr lang="en-US" smtClean="0"/>
              <a:pPr/>
              <a:t>29</a:t>
            </a:fld>
            <a:endParaRPr 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FA08-AADE-4CDF-87CE-7F8D3BFB572A}"/>
              </a:ext>
            </a:extLst>
          </p:cNvPr>
          <p:cNvSpPr>
            <a:spLocks noGrp="1"/>
          </p:cNvSpPr>
          <p:nvPr>
            <p:ph type="title"/>
          </p:nvPr>
        </p:nvSpPr>
        <p:spPr/>
        <p:txBody>
          <a:bodyPr>
            <a:normAutofit/>
          </a:bodyPr>
          <a:lstStyle/>
          <a:p>
            <a:r>
              <a:rPr lang="en-US" b="1" dirty="0">
                <a:solidFill>
                  <a:srgbClr val="C00000"/>
                </a:solidFill>
                <a:latin typeface="Arial" panose="020B0604020202020204" pitchFamily="34" charset="0"/>
                <a:cs typeface="Arial" panose="020B0604020202020204" pitchFamily="34" charset="0"/>
              </a:rPr>
              <a:t>ĐỊNH NGHĨA</a:t>
            </a:r>
          </a:p>
        </p:txBody>
      </p:sp>
      <p:sp>
        <p:nvSpPr>
          <p:cNvPr id="3" name="Text Placeholder 2">
            <a:extLst>
              <a:ext uri="{FF2B5EF4-FFF2-40B4-BE49-F238E27FC236}">
                <a16:creationId xmlns:a16="http://schemas.microsoft.com/office/drawing/2014/main" id="{748CC4BF-A157-4D1C-9D26-B0D420BFD3E6}"/>
              </a:ext>
            </a:extLst>
          </p:cNvPr>
          <p:cNvSpPr>
            <a:spLocks noGrp="1"/>
          </p:cNvSpPr>
          <p:nvPr>
            <p:ph type="body" idx="1"/>
          </p:nvPr>
        </p:nvSpPr>
        <p:spPr/>
        <p:txBody>
          <a:bodyPr/>
          <a:lstStyle/>
          <a:p>
            <a:pPr algn="just">
              <a:lnSpc>
                <a:spcPct val="150000"/>
              </a:lnSpc>
              <a:buFont typeface="Arial" panose="020B0604020202020204" pitchFamily="34" charset="0"/>
              <a:buChar char="•"/>
            </a:pPr>
            <a:r>
              <a:rPr lang="vi-VN" b="1" i="1" dirty="0">
                <a:solidFill>
                  <a:schemeClr val="accent6"/>
                </a:solidFill>
                <a:latin typeface="Arial" panose="020B0604020202020204" pitchFamily="34" charset="0"/>
                <a:cs typeface="Arial" panose="020B0604020202020204" pitchFamily="34" charset="0"/>
              </a:rPr>
              <a:t>Thực</a:t>
            </a:r>
            <a:r>
              <a:rPr lang="en-US" b="1" i="1" dirty="0">
                <a:solidFill>
                  <a:schemeClr val="accent6"/>
                </a:solidFill>
                <a:latin typeface="Arial" panose="020B0604020202020204" pitchFamily="34" charset="0"/>
                <a:cs typeface="Arial" panose="020B0604020202020204" pitchFamily="34" charset="0"/>
              </a:rPr>
              <a:t> </a:t>
            </a:r>
            <a:r>
              <a:rPr lang="vi-VN" b="1" i="1" dirty="0">
                <a:solidFill>
                  <a:schemeClr val="accent6"/>
                </a:solidFill>
                <a:latin typeface="Arial" panose="020B0604020202020204" pitchFamily="34" charset="0"/>
                <a:cs typeface="Arial" panose="020B0604020202020204" pitchFamily="34" charset="0"/>
              </a:rPr>
              <a:t>phẩm</a:t>
            </a:r>
            <a:r>
              <a:rPr lang="en-US" b="1" i="1" dirty="0">
                <a:solidFill>
                  <a:schemeClr val="accent6"/>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là</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sản</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phẩm</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mà</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con</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người</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ăn,</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uống</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ở</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dạng</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tươi</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sống</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hoặc</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đã</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qua</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sơ</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chế,</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chế</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biến,</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bảo</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quản. </a:t>
            </a:r>
            <a:endParaRPr lang="en-US" dirty="0">
              <a:solidFill>
                <a:srgbClr val="002060"/>
              </a:solidFill>
              <a:latin typeface="Arial" panose="020B0604020202020204" pitchFamily="34" charset="0"/>
              <a:cs typeface="Arial" panose="020B0604020202020204" pitchFamily="34" charset="0"/>
            </a:endParaRPr>
          </a:p>
          <a:p>
            <a:pPr algn="just">
              <a:lnSpc>
                <a:spcPct val="150000"/>
              </a:lnSpc>
              <a:buFont typeface="Arial" panose="020B0604020202020204" pitchFamily="34" charset="0"/>
              <a:buChar char="•"/>
            </a:pPr>
            <a:r>
              <a:rPr lang="vi-VN" dirty="0">
                <a:solidFill>
                  <a:srgbClr val="002060"/>
                </a:solidFill>
                <a:latin typeface="Arial" panose="020B0604020202020204" pitchFamily="34" charset="0"/>
                <a:cs typeface="Arial" panose="020B0604020202020204" pitchFamily="34" charset="0"/>
              </a:rPr>
              <a:t>Thực</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phẩm</a:t>
            </a:r>
            <a:r>
              <a:rPr lang="en-US" dirty="0">
                <a:solidFill>
                  <a:srgbClr val="002060"/>
                </a:solidFill>
                <a:latin typeface="Arial" panose="020B0604020202020204" pitchFamily="34" charset="0"/>
                <a:cs typeface="Arial" panose="020B0604020202020204" pitchFamily="34" charset="0"/>
              </a:rPr>
              <a:t> </a:t>
            </a:r>
            <a:r>
              <a:rPr lang="vi-VN" b="1" i="1" dirty="0">
                <a:solidFill>
                  <a:schemeClr val="accent6"/>
                </a:solidFill>
                <a:latin typeface="Arial" panose="020B0604020202020204" pitchFamily="34" charset="0"/>
                <a:cs typeface="Arial" panose="020B0604020202020204" pitchFamily="34" charset="0"/>
              </a:rPr>
              <a:t>không</a:t>
            </a:r>
            <a:r>
              <a:rPr lang="en-US" b="1" i="1" dirty="0">
                <a:solidFill>
                  <a:schemeClr val="accent6"/>
                </a:solidFill>
                <a:latin typeface="Arial" panose="020B0604020202020204" pitchFamily="34" charset="0"/>
                <a:cs typeface="Arial" panose="020B0604020202020204" pitchFamily="34" charset="0"/>
              </a:rPr>
              <a:t> </a:t>
            </a:r>
            <a:r>
              <a:rPr lang="vi-VN" b="1" i="1" dirty="0">
                <a:solidFill>
                  <a:schemeClr val="accent6"/>
                </a:solidFill>
                <a:latin typeface="Arial" panose="020B0604020202020204" pitchFamily="34" charset="0"/>
                <a:cs typeface="Arial" panose="020B0604020202020204" pitchFamily="34" charset="0"/>
              </a:rPr>
              <a:t>bao</a:t>
            </a:r>
            <a:r>
              <a:rPr lang="en-US" b="1" i="1" dirty="0">
                <a:solidFill>
                  <a:schemeClr val="accent6"/>
                </a:solidFill>
                <a:latin typeface="Arial" panose="020B0604020202020204" pitchFamily="34" charset="0"/>
                <a:cs typeface="Arial" panose="020B0604020202020204" pitchFamily="34" charset="0"/>
              </a:rPr>
              <a:t> </a:t>
            </a:r>
            <a:r>
              <a:rPr lang="vi-VN" b="1" i="1" dirty="0">
                <a:solidFill>
                  <a:schemeClr val="accent6"/>
                </a:solidFill>
                <a:latin typeface="Arial" panose="020B0604020202020204" pitchFamily="34" charset="0"/>
                <a:cs typeface="Arial" panose="020B0604020202020204" pitchFamily="34" charset="0"/>
              </a:rPr>
              <a:t>gồm</a:t>
            </a:r>
            <a:r>
              <a:rPr lang="en-US" b="1" i="1" dirty="0">
                <a:solidFill>
                  <a:schemeClr val="accent6"/>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mỹ</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phẩm,</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thuốc lá</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và</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các</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chất</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sử</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dụng</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như</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dược</a:t>
            </a:r>
            <a:r>
              <a:rPr lang="en-US" dirty="0">
                <a:solidFill>
                  <a:srgbClr val="002060"/>
                </a:solidFill>
                <a:latin typeface="Arial" panose="020B0604020202020204" pitchFamily="34" charset="0"/>
                <a:cs typeface="Arial" panose="020B0604020202020204" pitchFamily="34" charset="0"/>
              </a:rPr>
              <a:t> </a:t>
            </a:r>
            <a:r>
              <a:rPr lang="vi-VN" dirty="0">
                <a:solidFill>
                  <a:srgbClr val="002060"/>
                </a:solidFill>
                <a:latin typeface="Arial" panose="020B0604020202020204" pitchFamily="34" charset="0"/>
                <a:cs typeface="Arial" panose="020B0604020202020204" pitchFamily="34" charset="0"/>
              </a:rPr>
              <a:t>phẩm.</a:t>
            </a:r>
            <a:endParaRPr lang="en-US" dirty="0">
              <a:solidFill>
                <a:srgbClr val="002060"/>
              </a:solidFill>
              <a:latin typeface="Arial" panose="020B0604020202020204" pitchFamily="34" charset="0"/>
              <a:cs typeface="Arial" panose="020B0604020202020204" pitchFamily="34" charset="0"/>
            </a:endParaRPr>
          </a:p>
        </p:txBody>
      </p:sp>
      <p:sp>
        <p:nvSpPr>
          <p:cNvPr id="4" name="object 10">
            <a:extLst>
              <a:ext uri="{FF2B5EF4-FFF2-40B4-BE49-F238E27FC236}">
                <a16:creationId xmlns:a16="http://schemas.microsoft.com/office/drawing/2014/main" id="{D9E3DDFD-AFDC-43C3-8949-745353AB1A9F}"/>
              </a:ext>
            </a:extLst>
          </p:cNvPr>
          <p:cNvSpPr txBox="1"/>
          <p:nvPr/>
        </p:nvSpPr>
        <p:spPr>
          <a:xfrm>
            <a:off x="3866934" y="6403575"/>
            <a:ext cx="4167504" cy="254000"/>
          </a:xfrm>
          <a:prstGeom prst="rect">
            <a:avLst/>
          </a:prstGeom>
        </p:spPr>
        <p:txBody>
          <a:bodyPr vert="horz" wrap="square" lIns="0" tIns="12700" rIns="0" bIns="0" rtlCol="0">
            <a:spAutoFit/>
          </a:bodyPr>
          <a:lstStyle/>
          <a:p>
            <a:pPr marL="12700">
              <a:lnSpc>
                <a:spcPct val="100000"/>
              </a:lnSpc>
              <a:spcBef>
                <a:spcPts val="100"/>
              </a:spcBef>
            </a:pPr>
            <a:r>
              <a:rPr sz="1500" spc="-35" dirty="0">
                <a:solidFill>
                  <a:srgbClr val="002060"/>
                </a:solidFill>
                <a:latin typeface="Arial"/>
                <a:cs typeface="Arial"/>
              </a:rPr>
              <a:t>LUẬT: </a:t>
            </a:r>
            <a:r>
              <a:rPr sz="1500" spc="-5" dirty="0">
                <a:solidFill>
                  <a:srgbClr val="002060"/>
                </a:solidFill>
                <a:latin typeface="Arial"/>
                <a:cs typeface="Arial"/>
              </a:rPr>
              <a:t>An toàn thực </a:t>
            </a:r>
            <a:r>
              <a:rPr sz="1500" dirty="0">
                <a:solidFill>
                  <a:srgbClr val="002060"/>
                </a:solidFill>
                <a:latin typeface="Arial"/>
                <a:cs typeface="Arial"/>
              </a:rPr>
              <a:t>phẩm, luật số</a:t>
            </a:r>
            <a:r>
              <a:rPr sz="1500" spc="-110" dirty="0">
                <a:solidFill>
                  <a:srgbClr val="002060"/>
                </a:solidFill>
                <a:latin typeface="Arial"/>
                <a:cs typeface="Arial"/>
              </a:rPr>
              <a:t> </a:t>
            </a:r>
            <a:r>
              <a:rPr sz="1500" spc="-5" dirty="0">
                <a:solidFill>
                  <a:srgbClr val="002060"/>
                </a:solidFill>
                <a:latin typeface="Arial"/>
                <a:cs typeface="Arial"/>
              </a:rPr>
              <a:t>55/2010/QH12</a:t>
            </a:r>
            <a:endParaRPr sz="1500" dirty="0">
              <a:latin typeface="Arial"/>
              <a:cs typeface="Arial"/>
            </a:endParaRPr>
          </a:p>
        </p:txBody>
      </p:sp>
      <p:sp>
        <p:nvSpPr>
          <p:cNvPr id="5" name="Slide Number Placeholder 4">
            <a:extLst>
              <a:ext uri="{FF2B5EF4-FFF2-40B4-BE49-F238E27FC236}">
                <a16:creationId xmlns:a16="http://schemas.microsoft.com/office/drawing/2014/main" id="{342C1272-7C0F-43C9-9A76-9CC1121FA353}"/>
              </a:ext>
            </a:extLst>
          </p:cNvPr>
          <p:cNvSpPr>
            <a:spLocks noGrp="1"/>
          </p:cNvSpPr>
          <p:nvPr>
            <p:ph type="sldNum" sz="quarter" idx="2"/>
          </p:nvPr>
        </p:nvSpPr>
        <p:spPr/>
        <p:txBody>
          <a:bodyPr/>
          <a:lstStyle/>
          <a:p>
            <a:fld id="{86CB4B4D-7CA3-9044-876B-883B54F8677D}" type="slidenum">
              <a:rPr lang="en-US" smtClean="0"/>
              <a:pPr/>
              <a:t>3</a:t>
            </a:fld>
            <a:endParaRPr lang="en-US"/>
          </a:p>
        </p:txBody>
      </p:sp>
    </p:spTree>
    <p:extLst>
      <p:ext uri="{BB962C8B-B14F-4D97-AF65-F5344CB8AC3E}">
        <p14:creationId xmlns:p14="http://schemas.microsoft.com/office/powerpoint/2010/main" val="345145412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Nhiễm Salmonella"/>
          <p:cNvSpPr txBox="1">
            <a:spLocks noGrp="1"/>
          </p:cNvSpPr>
          <p:nvPr>
            <p:ph type="title" idx="4294967295"/>
          </p:nvPr>
        </p:nvSpPr>
        <p:spPr>
          <a:xfrm>
            <a:off x="1066800" y="304800"/>
            <a:ext cx="7010400" cy="990600"/>
          </a:xfrm>
          <a:prstGeom prst="rect">
            <a:avLst/>
          </a:prstGeom>
        </p:spPr>
        <p:txBody>
          <a:bodyPr>
            <a:normAutofit/>
          </a:bodyPr>
          <a:lstStyle>
            <a:lvl1pPr>
              <a:defRPr sz="3600">
                <a:solidFill>
                  <a:srgbClr val="FF0000"/>
                </a:solidFill>
              </a:defRPr>
            </a:lvl1pPr>
          </a:lstStyle>
          <a:p>
            <a:r>
              <a:rPr i="1" dirty="0" err="1"/>
              <a:t>Samonella</a:t>
            </a:r>
            <a:endParaRPr i="1" dirty="0"/>
          </a:p>
        </p:txBody>
      </p:sp>
      <p:sp>
        <p:nvSpPr>
          <p:cNvPr id="117" name="Nhiễm qua thịt gia cầm, trứng, các thực phẩm bị nhiễm bẩn…"/>
          <p:cNvSpPr txBox="1">
            <a:spLocks noGrp="1"/>
          </p:cNvSpPr>
          <p:nvPr>
            <p:ph type="body" sz="half" idx="4294967295"/>
          </p:nvPr>
        </p:nvSpPr>
        <p:spPr>
          <a:xfrm>
            <a:off x="381000" y="1219200"/>
            <a:ext cx="4876800" cy="5029200"/>
          </a:xfrm>
          <a:prstGeom prst="rect">
            <a:avLst/>
          </a:prstGeom>
        </p:spPr>
        <p:txBody>
          <a:bodyPr>
            <a:normAutofit lnSpcReduction="10000"/>
          </a:bodyPr>
          <a:lstStyle/>
          <a:p>
            <a:pPr marL="400050" indent="-285750" algn="just">
              <a:lnSpc>
                <a:spcPct val="150000"/>
              </a:lnSpc>
              <a:buFont typeface="Arial" pitchFamily="34" charset="0"/>
              <a:buChar char="•"/>
            </a:pPr>
            <a:r>
              <a:rPr lang="vi-VN" sz="2400" b="0" dirty="0"/>
              <a:t>Thời gian ủ bệnh 12 – 36 giờ</a:t>
            </a:r>
          </a:p>
          <a:p>
            <a:pPr marL="400050" indent="-285750" algn="just">
              <a:lnSpc>
                <a:spcPct val="150000"/>
              </a:lnSpc>
              <a:buFont typeface="Arial" pitchFamily="34" charset="0"/>
              <a:buChar char="•"/>
            </a:pPr>
            <a:r>
              <a:rPr lang="vi-VN" sz="2400" b="0" dirty="0"/>
              <a:t>Bệnh kéo dài 3 – 7 ngày</a:t>
            </a:r>
          </a:p>
          <a:p>
            <a:pPr marL="400050" indent="-285750" algn="just">
              <a:lnSpc>
                <a:spcPct val="150000"/>
              </a:lnSpc>
              <a:buFont typeface="Arial" pitchFamily="34" charset="0"/>
              <a:buChar char="•"/>
            </a:pPr>
            <a:r>
              <a:rPr lang="vi-VN" sz="2400" b="0" dirty="0"/>
              <a:t>Bệnh cảnh cấp tính, gây đau</a:t>
            </a:r>
            <a:r>
              <a:rPr lang="en-US" sz="2400" b="0" dirty="0"/>
              <a:t> </a:t>
            </a:r>
            <a:r>
              <a:rPr lang="vi-VN" sz="2400" b="0" dirty="0"/>
              <a:t>bụng, sốt, buồn nôn, nôn và</a:t>
            </a:r>
            <a:r>
              <a:rPr lang="en-US" sz="2400" b="0" dirty="0"/>
              <a:t> </a:t>
            </a:r>
            <a:r>
              <a:rPr lang="vi-VN" sz="2400" b="0" dirty="0"/>
              <a:t>tiêu chảy</a:t>
            </a:r>
          </a:p>
          <a:p>
            <a:pPr marL="400050" indent="-285750" algn="just">
              <a:lnSpc>
                <a:spcPct val="150000"/>
              </a:lnSpc>
              <a:buFont typeface="Arial" pitchFamily="34" charset="0"/>
              <a:buChar char="•"/>
            </a:pPr>
            <a:r>
              <a:rPr lang="vi-VN" sz="2400" b="0" dirty="0"/>
              <a:t>Đa số nhẹ, tự hồi phục, một</a:t>
            </a:r>
            <a:r>
              <a:rPr lang="en-US" sz="2400" b="0" dirty="0"/>
              <a:t> </a:t>
            </a:r>
            <a:r>
              <a:rPr lang="vi-VN" sz="2400" b="0" dirty="0"/>
              <a:t>số trường hợp trẻ em, người</a:t>
            </a:r>
            <a:r>
              <a:rPr lang="en-US" sz="2400" b="0" dirty="0"/>
              <a:t> </a:t>
            </a:r>
            <a:r>
              <a:rPr lang="vi-VN" sz="2400" b="0" dirty="0"/>
              <a:t>cao tuổi, suy giảm miễn dịch</a:t>
            </a:r>
            <a:r>
              <a:rPr lang="en-US" sz="2400" b="0" dirty="0"/>
              <a:t> </a:t>
            </a:r>
            <a:r>
              <a:rPr lang="vi-VN" sz="2400" b="0" dirty="0"/>
              <a:t>sẽ gây bệnh nặng, đe doạ tínhmạng</a:t>
            </a:r>
            <a:endParaRPr sz="2400" b="0" dirty="0"/>
          </a:p>
        </p:txBody>
      </p:sp>
      <p:pic>
        <p:nvPicPr>
          <p:cNvPr id="118" name="715px-SalmonellaNIAID" descr="715px-SalmonellaNIAID"/>
          <p:cNvPicPr>
            <a:picLocks noChangeAspect="1"/>
          </p:cNvPicPr>
          <p:nvPr/>
        </p:nvPicPr>
        <p:blipFill>
          <a:blip r:embed="rId2" cstate="print"/>
          <a:stretch>
            <a:fillRect/>
          </a:stretch>
        </p:blipFill>
        <p:spPr>
          <a:xfrm>
            <a:off x="5638800" y="1447800"/>
            <a:ext cx="3124200" cy="3733800"/>
          </a:xfrm>
          <a:prstGeom prst="rect">
            <a:avLst/>
          </a:prstGeom>
          <a:ln w="12700">
            <a:miter lim="400000"/>
          </a:ln>
        </p:spPr>
      </p:pic>
      <p:sp>
        <p:nvSpPr>
          <p:cNvPr id="2" name="Slide Number Placeholder 1">
            <a:extLst>
              <a:ext uri="{FF2B5EF4-FFF2-40B4-BE49-F238E27FC236}">
                <a16:creationId xmlns:a16="http://schemas.microsoft.com/office/drawing/2014/main" id="{13C092CF-1E3A-4251-B2E7-FE06A1DF437A}"/>
              </a:ext>
            </a:extLst>
          </p:cNvPr>
          <p:cNvSpPr>
            <a:spLocks noGrp="1"/>
          </p:cNvSpPr>
          <p:nvPr>
            <p:ph type="sldNum" sz="quarter" idx="2"/>
          </p:nvPr>
        </p:nvSpPr>
        <p:spPr/>
        <p:txBody>
          <a:bodyPr/>
          <a:lstStyle/>
          <a:p>
            <a:fld id="{86CB4B4D-7CA3-9044-876B-883B54F8677D}" type="slidenum">
              <a:rPr lang="en-US" smtClean="0"/>
              <a:pPr/>
              <a:t>30</a:t>
            </a:fld>
            <a:endParaRPr lang="en-US"/>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ampylobacter jejuni"/>
          <p:cNvSpPr txBox="1">
            <a:spLocks noGrp="1"/>
          </p:cNvSpPr>
          <p:nvPr>
            <p:ph type="title" idx="4294967295"/>
          </p:nvPr>
        </p:nvSpPr>
        <p:spPr>
          <a:xfrm>
            <a:off x="1066800" y="304800"/>
            <a:ext cx="6934200" cy="685800"/>
          </a:xfrm>
          <a:prstGeom prst="rect">
            <a:avLst/>
          </a:prstGeom>
        </p:spPr>
        <p:txBody>
          <a:bodyPr>
            <a:normAutofit/>
          </a:bodyPr>
          <a:lstStyle>
            <a:lvl1pPr>
              <a:defRPr sz="3600" i="1">
                <a:solidFill>
                  <a:srgbClr val="FF0000"/>
                </a:solidFill>
              </a:defRPr>
            </a:lvl1pPr>
          </a:lstStyle>
          <a:p>
            <a:r>
              <a:t>Campylobacter jejuni</a:t>
            </a:r>
          </a:p>
        </p:txBody>
      </p:sp>
      <p:sp>
        <p:nvSpPr>
          <p:cNvPr id="122" name="Là VK thường trú của ruột…"/>
          <p:cNvSpPr txBox="1">
            <a:spLocks noGrp="1"/>
          </p:cNvSpPr>
          <p:nvPr>
            <p:ph type="body" idx="4294967295"/>
          </p:nvPr>
        </p:nvSpPr>
        <p:spPr>
          <a:xfrm>
            <a:off x="228600" y="1295400"/>
            <a:ext cx="5638800" cy="5410200"/>
          </a:xfrm>
          <a:prstGeom prst="rect">
            <a:avLst/>
          </a:prstGeom>
        </p:spPr>
        <p:txBody>
          <a:bodyPr>
            <a:normAutofit fontScale="92500" lnSpcReduction="10000"/>
          </a:bodyPr>
          <a:lstStyle/>
          <a:p>
            <a:pPr algn="just">
              <a:lnSpc>
                <a:spcPct val="150000"/>
              </a:lnSpc>
              <a:buFont typeface="Arial" pitchFamily="34" charset="0"/>
              <a:buChar char="•"/>
            </a:pPr>
            <a:r>
              <a:rPr lang="vi-VN" sz="2400" b="0" dirty="0"/>
              <a:t>Là VK thường trú của ruột</a:t>
            </a:r>
            <a:endParaRPr lang="pt-BR" sz="2400" b="0" dirty="0"/>
          </a:p>
          <a:p>
            <a:pPr algn="just">
              <a:lnSpc>
                <a:spcPct val="150000"/>
              </a:lnSpc>
              <a:buFont typeface="Arial" pitchFamily="34" charset="0"/>
              <a:buChar char="•"/>
            </a:pPr>
            <a:r>
              <a:rPr lang="pt-BR" sz="2400" b="0" dirty="0"/>
              <a:t>VK có hình que hoặc chữ S</a:t>
            </a:r>
          </a:p>
          <a:p>
            <a:pPr algn="just">
              <a:lnSpc>
                <a:spcPct val="150000"/>
              </a:lnSpc>
              <a:buFont typeface="Arial" pitchFamily="34" charset="0"/>
              <a:buChar char="•"/>
            </a:pPr>
            <a:r>
              <a:rPr lang="en-US" sz="2400" b="0" dirty="0"/>
              <a:t>q17 </a:t>
            </a:r>
            <a:r>
              <a:rPr lang="en-US" sz="2400" b="0" dirty="0" err="1"/>
              <a:t>loài</a:t>
            </a:r>
            <a:r>
              <a:rPr lang="en-US" sz="2400" b="0" dirty="0"/>
              <a:t> </a:t>
            </a:r>
            <a:r>
              <a:rPr lang="en-US" sz="2400" b="0" dirty="0" err="1"/>
              <a:t>và</a:t>
            </a:r>
            <a:r>
              <a:rPr lang="en-US" sz="2400" b="0" dirty="0"/>
              <a:t> 6 </a:t>
            </a:r>
            <a:r>
              <a:rPr lang="en-US" sz="2400" b="0" dirty="0" err="1"/>
              <a:t>duới</a:t>
            </a:r>
            <a:r>
              <a:rPr lang="en-US" sz="2400" b="0" dirty="0"/>
              <a:t> </a:t>
            </a:r>
            <a:r>
              <a:rPr lang="en-US" sz="2400" b="0" dirty="0" err="1"/>
              <a:t>loài</a:t>
            </a:r>
            <a:r>
              <a:rPr lang="en-US" sz="2400" b="0" dirty="0"/>
              <a:t>, </a:t>
            </a:r>
            <a:r>
              <a:rPr lang="en-US" sz="2400" b="0" dirty="0" err="1"/>
              <a:t>thuờng</a:t>
            </a:r>
            <a:r>
              <a:rPr lang="en-US" sz="2400" b="0" dirty="0"/>
              <a:t> </a:t>
            </a:r>
            <a:r>
              <a:rPr lang="en-US" sz="2400" b="0" dirty="0" err="1"/>
              <a:t>gặp</a:t>
            </a:r>
            <a:r>
              <a:rPr lang="en-US" sz="2400" b="0" dirty="0"/>
              <a:t> </a:t>
            </a:r>
            <a:r>
              <a:rPr lang="en-US" sz="2400" b="0" dirty="0" err="1"/>
              <a:t>nhất</a:t>
            </a:r>
            <a:r>
              <a:rPr lang="en-US" sz="2400" b="0" dirty="0"/>
              <a:t> </a:t>
            </a:r>
            <a:r>
              <a:rPr lang="en-US" sz="2400" b="0" dirty="0" err="1"/>
              <a:t>là</a:t>
            </a:r>
            <a:r>
              <a:rPr lang="en-US" sz="2400" b="0" dirty="0"/>
              <a:t> </a:t>
            </a:r>
            <a:r>
              <a:rPr lang="en-US" sz="2400" b="0" i="1" dirty="0"/>
              <a:t>C. </a:t>
            </a:r>
            <a:r>
              <a:rPr lang="en-US" sz="2400" b="0" i="1" dirty="0" err="1"/>
              <a:t>jejuni</a:t>
            </a:r>
            <a:r>
              <a:rPr lang="en-US" sz="2400" b="0" i="1" dirty="0"/>
              <a:t> </a:t>
            </a:r>
            <a:r>
              <a:rPr lang="en-US" sz="2400" b="0" i="1" dirty="0" err="1"/>
              <a:t>và</a:t>
            </a:r>
            <a:r>
              <a:rPr lang="en-US" sz="2400" b="0" i="1" dirty="0"/>
              <a:t> C. coli</a:t>
            </a:r>
          </a:p>
          <a:p>
            <a:pPr algn="just">
              <a:spcBef>
                <a:spcPts val="500"/>
              </a:spcBef>
              <a:buChar char="•"/>
              <a:defRPr sz="2400" b="0"/>
            </a:pPr>
            <a:r>
              <a:rPr lang="vi-VN" dirty="0"/>
              <a:t>Đường lây truyền nguyên phát là từ gia cầm</a:t>
            </a:r>
          </a:p>
          <a:p>
            <a:pPr algn="just">
              <a:spcBef>
                <a:spcPts val="600"/>
              </a:spcBef>
              <a:buChar char="•"/>
              <a:defRPr sz="2400" b="0"/>
            </a:pPr>
            <a:r>
              <a:rPr lang="vi-VN" dirty="0"/>
              <a:t>Các nguồn khác: sữa chưa tiệt trùng và nước uống không khử khuẩn bằng chlor</a:t>
            </a:r>
          </a:p>
          <a:p>
            <a:pPr algn="just">
              <a:spcBef>
                <a:spcPts val="600"/>
              </a:spcBef>
              <a:buChar char="•"/>
              <a:defRPr sz="2400" b="0"/>
            </a:pPr>
            <a:r>
              <a:rPr lang="vi-VN" dirty="0"/>
              <a:t>Có thể bị lây nhiễm chéo trong quá trình chế biến thực phẩm</a:t>
            </a:r>
          </a:p>
          <a:p>
            <a:pPr algn="just">
              <a:lnSpc>
                <a:spcPct val="150000"/>
              </a:lnSpc>
              <a:buFont typeface="Arial" pitchFamily="34" charset="0"/>
              <a:buChar char="•"/>
            </a:pPr>
            <a:endParaRPr lang="en-US" sz="2400" b="0" i="1" dirty="0"/>
          </a:p>
        </p:txBody>
      </p:sp>
      <p:pic>
        <p:nvPicPr>
          <p:cNvPr id="123" name="2008-3-3-450px-campylobacter" descr="2008-3-3-450px-campylobacter"/>
          <p:cNvPicPr>
            <a:picLocks noChangeAspect="1"/>
          </p:cNvPicPr>
          <p:nvPr/>
        </p:nvPicPr>
        <p:blipFill>
          <a:blip r:embed="rId2" cstate="print"/>
          <a:stretch>
            <a:fillRect/>
          </a:stretch>
        </p:blipFill>
        <p:spPr>
          <a:xfrm>
            <a:off x="6096000" y="3429000"/>
            <a:ext cx="2362200" cy="2743200"/>
          </a:xfrm>
          <a:prstGeom prst="rect">
            <a:avLst/>
          </a:prstGeom>
          <a:ln w="12700">
            <a:miter lim="400000"/>
          </a:ln>
        </p:spPr>
      </p:pic>
      <p:pic>
        <p:nvPicPr>
          <p:cNvPr id="124" name="bird1" descr="bird1"/>
          <p:cNvPicPr>
            <a:picLocks noChangeAspect="1"/>
          </p:cNvPicPr>
          <p:nvPr/>
        </p:nvPicPr>
        <p:blipFill>
          <a:blip r:embed="rId3" cstate="print"/>
          <a:srcRect l="18182" r="10743"/>
          <a:stretch>
            <a:fillRect/>
          </a:stretch>
        </p:blipFill>
        <p:spPr>
          <a:xfrm>
            <a:off x="6096000" y="1143000"/>
            <a:ext cx="2286000" cy="2057400"/>
          </a:xfrm>
          <a:prstGeom prst="rect">
            <a:avLst/>
          </a:prstGeom>
          <a:ln w="12700">
            <a:miter lim="400000"/>
          </a:ln>
        </p:spPr>
      </p:pic>
      <p:sp>
        <p:nvSpPr>
          <p:cNvPr id="2" name="Slide Number Placeholder 1">
            <a:extLst>
              <a:ext uri="{FF2B5EF4-FFF2-40B4-BE49-F238E27FC236}">
                <a16:creationId xmlns:a16="http://schemas.microsoft.com/office/drawing/2014/main" id="{E543C48E-E2F9-4330-B3D7-D430F35F11A5}"/>
              </a:ext>
            </a:extLst>
          </p:cNvPr>
          <p:cNvSpPr>
            <a:spLocks noGrp="1"/>
          </p:cNvSpPr>
          <p:nvPr>
            <p:ph type="sldNum" sz="quarter" idx="2"/>
          </p:nvPr>
        </p:nvSpPr>
        <p:spPr/>
        <p:txBody>
          <a:bodyPr/>
          <a:lstStyle/>
          <a:p>
            <a:fld id="{86CB4B4D-7CA3-9044-876B-883B54F8677D}" type="slidenum">
              <a:rPr lang="en-US" smtClean="0"/>
              <a:pPr/>
              <a:t>31</a:t>
            </a:fld>
            <a:endParaRPr lang="en-US"/>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ampylobacter jejuni"/>
          <p:cNvSpPr txBox="1">
            <a:spLocks noGrp="1"/>
          </p:cNvSpPr>
          <p:nvPr>
            <p:ph type="title" idx="4294967295"/>
          </p:nvPr>
        </p:nvSpPr>
        <p:spPr>
          <a:xfrm>
            <a:off x="1066800" y="304800"/>
            <a:ext cx="6934200" cy="685800"/>
          </a:xfrm>
          <a:prstGeom prst="rect">
            <a:avLst/>
          </a:prstGeom>
        </p:spPr>
        <p:txBody>
          <a:bodyPr>
            <a:normAutofit/>
          </a:bodyPr>
          <a:lstStyle>
            <a:lvl1pPr>
              <a:defRPr sz="3600" i="1">
                <a:solidFill>
                  <a:srgbClr val="FF0000"/>
                </a:solidFill>
              </a:defRPr>
            </a:lvl1pPr>
          </a:lstStyle>
          <a:p>
            <a:r>
              <a:t>Campylobacter jejuni</a:t>
            </a:r>
          </a:p>
        </p:txBody>
      </p:sp>
      <p:sp>
        <p:nvSpPr>
          <p:cNvPr id="122" name="Là VK thường trú của ruột…"/>
          <p:cNvSpPr txBox="1">
            <a:spLocks noGrp="1"/>
          </p:cNvSpPr>
          <p:nvPr>
            <p:ph type="body" idx="4294967295"/>
          </p:nvPr>
        </p:nvSpPr>
        <p:spPr>
          <a:xfrm>
            <a:off x="228600" y="1295400"/>
            <a:ext cx="5638800" cy="5410200"/>
          </a:xfrm>
          <a:prstGeom prst="rect">
            <a:avLst/>
          </a:prstGeom>
        </p:spPr>
        <p:txBody>
          <a:bodyPr>
            <a:normAutofit/>
          </a:bodyPr>
          <a:lstStyle/>
          <a:p>
            <a:pPr algn="just">
              <a:lnSpc>
                <a:spcPct val="150000"/>
              </a:lnSpc>
              <a:buFont typeface="Arial" pitchFamily="34" charset="0"/>
              <a:buChar char="•"/>
            </a:pPr>
            <a:r>
              <a:rPr lang="en-US" sz="2400" dirty="0" err="1"/>
              <a:t>Tác</a:t>
            </a:r>
            <a:r>
              <a:rPr lang="en-US" sz="2400" dirty="0"/>
              <a:t> </a:t>
            </a:r>
            <a:r>
              <a:rPr lang="en-US" sz="2400" dirty="0" err="1"/>
              <a:t>nhân</a:t>
            </a:r>
            <a:r>
              <a:rPr lang="en-US" sz="2400" dirty="0"/>
              <a:t> </a:t>
            </a:r>
            <a:r>
              <a:rPr lang="en-US" sz="2400" dirty="0" err="1"/>
              <a:t>phổ</a:t>
            </a:r>
            <a:r>
              <a:rPr lang="en-US" sz="2400" dirty="0"/>
              <a:t> </a:t>
            </a:r>
            <a:r>
              <a:rPr lang="en-US" sz="2400" dirty="0" err="1"/>
              <a:t>biến</a:t>
            </a:r>
            <a:r>
              <a:rPr lang="en-US" sz="2400" dirty="0"/>
              <a:t> </a:t>
            </a:r>
            <a:r>
              <a:rPr lang="en-US" sz="2400" dirty="0" err="1"/>
              <a:t>nhất</a:t>
            </a:r>
            <a:r>
              <a:rPr lang="en-US" sz="2400" dirty="0"/>
              <a:t> </a:t>
            </a:r>
            <a:r>
              <a:rPr lang="en-US" sz="2400" dirty="0" err="1"/>
              <a:t>gây</a:t>
            </a:r>
            <a:r>
              <a:rPr lang="en-US" sz="2400" dirty="0"/>
              <a:t> </a:t>
            </a:r>
            <a:r>
              <a:rPr lang="en-US" sz="2400" dirty="0" err="1">
                <a:solidFill>
                  <a:srgbClr val="FF0000"/>
                </a:solidFill>
              </a:rPr>
              <a:t>viêm</a:t>
            </a:r>
            <a:r>
              <a:rPr lang="en-US" sz="2400" dirty="0">
                <a:solidFill>
                  <a:srgbClr val="FF0000"/>
                </a:solidFill>
              </a:rPr>
              <a:t> </a:t>
            </a:r>
            <a:r>
              <a:rPr lang="en-US" sz="2400" dirty="0" err="1">
                <a:solidFill>
                  <a:srgbClr val="FF0000"/>
                </a:solidFill>
              </a:rPr>
              <a:t>dạ</a:t>
            </a:r>
            <a:r>
              <a:rPr lang="en-US" sz="2400" dirty="0">
                <a:solidFill>
                  <a:srgbClr val="FF0000"/>
                </a:solidFill>
              </a:rPr>
              <a:t> </a:t>
            </a:r>
            <a:r>
              <a:rPr lang="en-US" sz="2400" dirty="0" err="1">
                <a:solidFill>
                  <a:srgbClr val="FF0000"/>
                </a:solidFill>
              </a:rPr>
              <a:t>dày</a:t>
            </a:r>
            <a:r>
              <a:rPr lang="en-US" sz="2400" dirty="0">
                <a:solidFill>
                  <a:srgbClr val="FF0000"/>
                </a:solidFill>
              </a:rPr>
              <a:t> </a:t>
            </a:r>
            <a:r>
              <a:rPr lang="en-US" sz="2400" dirty="0" err="1">
                <a:solidFill>
                  <a:srgbClr val="FF0000"/>
                </a:solidFill>
              </a:rPr>
              <a:t>ruột</a:t>
            </a:r>
            <a:endParaRPr lang="en-US" sz="2400" b="0" i="1" dirty="0"/>
          </a:p>
          <a:p>
            <a:pPr algn="just">
              <a:lnSpc>
                <a:spcPct val="150000"/>
              </a:lnSpc>
              <a:buFont typeface="Arial" pitchFamily="34" charset="0"/>
              <a:buChar char="•"/>
            </a:pPr>
            <a:r>
              <a:rPr lang="en-US" sz="2400" b="0" dirty="0"/>
              <a:t>Ủ </a:t>
            </a:r>
            <a:r>
              <a:rPr lang="en-US" sz="2400" b="0" dirty="0" err="1"/>
              <a:t>bệnh</a:t>
            </a:r>
            <a:r>
              <a:rPr lang="en-US" sz="2400" b="0" dirty="0"/>
              <a:t> 1-2 </a:t>
            </a:r>
            <a:r>
              <a:rPr lang="en-US" sz="2400" b="0" dirty="0" err="1"/>
              <a:t>ngày</a:t>
            </a:r>
            <a:r>
              <a:rPr lang="en-US" sz="2400" b="0" dirty="0"/>
              <a:t>, </a:t>
            </a:r>
            <a:r>
              <a:rPr lang="en-US" sz="2400" b="0" dirty="0" err="1"/>
              <a:t>kéo</a:t>
            </a:r>
            <a:r>
              <a:rPr lang="en-US" sz="2400" b="0" dirty="0"/>
              <a:t> </a:t>
            </a:r>
            <a:r>
              <a:rPr lang="en-US" sz="2400" b="0" dirty="0" err="1"/>
              <a:t>dài</a:t>
            </a:r>
            <a:r>
              <a:rPr lang="en-US" sz="2400" b="0" dirty="0"/>
              <a:t> 1-10 </a:t>
            </a:r>
            <a:r>
              <a:rPr lang="en-US" sz="2400" b="0" dirty="0" err="1"/>
              <a:t>ngày</a:t>
            </a:r>
            <a:endParaRPr lang="en-US" sz="2400" b="0" dirty="0"/>
          </a:p>
          <a:p>
            <a:pPr algn="just">
              <a:lnSpc>
                <a:spcPct val="150000"/>
              </a:lnSpc>
              <a:buFont typeface="Arial" pitchFamily="34" charset="0"/>
              <a:buChar char="•"/>
            </a:pPr>
            <a:r>
              <a:rPr lang="en-US" sz="2400" b="0" dirty="0" err="1"/>
              <a:t>Triệu</a:t>
            </a:r>
            <a:r>
              <a:rPr lang="en-US" sz="2400" b="0" dirty="0"/>
              <a:t> </a:t>
            </a:r>
            <a:r>
              <a:rPr lang="en-US" sz="2400" b="0" dirty="0" err="1"/>
              <a:t>chứng</a:t>
            </a:r>
            <a:r>
              <a:rPr lang="en-US" sz="2400" b="0" dirty="0"/>
              <a:t>: </a:t>
            </a:r>
            <a:r>
              <a:rPr lang="en-US" sz="2400" b="0" dirty="0" err="1"/>
              <a:t>sốt</a:t>
            </a:r>
            <a:r>
              <a:rPr lang="en-US" sz="2400" b="0" dirty="0"/>
              <a:t>, </a:t>
            </a:r>
            <a:r>
              <a:rPr lang="en-US" sz="2400" b="0" dirty="0" err="1"/>
              <a:t>dau</a:t>
            </a:r>
            <a:r>
              <a:rPr lang="en-US" sz="2400" b="0" dirty="0"/>
              <a:t> </a:t>
            </a:r>
            <a:r>
              <a:rPr lang="en-US" sz="2400" b="0" dirty="0" err="1"/>
              <a:t>bụng</a:t>
            </a:r>
            <a:r>
              <a:rPr lang="en-US" sz="2400" b="0" dirty="0"/>
              <a:t>, </a:t>
            </a:r>
            <a:r>
              <a:rPr lang="en-US" sz="2400" b="0" dirty="0" err="1"/>
              <a:t>tiêu</a:t>
            </a:r>
            <a:r>
              <a:rPr lang="en-US" sz="2400" b="0" dirty="0"/>
              <a:t> </a:t>
            </a:r>
            <a:r>
              <a:rPr lang="en-US" sz="2400" b="0" dirty="0" err="1"/>
              <a:t>chảy</a:t>
            </a:r>
            <a:r>
              <a:rPr lang="en-US" sz="2400" b="0" dirty="0"/>
              <a:t> </a:t>
            </a:r>
            <a:r>
              <a:rPr lang="en-US" sz="2400" b="0" dirty="0" err="1"/>
              <a:t>nhầy</a:t>
            </a:r>
            <a:r>
              <a:rPr lang="en-US" sz="2400" b="0" dirty="0"/>
              <a:t> </a:t>
            </a:r>
            <a:r>
              <a:rPr lang="en-US" sz="2400" b="0" dirty="0" err="1"/>
              <a:t>máu</a:t>
            </a:r>
            <a:r>
              <a:rPr lang="en-US" sz="2400" b="0" dirty="0"/>
              <a:t>, </a:t>
            </a:r>
            <a:r>
              <a:rPr lang="en-US" sz="2400" b="0" dirty="0" err="1"/>
              <a:t>buồn</a:t>
            </a:r>
            <a:r>
              <a:rPr lang="en-US" sz="2400" b="0" dirty="0"/>
              <a:t> </a:t>
            </a:r>
            <a:r>
              <a:rPr lang="en-US" sz="2400" b="0" dirty="0" err="1"/>
              <a:t>nôn</a:t>
            </a:r>
            <a:r>
              <a:rPr lang="en-US" sz="2400" b="0" dirty="0"/>
              <a:t>, </a:t>
            </a:r>
            <a:r>
              <a:rPr lang="en-US" sz="2400" b="0" dirty="0" err="1"/>
              <a:t>nôn</a:t>
            </a:r>
            <a:endParaRPr lang="en-US" sz="2400" b="0" dirty="0"/>
          </a:p>
          <a:p>
            <a:pPr algn="just">
              <a:lnSpc>
                <a:spcPct val="150000"/>
              </a:lnSpc>
              <a:buFont typeface="Arial" pitchFamily="34" charset="0"/>
              <a:buChar char="•"/>
            </a:pPr>
            <a:r>
              <a:rPr lang="en-US" sz="2400" b="0" dirty="0" err="1"/>
              <a:t>Biến</a:t>
            </a:r>
            <a:r>
              <a:rPr lang="en-US" sz="2400" b="0" dirty="0"/>
              <a:t> </a:t>
            </a:r>
            <a:r>
              <a:rPr lang="en-US" sz="2400" b="0" dirty="0" err="1"/>
              <a:t>chứng</a:t>
            </a:r>
            <a:r>
              <a:rPr lang="en-US" sz="2400" b="0" dirty="0"/>
              <a:t> (</a:t>
            </a:r>
            <a:r>
              <a:rPr lang="en-US" sz="2400" b="0" dirty="0" err="1"/>
              <a:t>hiếm</a:t>
            </a:r>
            <a:r>
              <a:rPr lang="en-US" sz="2400" b="0" dirty="0"/>
              <a:t>): </a:t>
            </a:r>
            <a:r>
              <a:rPr lang="en-US" sz="2400" b="0" dirty="0" err="1"/>
              <a:t>nhiễm</a:t>
            </a:r>
            <a:r>
              <a:rPr lang="en-US" sz="2400" b="0" dirty="0"/>
              <a:t> </a:t>
            </a:r>
            <a:r>
              <a:rPr lang="en-US" sz="2400" b="0" dirty="0" err="1"/>
              <a:t>khuẩn</a:t>
            </a:r>
            <a:r>
              <a:rPr lang="en-US" sz="2400" b="0" dirty="0"/>
              <a:t> </a:t>
            </a:r>
            <a:r>
              <a:rPr lang="en-US" sz="2400" b="0" dirty="0" err="1"/>
              <a:t>huyết</a:t>
            </a:r>
            <a:r>
              <a:rPr lang="en-US" sz="2400" b="0" dirty="0"/>
              <a:t>, </a:t>
            </a:r>
            <a:r>
              <a:rPr lang="en-US" sz="2400" b="0" dirty="0" err="1"/>
              <a:t>viêm</a:t>
            </a:r>
            <a:r>
              <a:rPr lang="en-US" sz="2400" b="0" dirty="0"/>
              <a:t> </a:t>
            </a:r>
            <a:r>
              <a:rPr lang="en-US" sz="2400" b="0" dirty="0" err="1"/>
              <a:t>gan</a:t>
            </a:r>
            <a:r>
              <a:rPr lang="en-US" sz="2400" b="0" dirty="0"/>
              <a:t>, </a:t>
            </a:r>
            <a:r>
              <a:rPr lang="en-US" sz="2400" b="0" dirty="0" err="1"/>
              <a:t>viêm</a:t>
            </a:r>
            <a:r>
              <a:rPr lang="en-US" sz="2400" b="0" dirty="0"/>
              <a:t> </a:t>
            </a:r>
            <a:r>
              <a:rPr lang="en-US" sz="2400" b="0" dirty="0" err="1"/>
              <a:t>tuỵ</a:t>
            </a:r>
            <a:r>
              <a:rPr lang="en-US" sz="2400" b="0" dirty="0"/>
              <a:t>, BC </a:t>
            </a:r>
            <a:r>
              <a:rPr lang="en-US" sz="2400" b="0" dirty="0" err="1"/>
              <a:t>hậu</a:t>
            </a:r>
            <a:r>
              <a:rPr lang="en-US" sz="2400" b="0" dirty="0"/>
              <a:t> </a:t>
            </a:r>
            <a:r>
              <a:rPr lang="en-US" sz="2400" b="0" dirty="0" err="1"/>
              <a:t>nhiễm</a:t>
            </a:r>
            <a:r>
              <a:rPr lang="en-US" sz="2400" b="0" dirty="0"/>
              <a:t> </a:t>
            </a:r>
            <a:r>
              <a:rPr lang="en-US" sz="2400" b="0" dirty="0" err="1"/>
              <a:t>trùng</a:t>
            </a:r>
            <a:r>
              <a:rPr lang="en-US" sz="2400" b="0" dirty="0"/>
              <a:t> (</a:t>
            </a:r>
            <a:r>
              <a:rPr lang="en-US" sz="2400" b="0" dirty="0" err="1"/>
              <a:t>viêm</a:t>
            </a:r>
            <a:r>
              <a:rPr lang="en-US" sz="2400" b="0" dirty="0"/>
              <a:t> </a:t>
            </a:r>
            <a:r>
              <a:rPr lang="en-US" sz="2400" b="0" dirty="0" err="1"/>
              <a:t>khớp</a:t>
            </a:r>
            <a:r>
              <a:rPr lang="en-US" sz="2400" b="0" dirty="0"/>
              <a:t> </a:t>
            </a:r>
            <a:r>
              <a:rPr lang="en-US" sz="2400" b="0" dirty="0" err="1"/>
              <a:t>phản</a:t>
            </a:r>
            <a:r>
              <a:rPr lang="en-US" sz="2400" b="0" dirty="0"/>
              <a:t> </a:t>
            </a:r>
            <a:r>
              <a:rPr lang="en-US" sz="2400" b="0" dirty="0" err="1"/>
              <a:t>ứng</a:t>
            </a:r>
            <a:r>
              <a:rPr lang="en-US" sz="2400" b="0" dirty="0"/>
              <a:t>, HC </a:t>
            </a:r>
            <a:r>
              <a:rPr lang="en-US" sz="2400" b="0" dirty="0" err="1"/>
              <a:t>Guillain-Barré</a:t>
            </a:r>
            <a:r>
              <a:rPr lang="en-US" sz="2400" b="0" dirty="0"/>
              <a:t>)</a:t>
            </a:r>
            <a:endParaRPr sz="2400" b="0" dirty="0"/>
          </a:p>
        </p:txBody>
      </p:sp>
      <p:pic>
        <p:nvPicPr>
          <p:cNvPr id="123" name="2008-3-3-450px-campylobacter" descr="2008-3-3-450px-campylobacter"/>
          <p:cNvPicPr>
            <a:picLocks noChangeAspect="1"/>
          </p:cNvPicPr>
          <p:nvPr/>
        </p:nvPicPr>
        <p:blipFill>
          <a:blip r:embed="rId2" cstate="print"/>
          <a:stretch>
            <a:fillRect/>
          </a:stretch>
        </p:blipFill>
        <p:spPr>
          <a:xfrm>
            <a:off x="6096000" y="3429000"/>
            <a:ext cx="2362200" cy="2743200"/>
          </a:xfrm>
          <a:prstGeom prst="rect">
            <a:avLst/>
          </a:prstGeom>
          <a:ln w="12700">
            <a:miter lim="400000"/>
          </a:ln>
        </p:spPr>
      </p:pic>
      <p:pic>
        <p:nvPicPr>
          <p:cNvPr id="124" name="bird1" descr="bird1"/>
          <p:cNvPicPr>
            <a:picLocks noChangeAspect="1"/>
          </p:cNvPicPr>
          <p:nvPr/>
        </p:nvPicPr>
        <p:blipFill>
          <a:blip r:embed="rId3" cstate="print"/>
          <a:srcRect l="18182" r="10743"/>
          <a:stretch>
            <a:fillRect/>
          </a:stretch>
        </p:blipFill>
        <p:spPr>
          <a:xfrm>
            <a:off x="6096000" y="1143000"/>
            <a:ext cx="2286000" cy="2057400"/>
          </a:xfrm>
          <a:prstGeom prst="rect">
            <a:avLst/>
          </a:prstGeom>
          <a:ln w="12700">
            <a:miter lim="400000"/>
          </a:ln>
        </p:spPr>
      </p:pic>
      <p:sp>
        <p:nvSpPr>
          <p:cNvPr id="2" name="Slide Number Placeholder 1">
            <a:extLst>
              <a:ext uri="{FF2B5EF4-FFF2-40B4-BE49-F238E27FC236}">
                <a16:creationId xmlns:a16="http://schemas.microsoft.com/office/drawing/2014/main" id="{C5EE6523-0805-4C7A-A555-D0BFFE84A5F2}"/>
              </a:ext>
            </a:extLst>
          </p:cNvPr>
          <p:cNvSpPr>
            <a:spLocks noGrp="1"/>
          </p:cNvSpPr>
          <p:nvPr>
            <p:ph type="sldNum" sz="quarter" idx="2"/>
          </p:nvPr>
        </p:nvSpPr>
        <p:spPr/>
        <p:txBody>
          <a:bodyPr/>
          <a:lstStyle/>
          <a:p>
            <a:fld id="{86CB4B4D-7CA3-9044-876B-883B54F8677D}" type="slidenum">
              <a:rPr lang="en-US" smtClean="0"/>
              <a:pPr/>
              <a:t>32</a:t>
            </a:fld>
            <a:endParaRPr lang="en-US"/>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Nhiễm Escherichia coli"/>
          <p:cNvSpPr txBox="1">
            <a:spLocks noGrp="1"/>
          </p:cNvSpPr>
          <p:nvPr>
            <p:ph type="title" idx="4294967295"/>
          </p:nvPr>
        </p:nvSpPr>
        <p:spPr>
          <a:xfrm>
            <a:off x="1066800" y="304800"/>
            <a:ext cx="7086600" cy="990600"/>
          </a:xfrm>
          <a:prstGeom prst="rect">
            <a:avLst/>
          </a:prstGeom>
        </p:spPr>
        <p:txBody>
          <a:bodyPr>
            <a:normAutofit/>
          </a:bodyPr>
          <a:lstStyle/>
          <a:p>
            <a:pPr>
              <a:defRPr sz="3600">
                <a:solidFill>
                  <a:srgbClr val="FF0000"/>
                </a:solidFill>
              </a:defRPr>
            </a:pPr>
            <a:r>
              <a:rPr i="1" dirty="0"/>
              <a:t>Escherichia coli </a:t>
            </a:r>
          </a:p>
        </p:txBody>
      </p:sp>
      <p:sp>
        <p:nvSpPr>
          <p:cNvPr id="127" name="Bình thường, khoảng 5 triệu VK E.coli sống trong đường tiêu hóa…"/>
          <p:cNvSpPr txBox="1">
            <a:spLocks noGrp="1"/>
          </p:cNvSpPr>
          <p:nvPr>
            <p:ph type="body" sz="half" idx="4294967295"/>
          </p:nvPr>
        </p:nvSpPr>
        <p:spPr>
          <a:xfrm>
            <a:off x="457199" y="1447799"/>
            <a:ext cx="4572002" cy="4572002"/>
          </a:xfrm>
          <a:prstGeom prst="rect">
            <a:avLst/>
          </a:prstGeom>
        </p:spPr>
        <p:txBody>
          <a:bodyPr>
            <a:normAutofit fontScale="85000" lnSpcReduction="10000"/>
          </a:bodyPr>
          <a:lstStyle/>
          <a:p>
            <a:pPr algn="just">
              <a:lnSpc>
                <a:spcPct val="150000"/>
              </a:lnSpc>
              <a:spcBef>
                <a:spcPts val="500"/>
              </a:spcBef>
              <a:buChar char="•"/>
              <a:defRPr sz="2400" b="0"/>
            </a:pPr>
            <a:r>
              <a:rPr dirty="0" err="1"/>
              <a:t>Bình</a:t>
            </a:r>
            <a:r>
              <a:rPr dirty="0"/>
              <a:t> </a:t>
            </a:r>
            <a:r>
              <a:rPr dirty="0" err="1"/>
              <a:t>thường</a:t>
            </a:r>
            <a:r>
              <a:rPr dirty="0"/>
              <a:t>, </a:t>
            </a:r>
            <a:r>
              <a:rPr dirty="0" err="1"/>
              <a:t>khoảng</a:t>
            </a:r>
            <a:r>
              <a:rPr dirty="0"/>
              <a:t> 5 </a:t>
            </a:r>
            <a:r>
              <a:rPr dirty="0" err="1"/>
              <a:t>triệu</a:t>
            </a:r>
            <a:r>
              <a:rPr dirty="0"/>
              <a:t> VK </a:t>
            </a:r>
            <a:br>
              <a:rPr lang="en-US" dirty="0"/>
            </a:br>
            <a:r>
              <a:rPr i="1" dirty="0"/>
              <a:t>E.</a:t>
            </a:r>
            <a:r>
              <a:rPr lang="en-US" i="1" dirty="0"/>
              <a:t> </a:t>
            </a:r>
            <a:r>
              <a:rPr i="1" dirty="0"/>
              <a:t>coli</a:t>
            </a:r>
            <a:r>
              <a:rPr dirty="0"/>
              <a:t> </a:t>
            </a:r>
            <a:r>
              <a:rPr dirty="0" err="1"/>
              <a:t>sống</a:t>
            </a:r>
            <a:r>
              <a:rPr dirty="0"/>
              <a:t> </a:t>
            </a:r>
            <a:r>
              <a:rPr dirty="0" err="1"/>
              <a:t>trong</a:t>
            </a:r>
            <a:r>
              <a:rPr dirty="0"/>
              <a:t> </a:t>
            </a:r>
            <a:r>
              <a:rPr dirty="0" err="1"/>
              <a:t>đường</a:t>
            </a:r>
            <a:r>
              <a:rPr dirty="0"/>
              <a:t> </a:t>
            </a:r>
            <a:r>
              <a:rPr dirty="0" err="1"/>
              <a:t>tiêu</a:t>
            </a:r>
            <a:r>
              <a:rPr dirty="0"/>
              <a:t> </a:t>
            </a:r>
            <a:r>
              <a:rPr dirty="0" err="1"/>
              <a:t>hóa</a:t>
            </a:r>
            <a:endParaRPr dirty="0"/>
          </a:p>
          <a:p>
            <a:pPr algn="just">
              <a:lnSpc>
                <a:spcPct val="150000"/>
              </a:lnSpc>
              <a:spcBef>
                <a:spcPts val="500"/>
              </a:spcBef>
              <a:buChar char="•"/>
              <a:defRPr sz="2400" b="0"/>
            </a:pPr>
            <a:r>
              <a:rPr lang="en-US" dirty="0" err="1"/>
              <a:t>Q</a:t>
            </a:r>
            <a:r>
              <a:rPr dirty="0" err="1"/>
              <a:t>uan</a:t>
            </a:r>
            <a:r>
              <a:rPr dirty="0"/>
              <a:t> </a:t>
            </a:r>
            <a:r>
              <a:rPr dirty="0" err="1"/>
              <a:t>trọng</a:t>
            </a:r>
            <a:r>
              <a:rPr dirty="0"/>
              <a:t> </a:t>
            </a:r>
            <a:r>
              <a:rPr dirty="0" err="1"/>
              <a:t>trong</a:t>
            </a:r>
            <a:r>
              <a:rPr dirty="0"/>
              <a:t> </a:t>
            </a:r>
            <a:r>
              <a:rPr dirty="0" err="1"/>
              <a:t>quá</a:t>
            </a:r>
            <a:r>
              <a:rPr dirty="0"/>
              <a:t> </a:t>
            </a:r>
            <a:r>
              <a:rPr dirty="0" err="1"/>
              <a:t>trình</a:t>
            </a:r>
            <a:r>
              <a:rPr dirty="0"/>
              <a:t> </a:t>
            </a:r>
            <a:r>
              <a:rPr dirty="0" err="1"/>
              <a:t>hấp</a:t>
            </a:r>
            <a:r>
              <a:rPr dirty="0"/>
              <a:t> </a:t>
            </a:r>
            <a:r>
              <a:rPr dirty="0" err="1"/>
              <a:t>thu</a:t>
            </a:r>
            <a:r>
              <a:rPr dirty="0"/>
              <a:t> vitamin </a:t>
            </a:r>
            <a:r>
              <a:rPr dirty="0" err="1"/>
              <a:t>trong</a:t>
            </a:r>
            <a:r>
              <a:rPr dirty="0"/>
              <a:t> </a:t>
            </a:r>
            <a:r>
              <a:rPr dirty="0" err="1"/>
              <a:t>thức</a:t>
            </a:r>
            <a:r>
              <a:rPr dirty="0"/>
              <a:t> </a:t>
            </a:r>
            <a:r>
              <a:rPr dirty="0" err="1"/>
              <a:t>ăn</a:t>
            </a:r>
            <a:endParaRPr dirty="0"/>
          </a:p>
          <a:p>
            <a:pPr algn="just">
              <a:lnSpc>
                <a:spcPct val="150000"/>
              </a:lnSpc>
              <a:spcBef>
                <a:spcPts val="500"/>
              </a:spcBef>
              <a:buChar char="•"/>
              <a:defRPr sz="2400" b="0"/>
            </a:pPr>
            <a:r>
              <a:rPr dirty="0" err="1"/>
              <a:t>Có</a:t>
            </a:r>
            <a:r>
              <a:rPr dirty="0"/>
              <a:t> </a:t>
            </a:r>
            <a:r>
              <a:rPr dirty="0" err="1"/>
              <a:t>nhiều</a:t>
            </a:r>
            <a:r>
              <a:rPr dirty="0"/>
              <a:t> </a:t>
            </a:r>
            <a:r>
              <a:rPr dirty="0" err="1"/>
              <a:t>dòng</a:t>
            </a:r>
            <a:r>
              <a:rPr dirty="0"/>
              <a:t> (strain)  </a:t>
            </a:r>
            <a:r>
              <a:rPr dirty="0" err="1"/>
              <a:t>gây</a:t>
            </a:r>
            <a:r>
              <a:rPr dirty="0"/>
              <a:t> </a:t>
            </a:r>
            <a:r>
              <a:rPr dirty="0" err="1"/>
              <a:t>bệnh</a:t>
            </a:r>
            <a:r>
              <a:rPr dirty="0"/>
              <a:t> </a:t>
            </a:r>
            <a:r>
              <a:rPr dirty="0" err="1"/>
              <a:t>viêm</a:t>
            </a:r>
            <a:r>
              <a:rPr dirty="0"/>
              <a:t> </a:t>
            </a:r>
            <a:r>
              <a:rPr dirty="0" err="1"/>
              <a:t>dạ</a:t>
            </a:r>
            <a:r>
              <a:rPr dirty="0"/>
              <a:t> </a:t>
            </a:r>
            <a:r>
              <a:rPr dirty="0" err="1"/>
              <a:t>dày</a:t>
            </a:r>
            <a:r>
              <a:rPr dirty="0"/>
              <a:t> </a:t>
            </a:r>
            <a:r>
              <a:rPr dirty="0" err="1"/>
              <a:t>ruột</a:t>
            </a:r>
            <a:r>
              <a:rPr dirty="0"/>
              <a:t>  (gastroenteritis)</a:t>
            </a:r>
          </a:p>
          <a:p>
            <a:pPr algn="just">
              <a:lnSpc>
                <a:spcPct val="150000"/>
              </a:lnSpc>
              <a:spcBef>
                <a:spcPts val="1100"/>
              </a:spcBef>
              <a:buChar char="•"/>
              <a:defRPr sz="2400" b="0"/>
            </a:pPr>
            <a:r>
              <a:rPr dirty="0" err="1"/>
              <a:t>Dòng</a:t>
            </a:r>
            <a:r>
              <a:rPr dirty="0"/>
              <a:t> </a:t>
            </a:r>
            <a:r>
              <a:rPr i="1" dirty="0"/>
              <a:t>E</a:t>
            </a:r>
            <a:r>
              <a:rPr lang="en-US" i="1" dirty="0"/>
              <a:t>scherichia</a:t>
            </a:r>
            <a:r>
              <a:rPr i="1" dirty="0"/>
              <a:t> coli </a:t>
            </a:r>
            <a:r>
              <a:rPr dirty="0"/>
              <a:t>O157:H7</a:t>
            </a:r>
            <a:br>
              <a:rPr dirty="0"/>
            </a:br>
            <a:r>
              <a:rPr lang="en-US" dirty="0"/>
              <a:t>(</a:t>
            </a:r>
            <a:r>
              <a:rPr lang="en-US" dirty="0" err="1"/>
              <a:t>nguồn</a:t>
            </a:r>
            <a:r>
              <a:rPr lang="en-US" dirty="0"/>
              <a:t> </a:t>
            </a:r>
            <a:r>
              <a:rPr lang="en-US" dirty="0" err="1"/>
              <a:t>gốc</a:t>
            </a:r>
            <a:r>
              <a:rPr lang="en-US" dirty="0"/>
              <a:t> </a:t>
            </a:r>
            <a:r>
              <a:rPr lang="en-US" dirty="0" err="1"/>
              <a:t>gia</a:t>
            </a:r>
            <a:r>
              <a:rPr lang="en-US" dirty="0"/>
              <a:t> </a:t>
            </a:r>
            <a:r>
              <a:rPr lang="en-US" dirty="0" err="1"/>
              <a:t>súc</a:t>
            </a:r>
            <a:r>
              <a:rPr lang="en-US" dirty="0"/>
              <a:t>) </a:t>
            </a:r>
            <a:r>
              <a:rPr dirty="0" err="1"/>
              <a:t>có</a:t>
            </a:r>
            <a:r>
              <a:rPr dirty="0"/>
              <a:t> </a:t>
            </a:r>
            <a:r>
              <a:rPr dirty="0" err="1"/>
              <a:t>thể</a:t>
            </a:r>
            <a:r>
              <a:rPr dirty="0"/>
              <a:t> </a:t>
            </a:r>
            <a:r>
              <a:rPr dirty="0" err="1"/>
              <a:t>gây</a:t>
            </a:r>
            <a:r>
              <a:rPr dirty="0"/>
              <a:t> </a:t>
            </a:r>
            <a:r>
              <a:rPr dirty="0" err="1"/>
              <a:t>ngộ</a:t>
            </a:r>
            <a:r>
              <a:rPr dirty="0"/>
              <a:t> </a:t>
            </a:r>
            <a:r>
              <a:rPr dirty="0" err="1"/>
              <a:t>độc</a:t>
            </a:r>
            <a:r>
              <a:rPr dirty="0"/>
              <a:t> </a:t>
            </a:r>
            <a:r>
              <a:rPr dirty="0" err="1"/>
              <a:t>thức</a:t>
            </a:r>
            <a:r>
              <a:rPr dirty="0"/>
              <a:t> </a:t>
            </a:r>
            <a:r>
              <a:rPr dirty="0" err="1"/>
              <a:t>ăn</a:t>
            </a:r>
            <a:r>
              <a:rPr dirty="0"/>
              <a:t> </a:t>
            </a:r>
            <a:r>
              <a:rPr dirty="0" err="1"/>
              <a:t>dẫn</a:t>
            </a:r>
            <a:r>
              <a:rPr dirty="0"/>
              <a:t> </a:t>
            </a:r>
            <a:r>
              <a:rPr dirty="0" err="1"/>
              <a:t>đến</a:t>
            </a:r>
            <a:r>
              <a:rPr dirty="0"/>
              <a:t> </a:t>
            </a:r>
            <a:r>
              <a:rPr dirty="0" err="1"/>
              <a:t>tử</a:t>
            </a:r>
            <a:r>
              <a:rPr dirty="0"/>
              <a:t> </a:t>
            </a:r>
            <a:r>
              <a:rPr dirty="0" err="1"/>
              <a:t>vong</a:t>
            </a:r>
            <a:r>
              <a:rPr dirty="0"/>
              <a:t> </a:t>
            </a:r>
          </a:p>
        </p:txBody>
      </p:sp>
      <p:pic>
        <p:nvPicPr>
          <p:cNvPr id="128" name="e-coli" descr="e-coli"/>
          <p:cNvPicPr>
            <a:picLocks noChangeAspect="1"/>
          </p:cNvPicPr>
          <p:nvPr/>
        </p:nvPicPr>
        <p:blipFill>
          <a:blip r:embed="rId2" cstate="print"/>
          <a:stretch>
            <a:fillRect/>
          </a:stretch>
        </p:blipFill>
        <p:spPr>
          <a:xfrm>
            <a:off x="6172200" y="1447800"/>
            <a:ext cx="2514600" cy="4419600"/>
          </a:xfrm>
          <a:prstGeom prst="rect">
            <a:avLst/>
          </a:prstGeom>
          <a:ln w="12700">
            <a:miter lim="400000"/>
          </a:ln>
        </p:spPr>
      </p:pic>
      <p:sp>
        <p:nvSpPr>
          <p:cNvPr id="2" name="Slide Number Placeholder 1">
            <a:extLst>
              <a:ext uri="{FF2B5EF4-FFF2-40B4-BE49-F238E27FC236}">
                <a16:creationId xmlns:a16="http://schemas.microsoft.com/office/drawing/2014/main" id="{B61E2765-6E5D-4E07-8693-AD928A79CBF2}"/>
              </a:ext>
            </a:extLst>
          </p:cNvPr>
          <p:cNvSpPr>
            <a:spLocks noGrp="1"/>
          </p:cNvSpPr>
          <p:nvPr>
            <p:ph type="sldNum" sz="quarter" idx="2"/>
          </p:nvPr>
        </p:nvSpPr>
        <p:spPr/>
        <p:txBody>
          <a:bodyPr/>
          <a:lstStyle/>
          <a:p>
            <a:fld id="{86CB4B4D-7CA3-9044-876B-883B54F8677D}" type="slidenum">
              <a:rPr lang="en-US" smtClean="0"/>
              <a:pPr/>
              <a:t>33</a:t>
            </a:fld>
            <a:endParaRPr lang="en-US"/>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Nhiễm Escherichia coli"/>
          <p:cNvSpPr txBox="1">
            <a:spLocks noGrp="1"/>
          </p:cNvSpPr>
          <p:nvPr>
            <p:ph type="title" idx="4294967295"/>
          </p:nvPr>
        </p:nvSpPr>
        <p:spPr>
          <a:xfrm>
            <a:off x="1066800" y="304800"/>
            <a:ext cx="7086600" cy="990600"/>
          </a:xfrm>
          <a:prstGeom prst="rect">
            <a:avLst/>
          </a:prstGeom>
        </p:spPr>
        <p:txBody>
          <a:bodyPr>
            <a:normAutofit/>
          </a:bodyPr>
          <a:lstStyle/>
          <a:p>
            <a:pPr>
              <a:defRPr sz="3600">
                <a:solidFill>
                  <a:srgbClr val="FF0000"/>
                </a:solidFill>
              </a:defRPr>
            </a:pPr>
            <a:r>
              <a:rPr i="1" dirty="0"/>
              <a:t>Escherichia coli </a:t>
            </a:r>
          </a:p>
        </p:txBody>
      </p:sp>
      <p:sp>
        <p:nvSpPr>
          <p:cNvPr id="127" name="Bình thường, khoảng 5 triệu VK E.coli sống trong đường tiêu hóa…"/>
          <p:cNvSpPr txBox="1">
            <a:spLocks noGrp="1"/>
          </p:cNvSpPr>
          <p:nvPr>
            <p:ph type="body" sz="half" idx="4294967295"/>
          </p:nvPr>
        </p:nvSpPr>
        <p:spPr>
          <a:xfrm>
            <a:off x="304800" y="1447798"/>
            <a:ext cx="5562600" cy="4876801"/>
          </a:xfrm>
          <a:prstGeom prst="rect">
            <a:avLst/>
          </a:prstGeom>
        </p:spPr>
        <p:txBody>
          <a:bodyPr>
            <a:normAutofit lnSpcReduction="10000"/>
          </a:bodyPr>
          <a:lstStyle/>
          <a:p>
            <a:pPr algn="just">
              <a:lnSpc>
                <a:spcPct val="150000"/>
              </a:lnSpc>
              <a:spcBef>
                <a:spcPts val="500"/>
              </a:spcBef>
              <a:buChar char="•"/>
              <a:defRPr sz="2400" b="0"/>
            </a:pPr>
            <a:r>
              <a:rPr lang="vi-VN" dirty="0"/>
              <a:t>Dòng </a:t>
            </a:r>
            <a:r>
              <a:rPr lang="vi-VN" i="1" dirty="0"/>
              <a:t>E.</a:t>
            </a:r>
            <a:r>
              <a:rPr lang="en-US" i="1" dirty="0"/>
              <a:t> </a:t>
            </a:r>
            <a:r>
              <a:rPr lang="vi-VN" i="1" dirty="0"/>
              <a:t>coli </a:t>
            </a:r>
            <a:r>
              <a:rPr lang="vi-VN" dirty="0"/>
              <a:t>sinh độc tố shiga</a:t>
            </a:r>
            <a:r>
              <a:rPr lang="en-US" dirty="0"/>
              <a:t> </a:t>
            </a:r>
            <a:r>
              <a:rPr lang="vi-VN" dirty="0"/>
              <a:t>(STEC) thường gây bệnh nặng</a:t>
            </a:r>
          </a:p>
          <a:p>
            <a:pPr algn="just">
              <a:lnSpc>
                <a:spcPct val="150000"/>
              </a:lnSpc>
              <a:spcBef>
                <a:spcPts val="500"/>
              </a:spcBef>
              <a:buChar char="•"/>
              <a:defRPr sz="2400" b="0"/>
            </a:pPr>
            <a:r>
              <a:rPr lang="vi-VN" dirty="0"/>
              <a:t>Ủ bệnh 3-8 ngày, thường hồi</a:t>
            </a:r>
            <a:r>
              <a:rPr lang="en-US" dirty="0"/>
              <a:t> </a:t>
            </a:r>
            <a:r>
              <a:rPr lang="vi-VN" dirty="0"/>
              <a:t>phục sau 10 ngày</a:t>
            </a:r>
          </a:p>
          <a:p>
            <a:pPr algn="just">
              <a:lnSpc>
                <a:spcPct val="150000"/>
              </a:lnSpc>
              <a:spcBef>
                <a:spcPts val="500"/>
              </a:spcBef>
              <a:buChar char="•"/>
              <a:defRPr sz="2400" b="0"/>
            </a:pPr>
            <a:r>
              <a:rPr lang="vi-VN" dirty="0"/>
              <a:t>Triệu chứng gồm: đau quặn</a:t>
            </a:r>
            <a:r>
              <a:rPr lang="en-US" dirty="0"/>
              <a:t> </a:t>
            </a:r>
            <a:r>
              <a:rPr lang="vi-VN" dirty="0"/>
              <a:t>bụng, tiêu chảy có thể có máu,</a:t>
            </a:r>
            <a:r>
              <a:rPr lang="en-US" dirty="0"/>
              <a:t> </a:t>
            </a:r>
            <a:r>
              <a:rPr lang="vi-VN" dirty="0"/>
              <a:t>sốt và nôn ói</a:t>
            </a:r>
          </a:p>
          <a:p>
            <a:pPr algn="just">
              <a:lnSpc>
                <a:spcPct val="150000"/>
              </a:lnSpc>
              <a:spcBef>
                <a:spcPts val="500"/>
              </a:spcBef>
              <a:buChar char="•"/>
              <a:defRPr sz="2400" b="0"/>
            </a:pPr>
            <a:r>
              <a:rPr lang="vi-VN" dirty="0"/>
              <a:t>Một số trường hợp gây bệnh</a:t>
            </a:r>
            <a:r>
              <a:rPr lang="en-US" dirty="0"/>
              <a:t> </a:t>
            </a:r>
            <a:r>
              <a:rPr lang="vi-VN" dirty="0"/>
              <a:t>nặng đe doạ tính mạng (hội</a:t>
            </a:r>
            <a:r>
              <a:rPr lang="en-US" dirty="0"/>
              <a:t> </a:t>
            </a:r>
            <a:r>
              <a:rPr lang="vi-VN" dirty="0"/>
              <a:t>chứng tán huyết ure huyết cao)</a:t>
            </a:r>
            <a:endParaRPr dirty="0"/>
          </a:p>
        </p:txBody>
      </p:sp>
      <p:pic>
        <p:nvPicPr>
          <p:cNvPr id="128" name="e-coli" descr="e-coli"/>
          <p:cNvPicPr>
            <a:picLocks noChangeAspect="1"/>
          </p:cNvPicPr>
          <p:nvPr/>
        </p:nvPicPr>
        <p:blipFill>
          <a:blip r:embed="rId2" cstate="print"/>
          <a:stretch>
            <a:fillRect/>
          </a:stretch>
        </p:blipFill>
        <p:spPr>
          <a:xfrm>
            <a:off x="6172200" y="1447800"/>
            <a:ext cx="2514600" cy="4419600"/>
          </a:xfrm>
          <a:prstGeom prst="rect">
            <a:avLst/>
          </a:prstGeom>
          <a:ln w="12700">
            <a:miter lim="400000"/>
          </a:ln>
        </p:spPr>
      </p:pic>
      <p:sp>
        <p:nvSpPr>
          <p:cNvPr id="2" name="Slide Number Placeholder 1">
            <a:extLst>
              <a:ext uri="{FF2B5EF4-FFF2-40B4-BE49-F238E27FC236}">
                <a16:creationId xmlns:a16="http://schemas.microsoft.com/office/drawing/2014/main" id="{0161F40F-E066-4F75-8B27-24E776EF7578}"/>
              </a:ext>
            </a:extLst>
          </p:cNvPr>
          <p:cNvSpPr>
            <a:spLocks noGrp="1"/>
          </p:cNvSpPr>
          <p:nvPr>
            <p:ph type="sldNum" sz="quarter" idx="2"/>
          </p:nvPr>
        </p:nvSpPr>
        <p:spPr/>
        <p:txBody>
          <a:bodyPr/>
          <a:lstStyle/>
          <a:p>
            <a:fld id="{86CB4B4D-7CA3-9044-876B-883B54F8677D}" type="slidenum">
              <a:rPr lang="en-US" smtClean="0"/>
              <a:pPr/>
              <a:t>34</a:t>
            </a:fld>
            <a:endParaRPr lang="en-US"/>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Nguyên nhân gây NĐTA*"/>
          <p:cNvSpPr txBox="1"/>
          <p:nvPr/>
        </p:nvSpPr>
        <p:spPr>
          <a:xfrm>
            <a:off x="990600" y="304800"/>
            <a:ext cx="7239000"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rPr lang="en-US" spc="-85" dirty="0"/>
              <a:t>NHIỄM </a:t>
            </a:r>
            <a:r>
              <a:rPr lang="en-US" i="1" spc="-95" dirty="0"/>
              <a:t>Bacillus</a:t>
            </a:r>
            <a:r>
              <a:rPr lang="en-US" i="1" spc="-375" dirty="0"/>
              <a:t> </a:t>
            </a:r>
            <a:r>
              <a:rPr lang="en-US" i="1" spc="-110" dirty="0"/>
              <a:t>cereus</a:t>
            </a:r>
            <a:endParaRPr i="1" dirty="0"/>
          </a:p>
        </p:txBody>
      </p:sp>
      <p:sp>
        <p:nvSpPr>
          <p:cNvPr id="140" name="Theo đường nuôi trồng thực phẩm, gia súc…"/>
          <p:cNvSpPr txBox="1"/>
          <p:nvPr/>
        </p:nvSpPr>
        <p:spPr>
          <a:xfrm>
            <a:off x="457200" y="1600200"/>
            <a:ext cx="4191000" cy="4665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lgn="just">
              <a:lnSpc>
                <a:spcPct val="150000"/>
              </a:lnSpc>
              <a:spcBef>
                <a:spcPts val="500"/>
              </a:spcBef>
              <a:buSzPct val="100000"/>
              <a:buFont typeface="Arial"/>
              <a:buChar char="•"/>
              <a:defRPr sz="2400">
                <a:solidFill>
                  <a:srgbClr val="002060"/>
                </a:solidFill>
              </a:defRPr>
            </a:pPr>
            <a:r>
              <a:rPr sz="2800" dirty="0"/>
              <a:t>Theo </a:t>
            </a:r>
            <a:r>
              <a:rPr sz="2800" dirty="0" err="1"/>
              <a:t>đường</a:t>
            </a:r>
            <a:r>
              <a:rPr sz="2800" dirty="0"/>
              <a:t> </a:t>
            </a:r>
            <a:r>
              <a:rPr sz="2800" dirty="0" err="1"/>
              <a:t>nuôi</a:t>
            </a:r>
            <a:r>
              <a:rPr sz="2800" dirty="0"/>
              <a:t> </a:t>
            </a:r>
            <a:r>
              <a:rPr sz="2800" dirty="0" err="1"/>
              <a:t>trồng</a:t>
            </a:r>
            <a:r>
              <a:rPr sz="2800" dirty="0"/>
              <a:t> </a:t>
            </a:r>
            <a:r>
              <a:rPr sz="2800" dirty="0" err="1"/>
              <a:t>thực</a:t>
            </a:r>
            <a:r>
              <a:rPr sz="2800" dirty="0"/>
              <a:t> </a:t>
            </a:r>
            <a:r>
              <a:rPr sz="2800" dirty="0" err="1"/>
              <a:t>phẩm</a:t>
            </a:r>
            <a:r>
              <a:rPr sz="2800" dirty="0"/>
              <a:t>, </a:t>
            </a:r>
            <a:r>
              <a:rPr sz="2800" dirty="0" err="1"/>
              <a:t>gia</a:t>
            </a:r>
            <a:r>
              <a:rPr sz="2800" dirty="0"/>
              <a:t> </a:t>
            </a:r>
            <a:r>
              <a:rPr sz="2800" dirty="0" err="1"/>
              <a:t>súc</a:t>
            </a:r>
            <a:endParaRPr sz="2800" dirty="0"/>
          </a:p>
          <a:p>
            <a:pPr marL="342900" indent="-342900" algn="just">
              <a:lnSpc>
                <a:spcPct val="150000"/>
              </a:lnSpc>
              <a:spcBef>
                <a:spcPts val="500"/>
              </a:spcBef>
              <a:buSzPct val="100000"/>
              <a:buFont typeface="Arial"/>
              <a:buChar char="•"/>
              <a:defRPr sz="2400">
                <a:solidFill>
                  <a:srgbClr val="002060"/>
                </a:solidFill>
              </a:defRPr>
            </a:pPr>
            <a:r>
              <a:rPr sz="2800" dirty="0"/>
              <a:t>Theo </a:t>
            </a:r>
            <a:r>
              <a:rPr sz="2800" dirty="0" err="1"/>
              <a:t>đường</a:t>
            </a:r>
            <a:r>
              <a:rPr sz="2800" dirty="0"/>
              <a:t> </a:t>
            </a:r>
            <a:r>
              <a:rPr sz="2800" dirty="0" err="1"/>
              <a:t>lưu</a:t>
            </a:r>
            <a:r>
              <a:rPr sz="2800" dirty="0"/>
              <a:t> </a:t>
            </a:r>
            <a:r>
              <a:rPr lang="en-US" sz="2800" dirty="0" err="1"/>
              <a:t>trữ</a:t>
            </a:r>
            <a:r>
              <a:rPr lang="en-US" sz="2800" dirty="0"/>
              <a:t> </a:t>
            </a:r>
            <a:r>
              <a:rPr sz="2800" dirty="0" err="1"/>
              <a:t>và</a:t>
            </a:r>
            <a:r>
              <a:rPr sz="2800" dirty="0"/>
              <a:t> </a:t>
            </a:r>
            <a:r>
              <a:rPr sz="2800" dirty="0" err="1"/>
              <a:t>chế</a:t>
            </a:r>
            <a:r>
              <a:rPr sz="2800" dirty="0"/>
              <a:t> </a:t>
            </a:r>
            <a:r>
              <a:rPr sz="2800" dirty="0" err="1"/>
              <a:t>biến</a:t>
            </a:r>
            <a:r>
              <a:rPr sz="2800" dirty="0"/>
              <a:t> </a:t>
            </a:r>
            <a:r>
              <a:rPr sz="2800" dirty="0" err="1"/>
              <a:t>thức</a:t>
            </a:r>
            <a:r>
              <a:rPr sz="2800" dirty="0"/>
              <a:t> </a:t>
            </a:r>
            <a:r>
              <a:rPr sz="2800" dirty="0" err="1"/>
              <a:t>ăn</a:t>
            </a:r>
            <a:r>
              <a:rPr sz="2800" dirty="0"/>
              <a:t> </a:t>
            </a:r>
            <a:r>
              <a:rPr sz="2800" dirty="0" err="1"/>
              <a:t>kém</a:t>
            </a:r>
            <a:r>
              <a:rPr sz="2800" dirty="0"/>
              <a:t> </a:t>
            </a:r>
            <a:r>
              <a:rPr sz="2800" dirty="0" err="1"/>
              <a:t>vệ</a:t>
            </a:r>
            <a:r>
              <a:rPr sz="2800" dirty="0"/>
              <a:t> </a:t>
            </a:r>
            <a:r>
              <a:rPr sz="2800" dirty="0" err="1"/>
              <a:t>sinh</a:t>
            </a:r>
            <a:endParaRPr sz="2800" dirty="0"/>
          </a:p>
          <a:p>
            <a:pPr marL="342900" indent="-342900" algn="just">
              <a:lnSpc>
                <a:spcPct val="150000"/>
              </a:lnSpc>
              <a:spcBef>
                <a:spcPts val="500"/>
              </a:spcBef>
              <a:buSzPct val="100000"/>
              <a:buFont typeface="Arial"/>
              <a:buChar char="•"/>
              <a:defRPr sz="2400">
                <a:solidFill>
                  <a:srgbClr val="002060"/>
                </a:solidFill>
              </a:defRPr>
            </a:pPr>
            <a:r>
              <a:rPr sz="2800" dirty="0" err="1"/>
              <a:t>Nấu</a:t>
            </a:r>
            <a:r>
              <a:rPr sz="2800" dirty="0"/>
              <a:t> </a:t>
            </a:r>
            <a:r>
              <a:rPr sz="2800" dirty="0" err="1"/>
              <a:t>chưa</a:t>
            </a:r>
            <a:r>
              <a:rPr sz="2800" dirty="0"/>
              <a:t> </a:t>
            </a:r>
            <a:r>
              <a:rPr sz="2800" dirty="0" err="1"/>
              <a:t>chín</a:t>
            </a:r>
            <a:r>
              <a:rPr sz="2800" dirty="0"/>
              <a:t> </a:t>
            </a:r>
            <a:r>
              <a:rPr sz="2800" dirty="0" err="1"/>
              <a:t>kỹ</a:t>
            </a:r>
            <a:r>
              <a:rPr sz="2800" dirty="0"/>
              <a:t> </a:t>
            </a:r>
            <a:r>
              <a:rPr sz="2800" dirty="0" err="1"/>
              <a:t>thức</a:t>
            </a:r>
            <a:r>
              <a:rPr sz="2800" dirty="0"/>
              <a:t> </a:t>
            </a:r>
            <a:r>
              <a:rPr sz="2800" dirty="0" err="1"/>
              <a:t>ăn</a:t>
            </a:r>
            <a:r>
              <a:rPr sz="2800" dirty="0"/>
              <a:t> </a:t>
            </a:r>
            <a:r>
              <a:rPr sz="2800" dirty="0" err="1"/>
              <a:t>đã</a:t>
            </a:r>
            <a:r>
              <a:rPr sz="2800" dirty="0"/>
              <a:t> </a:t>
            </a:r>
            <a:r>
              <a:rPr sz="2800" dirty="0" err="1"/>
              <a:t>nhiễm</a:t>
            </a:r>
            <a:endParaRPr sz="2800" dirty="0"/>
          </a:p>
        </p:txBody>
      </p:sp>
      <p:pic>
        <p:nvPicPr>
          <p:cNvPr id="141" name="image.png" descr="image.png"/>
          <p:cNvPicPr>
            <a:picLocks noChangeAspect="1"/>
          </p:cNvPicPr>
          <p:nvPr/>
        </p:nvPicPr>
        <p:blipFill>
          <a:blip r:embed="rId3" cstate="print"/>
          <a:stretch>
            <a:fillRect/>
          </a:stretch>
        </p:blipFill>
        <p:spPr>
          <a:xfrm>
            <a:off x="5210175" y="1981200"/>
            <a:ext cx="3324225" cy="2743200"/>
          </a:xfrm>
          <a:prstGeom prst="rect">
            <a:avLst/>
          </a:prstGeom>
          <a:ln w="12700">
            <a:miter lim="400000"/>
          </a:ln>
        </p:spPr>
      </p:pic>
      <p:sp>
        <p:nvSpPr>
          <p:cNvPr id="142" name="Bacillus cereus:  gây “Hội chứng cơm chiên&quot;"/>
          <p:cNvSpPr txBox="1"/>
          <p:nvPr/>
        </p:nvSpPr>
        <p:spPr>
          <a:xfrm>
            <a:off x="5029200" y="5029200"/>
            <a:ext cx="3581400" cy="667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i="1"/>
            </a:pPr>
            <a:r>
              <a:rPr dirty="0"/>
              <a:t>Bacillus cereus: </a:t>
            </a:r>
            <a:br>
              <a:rPr dirty="0"/>
            </a:br>
            <a:r>
              <a:rPr b="0" i="0" dirty="0" err="1"/>
              <a:t>gây</a:t>
            </a:r>
            <a:r>
              <a:rPr b="0" i="0" dirty="0"/>
              <a:t> “</a:t>
            </a:r>
            <a:r>
              <a:rPr b="0" i="0" dirty="0" err="1"/>
              <a:t>Hội</a:t>
            </a:r>
            <a:r>
              <a:rPr b="0" i="0" dirty="0"/>
              <a:t> </a:t>
            </a:r>
            <a:r>
              <a:rPr b="0" i="0" dirty="0" err="1"/>
              <a:t>chứng</a:t>
            </a:r>
            <a:r>
              <a:rPr b="0" i="0" dirty="0"/>
              <a:t> </a:t>
            </a:r>
            <a:r>
              <a:rPr b="0" i="0" dirty="0" err="1"/>
              <a:t>cơm</a:t>
            </a:r>
            <a:r>
              <a:rPr b="0" i="0" dirty="0"/>
              <a:t> </a:t>
            </a:r>
            <a:r>
              <a:rPr b="0" i="0" dirty="0" err="1"/>
              <a:t>chiên</a:t>
            </a:r>
            <a:r>
              <a:rPr b="0" i="0" dirty="0"/>
              <a:t>"</a:t>
            </a:r>
          </a:p>
        </p:txBody>
      </p:sp>
      <p:sp>
        <p:nvSpPr>
          <p:cNvPr id="2" name="Slide Number Placeholder 1">
            <a:extLst>
              <a:ext uri="{FF2B5EF4-FFF2-40B4-BE49-F238E27FC236}">
                <a16:creationId xmlns:a16="http://schemas.microsoft.com/office/drawing/2014/main" id="{C62A83D3-996F-407F-8850-921E3240780D}"/>
              </a:ext>
            </a:extLst>
          </p:cNvPr>
          <p:cNvSpPr>
            <a:spLocks noGrp="1"/>
          </p:cNvSpPr>
          <p:nvPr>
            <p:ph type="sldNum" sz="quarter" idx="2"/>
          </p:nvPr>
        </p:nvSpPr>
        <p:spPr/>
        <p:txBody>
          <a:bodyPr/>
          <a:lstStyle/>
          <a:p>
            <a:fld id="{86CB4B4D-7CA3-9044-876B-883B54F8677D}" type="slidenum">
              <a:rPr lang="en-US" smtClean="0"/>
              <a:pPr/>
              <a:t>35</a:t>
            </a:fld>
            <a:endParaRPr lang="en-US"/>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NHIỄM KHUẨN THỰC PHẨM"/>
          <p:cNvSpPr txBox="1"/>
          <p:nvPr/>
        </p:nvSpPr>
        <p:spPr>
          <a:xfrm>
            <a:off x="685800" y="2133600"/>
            <a:ext cx="7772400"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4000" b="1">
                <a:solidFill>
                  <a:srgbClr val="FF0000"/>
                </a:solidFill>
              </a:defRPr>
            </a:lvl1pPr>
          </a:lstStyle>
          <a:p>
            <a:r>
              <a:rPr dirty="0"/>
              <a:t>NHIỄM </a:t>
            </a:r>
            <a:r>
              <a:rPr lang="en-US" dirty="0"/>
              <a:t>ĐỘC</a:t>
            </a:r>
            <a:r>
              <a:rPr dirty="0"/>
              <a:t> THỰC PHẨM </a:t>
            </a:r>
          </a:p>
        </p:txBody>
      </p:sp>
      <p:sp>
        <p:nvSpPr>
          <p:cNvPr id="109" name="(FOOD-BORNE INFECTIONS)"/>
          <p:cNvSpPr txBox="1"/>
          <p:nvPr/>
        </p:nvSpPr>
        <p:spPr>
          <a:xfrm>
            <a:off x="762000" y="2971800"/>
            <a:ext cx="7772400"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900" indent="-342900" algn="ctr">
              <a:spcBef>
                <a:spcPts val="700"/>
              </a:spcBef>
              <a:defRPr sz="3200" b="1">
                <a:solidFill>
                  <a:srgbClr val="FF0000"/>
                </a:solidFill>
              </a:defRPr>
            </a:lvl1pPr>
          </a:lstStyle>
          <a:p>
            <a:r>
              <a:rPr lang="en-US" i="1" spc="-5" dirty="0"/>
              <a:t>(f</a:t>
            </a:r>
            <a:r>
              <a:rPr lang="en-US" i="1" dirty="0"/>
              <a:t>ood in</a:t>
            </a:r>
            <a:r>
              <a:rPr lang="en-US" i="1" spc="-5" dirty="0"/>
              <a:t>t</a:t>
            </a:r>
            <a:r>
              <a:rPr lang="en-US" i="1" dirty="0"/>
              <a:t>oxica</a:t>
            </a:r>
            <a:r>
              <a:rPr lang="en-US" i="1" spc="-5" dirty="0"/>
              <a:t>t</a:t>
            </a:r>
            <a:r>
              <a:rPr lang="en-US" i="1" dirty="0"/>
              <a:t>ions</a:t>
            </a:r>
            <a:r>
              <a:rPr dirty="0"/>
              <a:t>)</a:t>
            </a:r>
          </a:p>
        </p:txBody>
      </p:sp>
      <p:sp>
        <p:nvSpPr>
          <p:cNvPr id="2" name="Slide Number Placeholder 1">
            <a:extLst>
              <a:ext uri="{FF2B5EF4-FFF2-40B4-BE49-F238E27FC236}">
                <a16:creationId xmlns:a16="http://schemas.microsoft.com/office/drawing/2014/main" id="{092E7552-8626-46B1-8D5C-8E612F4B98C1}"/>
              </a:ext>
            </a:extLst>
          </p:cNvPr>
          <p:cNvSpPr>
            <a:spLocks noGrp="1"/>
          </p:cNvSpPr>
          <p:nvPr>
            <p:ph type="sldNum" sz="quarter" idx="2"/>
          </p:nvPr>
        </p:nvSpPr>
        <p:spPr/>
        <p:txBody>
          <a:bodyPr/>
          <a:lstStyle/>
          <a:p>
            <a:fld id="{86CB4B4D-7CA3-9044-876B-883B54F8677D}" type="slidenum">
              <a:rPr lang="en-US" smtClean="0"/>
              <a:pPr/>
              <a:t>36</a:t>
            </a:fld>
            <a:endParaRPr lang="en-US"/>
          </a:p>
        </p:txBody>
      </p:sp>
    </p:spTree>
    <p:extLst>
      <p:ext uri="{BB962C8B-B14F-4D97-AF65-F5344CB8AC3E}">
        <p14:creationId xmlns:p14="http://schemas.microsoft.com/office/powerpoint/2010/main" val="394555265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Botulism"/>
          <p:cNvSpPr txBox="1">
            <a:spLocks noGrp="1"/>
          </p:cNvSpPr>
          <p:nvPr>
            <p:ph type="title" idx="4294967295"/>
          </p:nvPr>
        </p:nvSpPr>
        <p:spPr>
          <a:xfrm>
            <a:off x="457200" y="274637"/>
            <a:ext cx="7696200" cy="715963"/>
          </a:xfrm>
          <a:prstGeom prst="rect">
            <a:avLst/>
          </a:prstGeom>
        </p:spPr>
        <p:txBody>
          <a:bodyPr>
            <a:normAutofit/>
          </a:bodyPr>
          <a:lstStyle>
            <a:lvl1pPr>
              <a:defRPr sz="3600">
                <a:solidFill>
                  <a:srgbClr val="FF0000"/>
                </a:solidFill>
              </a:defRPr>
            </a:lvl1pPr>
          </a:lstStyle>
          <a:p>
            <a:r>
              <a:rPr lang="en-US" dirty="0"/>
              <a:t>Botulism</a:t>
            </a:r>
            <a:endParaRPr dirty="0"/>
          </a:p>
        </p:txBody>
      </p:sp>
      <p:sp>
        <p:nvSpPr>
          <p:cNvPr id="131" name="Gây ra bởi độc tố của VK Clostridium botulinum…"/>
          <p:cNvSpPr txBox="1">
            <a:spLocks noGrp="1"/>
          </p:cNvSpPr>
          <p:nvPr>
            <p:ph type="body" sz="half" idx="4294967295"/>
          </p:nvPr>
        </p:nvSpPr>
        <p:spPr>
          <a:xfrm>
            <a:off x="76200" y="1219200"/>
            <a:ext cx="5562600" cy="5029200"/>
          </a:xfrm>
          <a:prstGeom prst="rect">
            <a:avLst/>
          </a:prstGeom>
        </p:spPr>
        <p:txBody>
          <a:bodyPr>
            <a:normAutofit fontScale="92500" lnSpcReduction="20000"/>
          </a:bodyPr>
          <a:lstStyle/>
          <a:p>
            <a:pPr algn="just">
              <a:lnSpc>
                <a:spcPct val="150000"/>
              </a:lnSpc>
              <a:spcBef>
                <a:spcPts val="600"/>
              </a:spcBef>
              <a:buFontTx/>
              <a:buChar char="▪"/>
              <a:defRPr sz="2400" b="0"/>
            </a:pPr>
            <a:r>
              <a:rPr lang="en-US" dirty="0"/>
              <a:t>Do</a:t>
            </a:r>
            <a:r>
              <a:rPr dirty="0"/>
              <a:t> </a:t>
            </a:r>
            <a:r>
              <a:rPr dirty="0" err="1"/>
              <a:t>độc</a:t>
            </a:r>
            <a:r>
              <a:rPr dirty="0"/>
              <a:t> </a:t>
            </a:r>
            <a:r>
              <a:rPr dirty="0" err="1"/>
              <a:t>tố</a:t>
            </a:r>
            <a:r>
              <a:rPr dirty="0"/>
              <a:t> </a:t>
            </a:r>
            <a:r>
              <a:rPr lang="en-US" dirty="0" err="1"/>
              <a:t>thần</a:t>
            </a:r>
            <a:r>
              <a:rPr lang="en-US" dirty="0"/>
              <a:t> </a:t>
            </a:r>
            <a:r>
              <a:rPr lang="en-US" dirty="0" err="1"/>
              <a:t>kinh</a:t>
            </a:r>
            <a:r>
              <a:rPr lang="en-US" dirty="0"/>
              <a:t> </a:t>
            </a:r>
            <a:r>
              <a:rPr lang="en-US" dirty="0" err="1"/>
              <a:t>của</a:t>
            </a:r>
            <a:r>
              <a:rPr lang="en-US" dirty="0"/>
              <a:t> VK</a:t>
            </a:r>
            <a:r>
              <a:rPr dirty="0"/>
              <a:t> </a:t>
            </a:r>
            <a:r>
              <a:rPr i="1" dirty="0"/>
              <a:t>Clostridium botulinum</a:t>
            </a:r>
            <a:endParaRPr lang="en-US" i="1" dirty="0"/>
          </a:p>
          <a:p>
            <a:pPr algn="just">
              <a:lnSpc>
                <a:spcPct val="150000"/>
              </a:lnSpc>
              <a:spcBef>
                <a:spcPts val="600"/>
              </a:spcBef>
              <a:buFontTx/>
              <a:buChar char="▪"/>
              <a:defRPr sz="2400" b="0"/>
            </a:pPr>
            <a:r>
              <a:rPr lang="en-US" dirty="0" err="1"/>
              <a:t>Thường</a:t>
            </a:r>
            <a:r>
              <a:rPr lang="en-US" dirty="0"/>
              <a:t> </a:t>
            </a:r>
            <a:r>
              <a:rPr lang="en-US" dirty="0" err="1"/>
              <a:t>xảy</a:t>
            </a:r>
            <a:r>
              <a:rPr lang="en-US" dirty="0"/>
              <a:t> ra </a:t>
            </a:r>
            <a:r>
              <a:rPr lang="en-US" dirty="0" err="1"/>
              <a:t>sau</a:t>
            </a:r>
            <a:r>
              <a:rPr lang="en-US" dirty="0"/>
              <a:t> </a:t>
            </a:r>
            <a:r>
              <a:rPr lang="en-US" dirty="0" err="1"/>
              <a:t>khi</a:t>
            </a:r>
            <a:r>
              <a:rPr lang="en-US" dirty="0"/>
              <a:t> </a:t>
            </a:r>
            <a:r>
              <a:rPr lang="en-US" dirty="0" err="1"/>
              <a:t>ăn</a:t>
            </a:r>
            <a:r>
              <a:rPr lang="en-US" dirty="0"/>
              <a:t> </a:t>
            </a:r>
            <a:r>
              <a:rPr lang="en-US" dirty="0" err="1"/>
              <a:t>đồ</a:t>
            </a:r>
            <a:r>
              <a:rPr lang="en-US" dirty="0"/>
              <a:t> </a:t>
            </a:r>
            <a:r>
              <a:rPr lang="en-US" dirty="0" err="1"/>
              <a:t>hộp</a:t>
            </a:r>
            <a:r>
              <a:rPr lang="en-US" dirty="0"/>
              <a:t> </a:t>
            </a:r>
            <a:r>
              <a:rPr lang="en-US" dirty="0" err="1"/>
              <a:t>đóng</a:t>
            </a:r>
            <a:r>
              <a:rPr lang="en-US" dirty="0"/>
              <a:t> </a:t>
            </a:r>
            <a:r>
              <a:rPr lang="en-US" dirty="0" err="1"/>
              <a:t>kín</a:t>
            </a:r>
            <a:r>
              <a:rPr lang="en-US" dirty="0"/>
              <a:t> </a:t>
            </a:r>
            <a:r>
              <a:rPr lang="en-US" dirty="0" err="1"/>
              <a:t>đã</a:t>
            </a:r>
            <a:r>
              <a:rPr lang="en-US" dirty="0"/>
              <a:t> </a:t>
            </a:r>
            <a:r>
              <a:rPr lang="en-US" dirty="0" err="1"/>
              <a:t>nhiễm</a:t>
            </a:r>
            <a:r>
              <a:rPr lang="en-US" dirty="0"/>
              <a:t> VK</a:t>
            </a:r>
          </a:p>
          <a:p>
            <a:pPr algn="just">
              <a:lnSpc>
                <a:spcPct val="150000"/>
              </a:lnSpc>
              <a:spcBef>
                <a:spcPts val="600"/>
              </a:spcBef>
              <a:buFontTx/>
              <a:buChar char="▪"/>
              <a:defRPr sz="2400" b="0"/>
            </a:pPr>
            <a:r>
              <a:rPr lang="vi-VN" dirty="0"/>
              <a:t>Đặc biệt nguy hiểm do rất nhiều người cùng bị ngộ độc do dùng chung lô thức ăn bị nhiễm </a:t>
            </a:r>
          </a:p>
          <a:p>
            <a:pPr algn="just">
              <a:lnSpc>
                <a:spcPct val="150000"/>
              </a:lnSpc>
              <a:spcBef>
                <a:spcPts val="600"/>
              </a:spcBef>
              <a:buFontTx/>
              <a:buChar char="▪"/>
              <a:defRPr sz="2400" b="0"/>
            </a:pPr>
            <a:r>
              <a:rPr lang="en-US" dirty="0" err="1"/>
              <a:t>Tỷ</a:t>
            </a:r>
            <a:r>
              <a:rPr lang="en-US" dirty="0"/>
              <a:t> </a:t>
            </a:r>
            <a:r>
              <a:rPr lang="en-US" dirty="0" err="1"/>
              <a:t>lệ</a:t>
            </a:r>
            <a:r>
              <a:rPr lang="en-US" dirty="0"/>
              <a:t> </a:t>
            </a:r>
            <a:r>
              <a:rPr lang="en-US" dirty="0" err="1"/>
              <a:t>tử</a:t>
            </a:r>
            <a:r>
              <a:rPr lang="en-US" dirty="0"/>
              <a:t> </a:t>
            </a:r>
            <a:r>
              <a:rPr lang="en-US" dirty="0" err="1"/>
              <a:t>vong</a:t>
            </a:r>
            <a:r>
              <a:rPr lang="en-US" dirty="0"/>
              <a:t> 7 – 10%</a:t>
            </a:r>
          </a:p>
          <a:p>
            <a:pPr algn="just">
              <a:lnSpc>
                <a:spcPct val="150000"/>
              </a:lnSpc>
              <a:spcBef>
                <a:spcPts val="600"/>
              </a:spcBef>
              <a:buFontTx/>
              <a:buChar char="▪"/>
              <a:defRPr sz="2400" b="0"/>
            </a:pPr>
            <a:r>
              <a:rPr lang="en-US" dirty="0" err="1"/>
              <a:t>Khoảng</a:t>
            </a:r>
            <a:r>
              <a:rPr lang="en-US" dirty="0"/>
              <a:t> 50% </a:t>
            </a:r>
            <a:r>
              <a:rPr lang="en-US" dirty="0" err="1"/>
              <a:t>cần</a:t>
            </a:r>
            <a:r>
              <a:rPr lang="en-US" dirty="0"/>
              <a:t> </a:t>
            </a:r>
            <a:r>
              <a:rPr lang="en-US" dirty="0" err="1"/>
              <a:t>đặt</a:t>
            </a:r>
            <a:r>
              <a:rPr lang="en-US" dirty="0"/>
              <a:t> NKQ, </a:t>
            </a:r>
            <a:r>
              <a:rPr lang="en-US" dirty="0" err="1"/>
              <a:t>thở</a:t>
            </a:r>
            <a:r>
              <a:rPr lang="en-US" dirty="0"/>
              <a:t> </a:t>
            </a:r>
            <a:r>
              <a:rPr lang="en-US" dirty="0" err="1"/>
              <a:t>máy</a:t>
            </a:r>
            <a:r>
              <a:rPr lang="en-US" dirty="0"/>
              <a:t> </a:t>
            </a:r>
            <a:r>
              <a:rPr lang="en-US" dirty="0" err="1"/>
              <a:t>trung</a:t>
            </a:r>
            <a:r>
              <a:rPr lang="en-US" dirty="0"/>
              <a:t> </a:t>
            </a:r>
            <a:r>
              <a:rPr lang="en-US" dirty="0" err="1"/>
              <a:t>bình</a:t>
            </a:r>
            <a:r>
              <a:rPr lang="en-US" dirty="0"/>
              <a:t> 6-8 </a:t>
            </a:r>
            <a:r>
              <a:rPr lang="en-US" dirty="0" err="1"/>
              <a:t>tuần</a:t>
            </a:r>
            <a:endParaRPr lang="en-US" dirty="0"/>
          </a:p>
        </p:txBody>
      </p:sp>
      <p:pic>
        <p:nvPicPr>
          <p:cNvPr id="132" name="image.pdf" descr="image.pdf"/>
          <p:cNvPicPr>
            <a:picLocks noChangeAspect="1"/>
          </p:cNvPicPr>
          <p:nvPr/>
        </p:nvPicPr>
        <p:blipFill>
          <a:blip r:embed="rId3" cstate="print"/>
          <a:stretch>
            <a:fillRect/>
          </a:stretch>
        </p:blipFill>
        <p:spPr>
          <a:xfrm>
            <a:off x="6003925" y="4648200"/>
            <a:ext cx="3140075" cy="1785938"/>
          </a:xfrm>
          <a:prstGeom prst="rect">
            <a:avLst/>
          </a:prstGeom>
          <a:ln w="12700">
            <a:miter lim="400000"/>
          </a:ln>
        </p:spPr>
      </p:pic>
      <p:pic>
        <p:nvPicPr>
          <p:cNvPr id="3074" name="Picture 2" descr="Chủ sản phẩm pate Minh Chay lên tiếng sau vụ ngộ độc - VnExpress">
            <a:extLst>
              <a:ext uri="{FF2B5EF4-FFF2-40B4-BE49-F238E27FC236}">
                <a16:creationId xmlns:a16="http://schemas.microsoft.com/office/drawing/2014/main" id="{7631A797-4973-4E19-B2DC-66CD6E9EFF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74" t="26667" r="50787"/>
          <a:stretch/>
        </p:blipFill>
        <p:spPr bwMode="auto">
          <a:xfrm>
            <a:off x="6248400" y="544114"/>
            <a:ext cx="2438400" cy="334208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827B7CB-B9F7-492D-A9C4-97771E554048}"/>
              </a:ext>
            </a:extLst>
          </p:cNvPr>
          <p:cNvSpPr>
            <a:spLocks noGrp="1"/>
          </p:cNvSpPr>
          <p:nvPr>
            <p:ph type="sldNum" sz="quarter" idx="2"/>
          </p:nvPr>
        </p:nvSpPr>
        <p:spPr/>
        <p:txBody>
          <a:bodyPr/>
          <a:lstStyle/>
          <a:p>
            <a:fld id="{86CB4B4D-7CA3-9044-876B-883B54F8677D}" type="slidenum">
              <a:rPr lang="en-US" smtClean="0"/>
              <a:pPr/>
              <a:t>37</a:t>
            </a:fld>
            <a:endParaRPr lang="en-US"/>
          </a:p>
        </p:txBody>
      </p:sp>
    </p:spTree>
    <p:extLst>
      <p:ext uri="{BB962C8B-B14F-4D97-AF65-F5344CB8AC3E}">
        <p14:creationId xmlns:p14="http://schemas.microsoft.com/office/powerpoint/2010/main" val="77566271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Botulism"/>
          <p:cNvSpPr txBox="1">
            <a:spLocks noGrp="1"/>
          </p:cNvSpPr>
          <p:nvPr>
            <p:ph type="title" idx="4294967295"/>
          </p:nvPr>
        </p:nvSpPr>
        <p:spPr>
          <a:xfrm>
            <a:off x="457200" y="274637"/>
            <a:ext cx="7696200" cy="715963"/>
          </a:xfrm>
          <a:prstGeom prst="rect">
            <a:avLst/>
          </a:prstGeom>
        </p:spPr>
        <p:txBody>
          <a:bodyPr>
            <a:normAutofit/>
          </a:bodyPr>
          <a:lstStyle>
            <a:lvl1pPr>
              <a:defRPr sz="3600">
                <a:solidFill>
                  <a:srgbClr val="FF0000"/>
                </a:solidFill>
              </a:defRPr>
            </a:lvl1pPr>
          </a:lstStyle>
          <a:p>
            <a:r>
              <a:rPr lang="en-US" i="1" dirty="0"/>
              <a:t>Clostridium botulinum</a:t>
            </a:r>
            <a:endParaRPr dirty="0"/>
          </a:p>
        </p:txBody>
      </p:sp>
      <p:sp>
        <p:nvSpPr>
          <p:cNvPr id="131" name="Gây ra bởi độc tố của VK Clostridium botulinum…"/>
          <p:cNvSpPr txBox="1">
            <a:spLocks noGrp="1"/>
          </p:cNvSpPr>
          <p:nvPr>
            <p:ph type="body" sz="half" idx="4294967295"/>
          </p:nvPr>
        </p:nvSpPr>
        <p:spPr>
          <a:xfrm>
            <a:off x="533400" y="990600"/>
            <a:ext cx="7848600" cy="4800600"/>
          </a:xfrm>
          <a:prstGeom prst="rect">
            <a:avLst/>
          </a:prstGeom>
        </p:spPr>
        <p:txBody>
          <a:bodyPr>
            <a:normAutofit/>
          </a:bodyPr>
          <a:lstStyle/>
          <a:p>
            <a:pPr algn="just">
              <a:lnSpc>
                <a:spcPct val="150000"/>
              </a:lnSpc>
              <a:spcBef>
                <a:spcPts val="600"/>
              </a:spcBef>
              <a:buFontTx/>
              <a:buChar char="▪"/>
              <a:defRPr sz="2400" b="0"/>
            </a:pPr>
            <a:r>
              <a:rPr lang="en-US" dirty="0" err="1"/>
              <a:t>Trực</a:t>
            </a:r>
            <a:r>
              <a:rPr lang="en-US" dirty="0"/>
              <a:t> </a:t>
            </a:r>
            <a:r>
              <a:rPr lang="en-US" dirty="0" err="1"/>
              <a:t>khuẩn</a:t>
            </a:r>
            <a:r>
              <a:rPr lang="en-US" dirty="0"/>
              <a:t> Gram </a:t>
            </a:r>
            <a:r>
              <a:rPr lang="en-US" dirty="0" err="1"/>
              <a:t>dương</a:t>
            </a:r>
            <a:r>
              <a:rPr lang="en-US" dirty="0"/>
              <a:t> </a:t>
            </a:r>
            <a:r>
              <a:rPr lang="en-US" dirty="0" err="1"/>
              <a:t>sinh</a:t>
            </a:r>
            <a:r>
              <a:rPr lang="en-US" dirty="0"/>
              <a:t> </a:t>
            </a:r>
            <a:r>
              <a:rPr lang="en-US" dirty="0" err="1"/>
              <a:t>nha</a:t>
            </a:r>
            <a:r>
              <a:rPr lang="en-US" dirty="0"/>
              <a:t> </a:t>
            </a:r>
            <a:r>
              <a:rPr lang="en-US" dirty="0" err="1"/>
              <a:t>bào</a:t>
            </a:r>
            <a:endParaRPr lang="en-US" dirty="0"/>
          </a:p>
          <a:p>
            <a:pPr algn="just">
              <a:lnSpc>
                <a:spcPct val="150000"/>
              </a:lnSpc>
              <a:spcBef>
                <a:spcPts val="600"/>
              </a:spcBef>
              <a:buFontTx/>
              <a:buChar char="▪"/>
              <a:defRPr sz="2400" b="0"/>
            </a:pPr>
            <a:r>
              <a:rPr lang="en-US" dirty="0" err="1"/>
              <a:t>Kỵ</a:t>
            </a:r>
            <a:r>
              <a:rPr lang="en-US" dirty="0"/>
              <a:t> </a:t>
            </a:r>
            <a:r>
              <a:rPr lang="en-US" dirty="0" err="1"/>
              <a:t>khí</a:t>
            </a:r>
            <a:r>
              <a:rPr lang="en-US" dirty="0"/>
              <a:t> </a:t>
            </a:r>
            <a:r>
              <a:rPr lang="en-US" dirty="0" err="1"/>
              <a:t>tuyệt</a:t>
            </a:r>
            <a:r>
              <a:rPr lang="en-US" dirty="0"/>
              <a:t> </a:t>
            </a:r>
            <a:r>
              <a:rPr lang="en-US" dirty="0" err="1"/>
              <a:t>đối</a:t>
            </a:r>
            <a:endParaRPr lang="en-US" dirty="0"/>
          </a:p>
          <a:p>
            <a:pPr algn="just">
              <a:lnSpc>
                <a:spcPct val="150000"/>
              </a:lnSpc>
              <a:spcBef>
                <a:spcPts val="600"/>
              </a:spcBef>
              <a:buFontTx/>
              <a:buChar char="▪"/>
              <a:defRPr sz="2400" b="0"/>
            </a:pPr>
            <a:r>
              <a:rPr lang="en-US" dirty="0" err="1"/>
              <a:t>Mức</a:t>
            </a:r>
            <a:r>
              <a:rPr lang="en-US" dirty="0"/>
              <a:t> </a:t>
            </a:r>
            <a:r>
              <a:rPr lang="en-US" dirty="0" err="1"/>
              <a:t>độ</a:t>
            </a:r>
            <a:r>
              <a:rPr lang="en-US" dirty="0"/>
              <a:t> </a:t>
            </a:r>
            <a:r>
              <a:rPr lang="en-US" dirty="0" err="1"/>
              <a:t>nặng</a:t>
            </a:r>
            <a:r>
              <a:rPr lang="en-US" dirty="0"/>
              <a:t>: type A &gt; type B &gt; type C</a:t>
            </a:r>
          </a:p>
          <a:p>
            <a:pPr algn="just">
              <a:lnSpc>
                <a:spcPct val="150000"/>
              </a:lnSpc>
              <a:spcBef>
                <a:spcPts val="600"/>
              </a:spcBef>
              <a:buFontTx/>
              <a:buChar char="▪"/>
              <a:defRPr sz="2400" b="0"/>
            </a:pPr>
            <a:r>
              <a:rPr lang="en-US" dirty="0" err="1"/>
              <a:t>Hiện</a:t>
            </a:r>
            <a:r>
              <a:rPr lang="en-US" dirty="0"/>
              <a:t> </a:t>
            </a:r>
            <a:r>
              <a:rPr lang="en-US" dirty="0" err="1"/>
              <a:t>diện</a:t>
            </a:r>
            <a:r>
              <a:rPr lang="en-US" dirty="0"/>
              <a:t> </a:t>
            </a:r>
            <a:r>
              <a:rPr lang="en-US" dirty="0" err="1"/>
              <a:t>khắp</a:t>
            </a:r>
            <a:r>
              <a:rPr lang="en-US" dirty="0"/>
              <a:t> </a:t>
            </a:r>
            <a:r>
              <a:rPr lang="en-US" dirty="0" err="1"/>
              <a:t>nơi</a:t>
            </a:r>
            <a:r>
              <a:rPr lang="en-US" dirty="0"/>
              <a:t>:</a:t>
            </a:r>
          </a:p>
          <a:p>
            <a:pPr lvl="1" algn="just">
              <a:lnSpc>
                <a:spcPct val="150000"/>
              </a:lnSpc>
              <a:spcBef>
                <a:spcPts val="600"/>
              </a:spcBef>
              <a:buFontTx/>
              <a:buChar char="▪"/>
              <a:defRPr sz="2400" b="0"/>
            </a:pPr>
            <a:r>
              <a:rPr lang="en-US" dirty="0"/>
              <a:t>Rau </a:t>
            </a:r>
            <a:r>
              <a:rPr lang="en-US" dirty="0" err="1"/>
              <a:t>quả</a:t>
            </a:r>
            <a:r>
              <a:rPr lang="en-US" dirty="0"/>
              <a:t>, </a:t>
            </a:r>
            <a:r>
              <a:rPr lang="en-US" dirty="0" err="1"/>
              <a:t>hải</a:t>
            </a:r>
            <a:r>
              <a:rPr lang="en-US" dirty="0"/>
              <a:t> </a:t>
            </a:r>
            <a:r>
              <a:rPr lang="en-US" dirty="0" err="1"/>
              <a:t>sản</a:t>
            </a:r>
            <a:endParaRPr lang="en-US" dirty="0"/>
          </a:p>
          <a:p>
            <a:pPr lvl="1" algn="just">
              <a:lnSpc>
                <a:spcPct val="150000"/>
              </a:lnSpc>
              <a:spcBef>
                <a:spcPts val="600"/>
              </a:spcBef>
              <a:buFontTx/>
              <a:buChar char="▪"/>
              <a:defRPr sz="2400" b="0"/>
            </a:pPr>
            <a:r>
              <a:rPr lang="en-US" dirty="0" err="1"/>
              <a:t>Đất</a:t>
            </a:r>
            <a:endParaRPr lang="en-US" dirty="0"/>
          </a:p>
          <a:p>
            <a:pPr lvl="1" algn="just">
              <a:lnSpc>
                <a:spcPct val="150000"/>
              </a:lnSpc>
              <a:spcBef>
                <a:spcPts val="600"/>
              </a:spcBef>
              <a:buFontTx/>
              <a:buChar char="▪"/>
              <a:defRPr sz="2400" b="0"/>
            </a:pPr>
            <a:r>
              <a:rPr lang="en-US" dirty="0" err="1"/>
              <a:t>Trầm</a:t>
            </a:r>
            <a:r>
              <a:rPr lang="en-US" dirty="0"/>
              <a:t> </a:t>
            </a:r>
            <a:r>
              <a:rPr lang="en-US" dirty="0" err="1"/>
              <a:t>tích</a:t>
            </a:r>
            <a:r>
              <a:rPr lang="en-US" dirty="0"/>
              <a:t> </a:t>
            </a:r>
            <a:r>
              <a:rPr lang="en-US" dirty="0" err="1"/>
              <a:t>đáy</a:t>
            </a:r>
            <a:r>
              <a:rPr lang="en-US" dirty="0"/>
              <a:t> </a:t>
            </a:r>
            <a:r>
              <a:rPr lang="en-US" dirty="0" err="1"/>
              <a:t>biển</a:t>
            </a:r>
            <a:endParaRPr lang="vi-VN" dirty="0"/>
          </a:p>
          <a:p>
            <a:pPr algn="just">
              <a:lnSpc>
                <a:spcPct val="80000"/>
              </a:lnSpc>
              <a:spcBef>
                <a:spcPts val="600"/>
              </a:spcBef>
              <a:buFontTx/>
              <a:buChar char="▪"/>
              <a:defRPr sz="2400" b="0"/>
            </a:pPr>
            <a:endParaRPr dirty="0"/>
          </a:p>
        </p:txBody>
      </p:sp>
      <p:pic>
        <p:nvPicPr>
          <p:cNvPr id="2" name="C:\Documents and Settings\ACain\Desktop\Botulism.jpg" descr="C:\Documents and Settings\ACain\Desktop\Botulism.jpg">
            <a:extLst>
              <a:ext uri="{FF2B5EF4-FFF2-40B4-BE49-F238E27FC236}">
                <a16:creationId xmlns:a16="http://schemas.microsoft.com/office/drawing/2014/main" id="{9FC460A8-4435-4C7F-8E3B-0A907E82AD26}"/>
              </a:ext>
            </a:extLst>
          </p:cNvPr>
          <p:cNvPicPr>
            <a:picLocks noChangeAspect="1"/>
          </p:cNvPicPr>
          <p:nvPr/>
        </p:nvPicPr>
        <p:blipFill>
          <a:blip r:embed="rId2" cstate="print"/>
          <a:stretch>
            <a:fillRect/>
          </a:stretch>
        </p:blipFill>
        <p:spPr>
          <a:xfrm>
            <a:off x="4910209" y="4267200"/>
            <a:ext cx="3810000" cy="2468563"/>
          </a:xfrm>
          <a:prstGeom prst="rect">
            <a:avLst/>
          </a:prstGeom>
          <a:ln w="12700">
            <a:miter lim="400000"/>
          </a:ln>
        </p:spPr>
      </p:pic>
      <p:pic>
        <p:nvPicPr>
          <p:cNvPr id="4098" name="Picture 2" descr="This illustration depicts a three-dimensional (3D) computer-generated image of a group of anaerobic, spore-forming, Clostridium sp. organisms.">
            <a:extLst>
              <a:ext uri="{FF2B5EF4-FFF2-40B4-BE49-F238E27FC236}">
                <a16:creationId xmlns:a16="http://schemas.microsoft.com/office/drawing/2014/main" id="{2A19D7EF-C0E0-4580-9D44-E7756E15E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168" y="976313"/>
            <a:ext cx="2381250" cy="30765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A105FE9-57EB-4B6E-B8D1-37AE50A8C4C4}"/>
              </a:ext>
            </a:extLst>
          </p:cNvPr>
          <p:cNvSpPr>
            <a:spLocks noGrp="1"/>
          </p:cNvSpPr>
          <p:nvPr>
            <p:ph type="sldNum" sz="quarter" idx="2"/>
          </p:nvPr>
        </p:nvSpPr>
        <p:spPr/>
        <p:txBody>
          <a:bodyPr/>
          <a:lstStyle/>
          <a:p>
            <a:fld id="{86CB4B4D-7CA3-9044-876B-883B54F8677D}" type="slidenum">
              <a:rPr lang="en-US" smtClean="0"/>
              <a:pPr/>
              <a:t>38</a:t>
            </a:fld>
            <a:endParaRPr lang="en-US"/>
          </a:p>
        </p:txBody>
      </p:sp>
      <p:sp>
        <p:nvSpPr>
          <p:cNvPr id="4" name="TextBox 3">
            <a:extLst>
              <a:ext uri="{FF2B5EF4-FFF2-40B4-BE49-F238E27FC236}">
                <a16:creationId xmlns:a16="http://schemas.microsoft.com/office/drawing/2014/main" id="{1D899DA4-3E91-4714-8696-7D25387E98BE}"/>
              </a:ext>
            </a:extLst>
          </p:cNvPr>
          <p:cNvSpPr txBox="1"/>
          <p:nvPr/>
        </p:nvSpPr>
        <p:spPr>
          <a:xfrm>
            <a:off x="2057400" y="6406785"/>
            <a:ext cx="21763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CDC.GOV</a:t>
            </a:r>
          </a:p>
        </p:txBody>
      </p:sp>
    </p:spTree>
    <p:extLst>
      <p:ext uri="{BB962C8B-B14F-4D97-AF65-F5344CB8AC3E}">
        <p14:creationId xmlns:p14="http://schemas.microsoft.com/office/powerpoint/2010/main" val="272950486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AC47-5744-41ED-B368-96B3ABBE5490}"/>
              </a:ext>
            </a:extLst>
          </p:cNvPr>
          <p:cNvSpPr>
            <a:spLocks noGrp="1"/>
          </p:cNvSpPr>
          <p:nvPr>
            <p:ph type="title"/>
          </p:nvPr>
        </p:nvSpPr>
        <p:spPr>
          <a:xfrm>
            <a:off x="457200" y="1"/>
            <a:ext cx="8229600" cy="838199"/>
          </a:xfrm>
        </p:spPr>
        <p:txBody>
          <a:bodyPr/>
          <a:lstStyle/>
          <a:p>
            <a:r>
              <a:rPr lang="en-US" b="1" i="1" dirty="0">
                <a:solidFill>
                  <a:srgbClr val="FF0000"/>
                </a:solidFill>
                <a:latin typeface="Arial" panose="020B0604020202020204" pitchFamily="34" charset="0"/>
                <a:cs typeface="Arial" panose="020B0604020202020204" pitchFamily="34" charset="0"/>
              </a:rPr>
              <a:t>Clostridium botulinum</a:t>
            </a:r>
            <a:endParaRPr lang="en-US" b="1" dirty="0">
              <a:solidFill>
                <a:srgbClr val="FF00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08175233-AAF9-4DAD-AE48-F841C74894B1}"/>
              </a:ext>
            </a:extLst>
          </p:cNvPr>
          <p:cNvSpPr>
            <a:spLocks noGrp="1"/>
          </p:cNvSpPr>
          <p:nvPr>
            <p:ph type="body" idx="1"/>
          </p:nvPr>
        </p:nvSpPr>
        <p:spPr>
          <a:xfrm>
            <a:off x="457200" y="838200"/>
            <a:ext cx="8229600" cy="5287963"/>
          </a:xfrm>
        </p:spPr>
        <p:txBody>
          <a:bodyPr>
            <a:normAutofit fontScale="85000" lnSpcReduction="20000"/>
          </a:bodyPr>
          <a:lstStyle/>
          <a:p>
            <a:pPr algn="just">
              <a:lnSpc>
                <a:spcPct val="150000"/>
              </a:lnSpc>
              <a:spcBef>
                <a:spcPts val="600"/>
              </a:spcBef>
              <a:buFontTx/>
              <a:buChar char="▪"/>
              <a:defRPr sz="2400" b="0"/>
            </a:pPr>
            <a:r>
              <a:rPr lang="vi-VN" sz="2800" b="1" i="1" dirty="0">
                <a:solidFill>
                  <a:srgbClr val="002060"/>
                </a:solidFill>
                <a:latin typeface="Arial" panose="020B0604020202020204" pitchFamily="34" charset="0"/>
                <a:cs typeface="Arial" panose="020B0604020202020204" pitchFamily="34" charset="0"/>
              </a:rPr>
              <a:t>Nguồn gốc độc tố:</a:t>
            </a:r>
          </a:p>
          <a:p>
            <a:pPr lvl="1" algn="just">
              <a:lnSpc>
                <a:spcPct val="150000"/>
              </a:lnSpc>
              <a:spcBef>
                <a:spcPts val="600"/>
              </a:spcBef>
              <a:buFont typeface="Courier New" panose="02070309020205020404" pitchFamily="49" charset="0"/>
              <a:buChar char="o"/>
              <a:defRPr sz="2400" b="0"/>
            </a:pPr>
            <a:r>
              <a:rPr lang="vi-VN" sz="2800" dirty="0">
                <a:solidFill>
                  <a:srgbClr val="002060"/>
                </a:solidFill>
                <a:latin typeface="Arial" panose="020B0604020202020204" pitchFamily="34" charset="0"/>
                <a:cs typeface="Arial" panose="020B0604020202020204" pitchFamily="34" charset="0"/>
              </a:rPr>
              <a:t>Nha bào: đất, bụi, thực phẩm nhiễm bẩn</a:t>
            </a:r>
          </a:p>
          <a:p>
            <a:pPr lvl="1" algn="just">
              <a:lnSpc>
                <a:spcPct val="150000"/>
              </a:lnSpc>
              <a:spcBef>
                <a:spcPts val="600"/>
              </a:spcBef>
              <a:buFont typeface="Courier New" panose="02070309020205020404" pitchFamily="49" charset="0"/>
              <a:buChar char="o"/>
              <a:defRPr sz="2400" b="0"/>
            </a:pPr>
            <a:r>
              <a:rPr lang="vi-VN" sz="2800" dirty="0">
                <a:solidFill>
                  <a:srgbClr val="002060"/>
                </a:solidFill>
                <a:latin typeface="Arial" panose="020B0604020202020204" pitchFamily="34" charset="0"/>
                <a:cs typeface="Arial" panose="020B0604020202020204" pitchFamily="34" charset="0"/>
              </a:rPr>
              <a:t>Vi khuẩn: sản xuất, bảo quản, đóng hộp, lên men</a:t>
            </a:r>
          </a:p>
          <a:p>
            <a:pPr lvl="1" algn="just">
              <a:lnSpc>
                <a:spcPct val="150000"/>
              </a:lnSpc>
              <a:spcBef>
                <a:spcPts val="600"/>
              </a:spcBef>
              <a:buFont typeface="Courier New" panose="02070309020205020404" pitchFamily="49" charset="0"/>
              <a:buChar char="o"/>
              <a:defRPr sz="2400" b="0"/>
            </a:pPr>
            <a:r>
              <a:rPr lang="vi-VN" sz="2800" dirty="0">
                <a:solidFill>
                  <a:srgbClr val="002060"/>
                </a:solidFill>
                <a:latin typeface="Arial" panose="020B0604020202020204" pitchFamily="34" charset="0"/>
                <a:cs typeface="Arial" panose="020B0604020202020204" pitchFamily="34" charset="0"/>
              </a:rPr>
              <a:t>Tiêm Botox</a:t>
            </a:r>
          </a:p>
          <a:p>
            <a:pPr algn="just">
              <a:lnSpc>
                <a:spcPct val="150000"/>
              </a:lnSpc>
              <a:spcBef>
                <a:spcPts val="600"/>
              </a:spcBef>
              <a:buFontTx/>
              <a:buChar char="▪"/>
              <a:defRPr sz="2400" b="0"/>
            </a:pPr>
            <a:r>
              <a:rPr lang="vi-VN" sz="2800" b="1" i="1" dirty="0">
                <a:solidFill>
                  <a:srgbClr val="002060"/>
                </a:solidFill>
                <a:latin typeface="Arial" panose="020B0604020202020204" pitchFamily="34" charset="0"/>
                <a:cs typeface="Arial" panose="020B0604020202020204" pitchFamily="34" charset="0"/>
              </a:rPr>
              <a:t>Đường xâm nhập:</a:t>
            </a:r>
          </a:p>
          <a:p>
            <a:pPr lvl="1" algn="just">
              <a:lnSpc>
                <a:spcPct val="150000"/>
              </a:lnSpc>
              <a:spcBef>
                <a:spcPts val="600"/>
              </a:spcBef>
              <a:buFont typeface="Courier New" panose="02070309020205020404" pitchFamily="49" charset="0"/>
              <a:buChar char="o"/>
              <a:defRPr sz="2400" b="0"/>
            </a:pPr>
            <a:r>
              <a:rPr lang="vi-VN" sz="2800" dirty="0">
                <a:solidFill>
                  <a:srgbClr val="002060"/>
                </a:solidFill>
                <a:latin typeface="Arial" panose="020B0604020202020204" pitchFamily="34" charset="0"/>
                <a:cs typeface="Arial" panose="020B0604020202020204" pitchFamily="34" charset="0"/>
              </a:rPr>
              <a:t>Ăn uống: nha bào, vi khuẩn trong thực phẩm</a:t>
            </a:r>
          </a:p>
          <a:p>
            <a:pPr lvl="1" algn="just">
              <a:lnSpc>
                <a:spcPct val="150000"/>
              </a:lnSpc>
              <a:spcBef>
                <a:spcPts val="600"/>
              </a:spcBef>
              <a:buFont typeface="Courier New" panose="02070309020205020404" pitchFamily="49" charset="0"/>
              <a:buChar char="o"/>
              <a:defRPr sz="2400" b="0"/>
            </a:pPr>
            <a:r>
              <a:rPr lang="vi-VN" sz="2800" dirty="0">
                <a:solidFill>
                  <a:srgbClr val="002060"/>
                </a:solidFill>
                <a:latin typeface="Arial" panose="020B0604020202020204" pitchFamily="34" charset="0"/>
                <a:cs typeface="Arial" panose="020B0604020202020204" pitchFamily="34" charset="0"/>
              </a:rPr>
              <a:t>Vết thương nhiễm bẩn</a:t>
            </a:r>
          </a:p>
          <a:p>
            <a:pPr lvl="1" algn="just">
              <a:lnSpc>
                <a:spcPct val="150000"/>
              </a:lnSpc>
              <a:spcBef>
                <a:spcPts val="600"/>
              </a:spcBef>
              <a:buFont typeface="Courier New" panose="02070309020205020404" pitchFamily="49" charset="0"/>
              <a:buChar char="o"/>
              <a:defRPr sz="2400" b="0"/>
            </a:pPr>
            <a:r>
              <a:rPr lang="vi-VN" sz="2800" dirty="0">
                <a:solidFill>
                  <a:srgbClr val="002060"/>
                </a:solidFill>
                <a:latin typeface="Arial" panose="020B0604020202020204" pitchFamily="34" charset="0"/>
                <a:cs typeface="Arial" panose="020B0604020202020204" pitchFamily="34" charset="0"/>
              </a:rPr>
              <a:t>Tiêm chích</a:t>
            </a:r>
          </a:p>
          <a:p>
            <a:pPr lvl="1" algn="just">
              <a:lnSpc>
                <a:spcPct val="150000"/>
              </a:lnSpc>
              <a:spcBef>
                <a:spcPts val="600"/>
              </a:spcBef>
              <a:buFont typeface="Courier New" panose="02070309020205020404" pitchFamily="49" charset="0"/>
              <a:buChar char="o"/>
              <a:defRPr sz="2400" b="0"/>
            </a:pPr>
            <a:r>
              <a:rPr lang="vi-VN" sz="2800" dirty="0">
                <a:solidFill>
                  <a:srgbClr val="002060"/>
                </a:solidFill>
                <a:latin typeface="Arial" panose="020B0604020202020204" pitchFamily="34" charset="0"/>
                <a:cs typeface="Arial" panose="020B0604020202020204" pitchFamily="34" charset="0"/>
              </a:rPr>
              <a:t>Hít phải độc tố khí dung</a:t>
            </a:r>
          </a:p>
          <a:p>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AC31039-6562-4AA7-AED8-567D8438F4C5}"/>
              </a:ext>
            </a:extLst>
          </p:cNvPr>
          <p:cNvSpPr>
            <a:spLocks noGrp="1"/>
          </p:cNvSpPr>
          <p:nvPr>
            <p:ph type="sldNum" sz="quarter" idx="2"/>
          </p:nvPr>
        </p:nvSpPr>
        <p:spPr/>
        <p:txBody>
          <a:bodyPr/>
          <a:lstStyle/>
          <a:p>
            <a:fld id="{86CB4B4D-7CA3-9044-876B-883B54F8677D}" type="slidenum">
              <a:rPr lang="en-US" smtClean="0"/>
              <a:pPr/>
              <a:t>39</a:t>
            </a:fld>
            <a:endParaRPr lang="en-US"/>
          </a:p>
        </p:txBody>
      </p:sp>
    </p:spTree>
    <p:extLst>
      <p:ext uri="{BB962C8B-B14F-4D97-AF65-F5344CB8AC3E}">
        <p14:creationId xmlns:p14="http://schemas.microsoft.com/office/powerpoint/2010/main" val="7703766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FA08-AADE-4CDF-87CE-7F8D3BFB572A}"/>
              </a:ext>
            </a:extLst>
          </p:cNvPr>
          <p:cNvSpPr>
            <a:spLocks noGrp="1"/>
          </p:cNvSpPr>
          <p:nvPr>
            <p:ph type="title"/>
          </p:nvPr>
        </p:nvSpPr>
        <p:spPr/>
        <p:txBody>
          <a:bodyPr>
            <a:normAutofit/>
          </a:bodyPr>
          <a:lstStyle/>
          <a:p>
            <a:r>
              <a:rPr lang="en-US" b="1" dirty="0">
                <a:solidFill>
                  <a:srgbClr val="C00000"/>
                </a:solidFill>
                <a:latin typeface="Arial" panose="020B0604020202020204" pitchFamily="34" charset="0"/>
                <a:cs typeface="Arial" panose="020B0604020202020204" pitchFamily="34" charset="0"/>
              </a:rPr>
              <a:t>ĐỊNH NGHĨA</a:t>
            </a:r>
          </a:p>
        </p:txBody>
      </p:sp>
      <p:sp>
        <p:nvSpPr>
          <p:cNvPr id="3" name="Text Placeholder 2">
            <a:extLst>
              <a:ext uri="{FF2B5EF4-FFF2-40B4-BE49-F238E27FC236}">
                <a16:creationId xmlns:a16="http://schemas.microsoft.com/office/drawing/2014/main" id="{748CC4BF-A157-4D1C-9D26-B0D420BFD3E6}"/>
              </a:ext>
            </a:extLst>
          </p:cNvPr>
          <p:cNvSpPr>
            <a:spLocks noGrp="1"/>
          </p:cNvSpPr>
          <p:nvPr>
            <p:ph type="body" idx="1"/>
          </p:nvPr>
        </p:nvSpPr>
        <p:spPr/>
        <p:txBody>
          <a:bodyPr>
            <a:normAutofit fontScale="92500"/>
          </a:bodyPr>
          <a:lstStyle/>
          <a:p>
            <a:pPr marL="469900" marR="5080" indent="-457200" algn="just">
              <a:lnSpc>
                <a:spcPct val="149300"/>
              </a:lnSpc>
              <a:spcBef>
                <a:spcPts val="30"/>
              </a:spcBef>
              <a:buClr>
                <a:srgbClr val="002060"/>
              </a:buClr>
              <a:buSzPct val="95833"/>
              <a:buFont typeface="Arial" panose="020B0604020202020204" pitchFamily="34" charset="0"/>
              <a:buChar char="•"/>
              <a:tabLst>
                <a:tab pos="285115" algn="l"/>
              </a:tabLst>
            </a:pPr>
            <a:r>
              <a:rPr lang="vi-VN" b="1" i="1" dirty="0">
                <a:solidFill>
                  <a:srgbClr val="FF9300"/>
                </a:solidFill>
                <a:latin typeface="Arial"/>
                <a:cs typeface="Arial"/>
              </a:rPr>
              <a:t>An </a:t>
            </a:r>
            <a:r>
              <a:rPr lang="vi-VN" b="1" i="1" spc="-5" dirty="0">
                <a:solidFill>
                  <a:srgbClr val="FF9300"/>
                </a:solidFill>
                <a:latin typeface="Arial"/>
                <a:cs typeface="Arial"/>
              </a:rPr>
              <a:t>toàn thực phẩm </a:t>
            </a:r>
            <a:r>
              <a:rPr lang="vi-VN" dirty="0">
                <a:solidFill>
                  <a:srgbClr val="002060"/>
                </a:solidFill>
                <a:latin typeface="Arial"/>
                <a:cs typeface="Arial"/>
              </a:rPr>
              <a:t>là việc bảo đảm để thực phẩm</a:t>
            </a:r>
            <a:r>
              <a:rPr lang="en-US" dirty="0">
                <a:solidFill>
                  <a:srgbClr val="002060"/>
                </a:solidFill>
                <a:latin typeface="Arial"/>
                <a:cs typeface="Arial"/>
              </a:rPr>
              <a:t> </a:t>
            </a:r>
            <a:r>
              <a:rPr lang="vi-VN" dirty="0">
                <a:solidFill>
                  <a:srgbClr val="002060"/>
                </a:solidFill>
                <a:latin typeface="Arial"/>
                <a:cs typeface="Arial"/>
              </a:rPr>
              <a:t>không gây hại đến sức khỏe, </a:t>
            </a:r>
            <a:r>
              <a:rPr lang="vi-VN" spc="-5" dirty="0">
                <a:solidFill>
                  <a:srgbClr val="002060"/>
                </a:solidFill>
                <a:latin typeface="Arial"/>
                <a:cs typeface="Arial"/>
              </a:rPr>
              <a:t>tính </a:t>
            </a:r>
            <a:r>
              <a:rPr lang="vi-VN" dirty="0">
                <a:solidFill>
                  <a:srgbClr val="002060"/>
                </a:solidFill>
                <a:latin typeface="Arial"/>
                <a:cs typeface="Arial"/>
              </a:rPr>
              <a:t>mạng con</a:t>
            </a:r>
            <a:r>
              <a:rPr lang="vi-VN" spc="-100" dirty="0">
                <a:solidFill>
                  <a:srgbClr val="002060"/>
                </a:solidFill>
                <a:latin typeface="Arial"/>
                <a:cs typeface="Arial"/>
              </a:rPr>
              <a:t> </a:t>
            </a:r>
            <a:r>
              <a:rPr lang="vi-VN" dirty="0">
                <a:solidFill>
                  <a:srgbClr val="002060"/>
                </a:solidFill>
                <a:latin typeface="Arial"/>
                <a:cs typeface="Arial"/>
              </a:rPr>
              <a:t>người.</a:t>
            </a:r>
            <a:endParaRPr lang="vi-VN" dirty="0">
              <a:latin typeface="Arial"/>
              <a:cs typeface="Arial"/>
            </a:endParaRPr>
          </a:p>
          <a:p>
            <a:pPr marL="469900" marR="5080" indent="-457200" algn="just">
              <a:lnSpc>
                <a:spcPct val="149900"/>
              </a:lnSpc>
              <a:spcBef>
                <a:spcPts val="20"/>
              </a:spcBef>
              <a:buClr>
                <a:srgbClr val="002060"/>
              </a:buClr>
              <a:buSzPct val="95833"/>
              <a:buFont typeface="Arial" panose="020B0604020202020204" pitchFamily="34" charset="0"/>
              <a:buChar char="•"/>
              <a:tabLst>
                <a:tab pos="285115" algn="l"/>
              </a:tabLst>
            </a:pPr>
            <a:r>
              <a:rPr lang="vi-VN" b="1" i="1" spc="-5" dirty="0">
                <a:solidFill>
                  <a:srgbClr val="FF9300"/>
                </a:solidFill>
                <a:latin typeface="Arial"/>
                <a:cs typeface="Arial"/>
              </a:rPr>
              <a:t>Phụ gia thực phẩm</a:t>
            </a:r>
            <a:r>
              <a:rPr lang="vi-VN" spc="-5" dirty="0">
                <a:solidFill>
                  <a:srgbClr val="002060"/>
                </a:solidFill>
                <a:latin typeface="Arial"/>
                <a:cs typeface="Arial"/>
              </a:rPr>
              <a:t>: </a:t>
            </a:r>
            <a:r>
              <a:rPr lang="vi-VN" dirty="0">
                <a:solidFill>
                  <a:srgbClr val="002060"/>
                </a:solidFill>
                <a:latin typeface="Arial"/>
                <a:cs typeface="Arial"/>
              </a:rPr>
              <a:t>là chất được chủ </a:t>
            </a:r>
            <a:r>
              <a:rPr lang="vi-VN" spc="-5" dirty="0">
                <a:solidFill>
                  <a:srgbClr val="002060"/>
                </a:solidFill>
                <a:latin typeface="Arial"/>
                <a:cs typeface="Arial"/>
              </a:rPr>
              <a:t>đích </a:t>
            </a:r>
            <a:r>
              <a:rPr lang="vi-VN" dirty="0">
                <a:solidFill>
                  <a:srgbClr val="002060"/>
                </a:solidFill>
                <a:latin typeface="Arial"/>
                <a:cs typeface="Arial"/>
              </a:rPr>
              <a:t>đưa vào  thực phẩm </a:t>
            </a:r>
            <a:r>
              <a:rPr lang="vi-VN" spc="-5" dirty="0">
                <a:solidFill>
                  <a:srgbClr val="002060"/>
                </a:solidFill>
                <a:latin typeface="Arial"/>
                <a:cs typeface="Arial"/>
              </a:rPr>
              <a:t>trong </a:t>
            </a:r>
            <a:r>
              <a:rPr lang="vi-VN" dirty="0">
                <a:solidFill>
                  <a:srgbClr val="002060"/>
                </a:solidFill>
                <a:latin typeface="Arial"/>
                <a:cs typeface="Arial"/>
              </a:rPr>
              <a:t>quá </a:t>
            </a:r>
            <a:r>
              <a:rPr lang="vi-VN" spc="-5" dirty="0">
                <a:solidFill>
                  <a:srgbClr val="002060"/>
                </a:solidFill>
                <a:latin typeface="Arial"/>
                <a:cs typeface="Arial"/>
              </a:rPr>
              <a:t>trình </a:t>
            </a:r>
            <a:r>
              <a:rPr lang="vi-VN" dirty="0">
                <a:solidFill>
                  <a:srgbClr val="002060"/>
                </a:solidFill>
                <a:latin typeface="Arial"/>
                <a:cs typeface="Arial"/>
              </a:rPr>
              <a:t>sản </a:t>
            </a:r>
            <a:r>
              <a:rPr lang="vi-VN" spc="-5" dirty="0">
                <a:solidFill>
                  <a:srgbClr val="002060"/>
                </a:solidFill>
                <a:latin typeface="Arial"/>
                <a:cs typeface="Arial"/>
              </a:rPr>
              <a:t>xuất, </a:t>
            </a:r>
            <a:r>
              <a:rPr lang="vi-VN" dirty="0">
                <a:solidFill>
                  <a:srgbClr val="002060"/>
                </a:solidFill>
                <a:latin typeface="Arial"/>
                <a:cs typeface="Arial"/>
              </a:rPr>
              <a:t>có hoặc không  có</a:t>
            </a:r>
            <a:r>
              <a:rPr lang="vi-VN" spc="355" dirty="0">
                <a:solidFill>
                  <a:srgbClr val="002060"/>
                </a:solidFill>
                <a:latin typeface="Arial"/>
                <a:cs typeface="Arial"/>
              </a:rPr>
              <a:t> </a:t>
            </a:r>
            <a:r>
              <a:rPr lang="vi-VN" dirty="0">
                <a:solidFill>
                  <a:srgbClr val="002060"/>
                </a:solidFill>
                <a:latin typeface="Arial"/>
                <a:cs typeface="Arial"/>
              </a:rPr>
              <a:t>giá</a:t>
            </a:r>
            <a:r>
              <a:rPr lang="vi-VN" spc="355" dirty="0">
                <a:solidFill>
                  <a:srgbClr val="002060"/>
                </a:solidFill>
                <a:latin typeface="Arial"/>
                <a:cs typeface="Arial"/>
              </a:rPr>
              <a:t> </a:t>
            </a:r>
            <a:r>
              <a:rPr lang="vi-VN" spc="-5" dirty="0">
                <a:solidFill>
                  <a:srgbClr val="002060"/>
                </a:solidFill>
                <a:latin typeface="Arial"/>
                <a:cs typeface="Arial"/>
              </a:rPr>
              <a:t>trị</a:t>
            </a:r>
            <a:r>
              <a:rPr lang="vi-VN" spc="360" dirty="0">
                <a:solidFill>
                  <a:srgbClr val="002060"/>
                </a:solidFill>
                <a:latin typeface="Arial"/>
                <a:cs typeface="Arial"/>
              </a:rPr>
              <a:t> </a:t>
            </a:r>
            <a:r>
              <a:rPr lang="vi-VN" dirty="0">
                <a:solidFill>
                  <a:srgbClr val="002060"/>
                </a:solidFill>
                <a:latin typeface="Arial"/>
                <a:cs typeface="Arial"/>
              </a:rPr>
              <a:t>dinh</a:t>
            </a:r>
            <a:r>
              <a:rPr lang="vi-VN" spc="355" dirty="0">
                <a:solidFill>
                  <a:srgbClr val="002060"/>
                </a:solidFill>
                <a:latin typeface="Arial"/>
                <a:cs typeface="Arial"/>
              </a:rPr>
              <a:t> </a:t>
            </a:r>
            <a:r>
              <a:rPr lang="vi-VN" dirty="0">
                <a:solidFill>
                  <a:srgbClr val="002060"/>
                </a:solidFill>
                <a:latin typeface="Arial"/>
                <a:cs typeface="Arial"/>
              </a:rPr>
              <a:t>dưỡng,</a:t>
            </a:r>
            <a:r>
              <a:rPr lang="vi-VN" spc="345" dirty="0">
                <a:solidFill>
                  <a:srgbClr val="002060"/>
                </a:solidFill>
                <a:latin typeface="Arial"/>
                <a:cs typeface="Arial"/>
              </a:rPr>
              <a:t> </a:t>
            </a:r>
            <a:r>
              <a:rPr lang="vi-VN" dirty="0">
                <a:solidFill>
                  <a:srgbClr val="002060"/>
                </a:solidFill>
                <a:latin typeface="Arial"/>
                <a:cs typeface="Arial"/>
              </a:rPr>
              <a:t>nhằm</a:t>
            </a:r>
            <a:r>
              <a:rPr lang="vi-VN" spc="355" dirty="0">
                <a:solidFill>
                  <a:srgbClr val="002060"/>
                </a:solidFill>
                <a:latin typeface="Arial"/>
                <a:cs typeface="Arial"/>
              </a:rPr>
              <a:t> </a:t>
            </a:r>
            <a:r>
              <a:rPr lang="vi-VN" dirty="0">
                <a:solidFill>
                  <a:srgbClr val="002060"/>
                </a:solidFill>
                <a:latin typeface="Arial"/>
                <a:cs typeface="Arial"/>
              </a:rPr>
              <a:t>giữ</a:t>
            </a:r>
            <a:r>
              <a:rPr lang="vi-VN" spc="355" dirty="0">
                <a:solidFill>
                  <a:srgbClr val="002060"/>
                </a:solidFill>
                <a:latin typeface="Arial"/>
                <a:cs typeface="Arial"/>
              </a:rPr>
              <a:t> </a:t>
            </a:r>
            <a:r>
              <a:rPr lang="vi-VN" dirty="0">
                <a:solidFill>
                  <a:srgbClr val="002060"/>
                </a:solidFill>
                <a:latin typeface="Arial"/>
                <a:cs typeface="Arial"/>
              </a:rPr>
              <a:t>hoặc</a:t>
            </a:r>
            <a:r>
              <a:rPr lang="vi-VN" spc="350" dirty="0">
                <a:solidFill>
                  <a:srgbClr val="002060"/>
                </a:solidFill>
                <a:latin typeface="Arial"/>
                <a:cs typeface="Arial"/>
              </a:rPr>
              <a:t> </a:t>
            </a:r>
            <a:r>
              <a:rPr lang="vi-VN" dirty="0">
                <a:solidFill>
                  <a:srgbClr val="002060"/>
                </a:solidFill>
                <a:latin typeface="Arial"/>
                <a:cs typeface="Arial"/>
              </a:rPr>
              <a:t>cải</a:t>
            </a:r>
            <a:r>
              <a:rPr lang="vi-VN" spc="360" dirty="0">
                <a:solidFill>
                  <a:srgbClr val="002060"/>
                </a:solidFill>
                <a:latin typeface="Arial"/>
                <a:cs typeface="Arial"/>
              </a:rPr>
              <a:t> </a:t>
            </a:r>
            <a:r>
              <a:rPr lang="vi-VN" spc="-5" dirty="0">
                <a:solidFill>
                  <a:srgbClr val="002060"/>
                </a:solidFill>
                <a:latin typeface="Arial"/>
                <a:cs typeface="Arial"/>
              </a:rPr>
              <a:t>thiện</a:t>
            </a:r>
            <a:r>
              <a:rPr lang="vi-VN" spc="355" dirty="0">
                <a:solidFill>
                  <a:srgbClr val="002060"/>
                </a:solidFill>
                <a:latin typeface="Arial"/>
                <a:cs typeface="Arial"/>
              </a:rPr>
              <a:t> </a:t>
            </a:r>
            <a:r>
              <a:rPr lang="vi-VN" dirty="0">
                <a:solidFill>
                  <a:srgbClr val="002060"/>
                </a:solidFill>
                <a:latin typeface="Arial"/>
                <a:cs typeface="Arial"/>
              </a:rPr>
              <a:t>đặc</a:t>
            </a:r>
            <a:r>
              <a:rPr lang="en-US" dirty="0">
                <a:solidFill>
                  <a:srgbClr val="002060"/>
                </a:solidFill>
                <a:latin typeface="Arial"/>
                <a:cs typeface="Arial"/>
              </a:rPr>
              <a:t> </a:t>
            </a:r>
            <a:r>
              <a:rPr lang="en-US" spc="-5" dirty="0" err="1">
                <a:solidFill>
                  <a:srgbClr val="002060"/>
                </a:solidFill>
                <a:latin typeface="Arial"/>
                <a:cs typeface="Arial"/>
              </a:rPr>
              <a:t>tính</a:t>
            </a:r>
            <a:r>
              <a:rPr lang="en-US" spc="-5" dirty="0">
                <a:solidFill>
                  <a:srgbClr val="002060"/>
                </a:solidFill>
                <a:latin typeface="Arial"/>
                <a:cs typeface="Arial"/>
              </a:rPr>
              <a:t> </a:t>
            </a:r>
            <a:r>
              <a:rPr lang="en-US" dirty="0" err="1">
                <a:solidFill>
                  <a:srgbClr val="002060"/>
                </a:solidFill>
                <a:latin typeface="Arial"/>
                <a:cs typeface="Arial"/>
              </a:rPr>
              <a:t>của</a:t>
            </a:r>
            <a:r>
              <a:rPr lang="en-US" dirty="0">
                <a:solidFill>
                  <a:srgbClr val="002060"/>
                </a:solidFill>
                <a:latin typeface="Arial"/>
                <a:cs typeface="Arial"/>
              </a:rPr>
              <a:t> </a:t>
            </a:r>
            <a:r>
              <a:rPr lang="en-US" dirty="0" err="1">
                <a:solidFill>
                  <a:srgbClr val="002060"/>
                </a:solidFill>
                <a:latin typeface="Arial"/>
                <a:cs typeface="Arial"/>
              </a:rPr>
              <a:t>thực</a:t>
            </a:r>
            <a:r>
              <a:rPr lang="en-US" spc="-95" dirty="0">
                <a:solidFill>
                  <a:srgbClr val="002060"/>
                </a:solidFill>
                <a:latin typeface="Arial"/>
                <a:cs typeface="Arial"/>
              </a:rPr>
              <a:t> </a:t>
            </a:r>
            <a:r>
              <a:rPr lang="en-US" dirty="0" err="1">
                <a:solidFill>
                  <a:srgbClr val="002060"/>
                </a:solidFill>
                <a:latin typeface="Arial"/>
                <a:cs typeface="Arial"/>
              </a:rPr>
              <a:t>phẩm</a:t>
            </a:r>
            <a:endParaRPr lang="en-US" dirty="0">
              <a:latin typeface="Arial"/>
              <a:cs typeface="Arial"/>
            </a:endParaRPr>
          </a:p>
          <a:p>
            <a:pPr marL="241300" marR="5080" indent="-228600" algn="just">
              <a:lnSpc>
                <a:spcPct val="149900"/>
              </a:lnSpc>
              <a:spcBef>
                <a:spcPts val="20"/>
              </a:spcBef>
              <a:buClr>
                <a:srgbClr val="002060"/>
              </a:buClr>
              <a:buSzPct val="95833"/>
              <a:buFont typeface="Wingdings"/>
              <a:buChar char=""/>
              <a:tabLst>
                <a:tab pos="285115" algn="l"/>
              </a:tabLst>
            </a:pPr>
            <a:endParaRPr lang="vi-VN" dirty="0">
              <a:latin typeface="Arial"/>
              <a:cs typeface="Arial"/>
            </a:endParaRPr>
          </a:p>
          <a:p>
            <a:pPr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object 10">
            <a:extLst>
              <a:ext uri="{FF2B5EF4-FFF2-40B4-BE49-F238E27FC236}">
                <a16:creationId xmlns:a16="http://schemas.microsoft.com/office/drawing/2014/main" id="{81FA481A-FC58-4D9A-9B97-69DE43AB7F45}"/>
              </a:ext>
            </a:extLst>
          </p:cNvPr>
          <p:cNvSpPr txBox="1"/>
          <p:nvPr/>
        </p:nvSpPr>
        <p:spPr>
          <a:xfrm>
            <a:off x="3866934" y="6403575"/>
            <a:ext cx="4167504" cy="254000"/>
          </a:xfrm>
          <a:prstGeom prst="rect">
            <a:avLst/>
          </a:prstGeom>
        </p:spPr>
        <p:txBody>
          <a:bodyPr vert="horz" wrap="square" lIns="0" tIns="12700" rIns="0" bIns="0" rtlCol="0">
            <a:spAutoFit/>
          </a:bodyPr>
          <a:lstStyle/>
          <a:p>
            <a:pPr marL="12700">
              <a:lnSpc>
                <a:spcPct val="100000"/>
              </a:lnSpc>
              <a:spcBef>
                <a:spcPts val="100"/>
              </a:spcBef>
            </a:pPr>
            <a:r>
              <a:rPr sz="1500" spc="-35" dirty="0">
                <a:solidFill>
                  <a:srgbClr val="002060"/>
                </a:solidFill>
                <a:latin typeface="Arial"/>
                <a:cs typeface="Arial"/>
              </a:rPr>
              <a:t>LUẬT: </a:t>
            </a:r>
            <a:r>
              <a:rPr sz="1500" spc="-5" dirty="0">
                <a:solidFill>
                  <a:srgbClr val="002060"/>
                </a:solidFill>
                <a:latin typeface="Arial"/>
                <a:cs typeface="Arial"/>
              </a:rPr>
              <a:t>An toàn thực </a:t>
            </a:r>
            <a:r>
              <a:rPr sz="1500" dirty="0">
                <a:solidFill>
                  <a:srgbClr val="002060"/>
                </a:solidFill>
                <a:latin typeface="Arial"/>
                <a:cs typeface="Arial"/>
              </a:rPr>
              <a:t>phẩm, luật số</a:t>
            </a:r>
            <a:r>
              <a:rPr sz="1500" spc="-110" dirty="0">
                <a:solidFill>
                  <a:srgbClr val="002060"/>
                </a:solidFill>
                <a:latin typeface="Arial"/>
                <a:cs typeface="Arial"/>
              </a:rPr>
              <a:t> </a:t>
            </a:r>
            <a:r>
              <a:rPr sz="1500" spc="-5" dirty="0">
                <a:solidFill>
                  <a:srgbClr val="002060"/>
                </a:solidFill>
                <a:latin typeface="Arial"/>
                <a:cs typeface="Arial"/>
              </a:rPr>
              <a:t>55/2010/QH12</a:t>
            </a:r>
            <a:endParaRPr sz="1500" dirty="0">
              <a:latin typeface="Arial"/>
              <a:cs typeface="Arial"/>
            </a:endParaRPr>
          </a:p>
        </p:txBody>
      </p:sp>
      <p:sp>
        <p:nvSpPr>
          <p:cNvPr id="5" name="Slide Number Placeholder 4">
            <a:extLst>
              <a:ext uri="{FF2B5EF4-FFF2-40B4-BE49-F238E27FC236}">
                <a16:creationId xmlns:a16="http://schemas.microsoft.com/office/drawing/2014/main" id="{A543DF15-FBD9-47BD-9D06-C96E8EAD1D56}"/>
              </a:ext>
            </a:extLst>
          </p:cNvPr>
          <p:cNvSpPr>
            <a:spLocks noGrp="1"/>
          </p:cNvSpPr>
          <p:nvPr>
            <p:ph type="sldNum" sz="quarter" idx="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403171399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Botulism"/>
          <p:cNvSpPr txBox="1">
            <a:spLocks noGrp="1"/>
          </p:cNvSpPr>
          <p:nvPr>
            <p:ph type="title" idx="4294967295"/>
          </p:nvPr>
        </p:nvSpPr>
        <p:spPr>
          <a:xfrm>
            <a:off x="457200" y="274637"/>
            <a:ext cx="7696200" cy="715963"/>
          </a:xfrm>
          <a:prstGeom prst="rect">
            <a:avLst/>
          </a:prstGeom>
        </p:spPr>
        <p:txBody>
          <a:bodyPr>
            <a:normAutofit/>
          </a:bodyPr>
          <a:lstStyle>
            <a:lvl1pPr>
              <a:defRPr sz="3600">
                <a:solidFill>
                  <a:srgbClr val="FF0000"/>
                </a:solidFill>
              </a:defRPr>
            </a:lvl1pPr>
          </a:lstStyle>
          <a:p>
            <a:r>
              <a:rPr lang="en-US" dirty="0" err="1"/>
              <a:t>Độc</a:t>
            </a:r>
            <a:r>
              <a:rPr lang="en-US" dirty="0"/>
              <a:t> </a:t>
            </a:r>
            <a:r>
              <a:rPr lang="en-US" dirty="0" err="1"/>
              <a:t>tố</a:t>
            </a:r>
            <a:r>
              <a:rPr lang="en-US" dirty="0"/>
              <a:t> </a:t>
            </a:r>
            <a:r>
              <a:rPr lang="en-US" i="1" dirty="0"/>
              <a:t>Clostridium botulinum</a:t>
            </a:r>
            <a:endParaRPr dirty="0"/>
          </a:p>
        </p:txBody>
      </p:sp>
      <p:sp>
        <p:nvSpPr>
          <p:cNvPr id="131" name="Gây ra bởi độc tố của VK Clostridium botulinum…"/>
          <p:cNvSpPr txBox="1">
            <a:spLocks noGrp="1"/>
          </p:cNvSpPr>
          <p:nvPr>
            <p:ph type="body" sz="half" idx="4294967295"/>
          </p:nvPr>
        </p:nvSpPr>
        <p:spPr>
          <a:xfrm>
            <a:off x="533400" y="990600"/>
            <a:ext cx="7848600" cy="4800600"/>
          </a:xfrm>
          <a:prstGeom prst="rect">
            <a:avLst/>
          </a:prstGeom>
        </p:spPr>
        <p:txBody>
          <a:bodyPr>
            <a:normAutofit/>
          </a:bodyPr>
          <a:lstStyle/>
          <a:p>
            <a:pPr algn="just">
              <a:lnSpc>
                <a:spcPct val="150000"/>
              </a:lnSpc>
              <a:spcBef>
                <a:spcPts val="600"/>
              </a:spcBef>
              <a:buFontTx/>
              <a:buChar char="▪"/>
              <a:defRPr sz="2400" b="0"/>
            </a:pPr>
            <a:r>
              <a:rPr lang="en-US" dirty="0"/>
              <a:t>7 </a:t>
            </a:r>
            <a:r>
              <a:rPr lang="en-US" dirty="0" err="1"/>
              <a:t>chủng</a:t>
            </a:r>
            <a:r>
              <a:rPr lang="en-US" dirty="0"/>
              <a:t> </a:t>
            </a:r>
            <a:r>
              <a:rPr lang="en-US" dirty="0">
                <a:sym typeface="Wingdings" panose="05000000000000000000" pitchFamily="2" charset="2"/>
              </a:rPr>
              <a:t> 7 </a:t>
            </a:r>
            <a:r>
              <a:rPr lang="en-US" dirty="0" err="1">
                <a:sym typeface="Wingdings" panose="05000000000000000000" pitchFamily="2" charset="2"/>
              </a:rPr>
              <a:t>loại</a:t>
            </a:r>
            <a:r>
              <a:rPr lang="en-US" dirty="0">
                <a:sym typeface="Wingdings" panose="05000000000000000000" pitchFamily="2" charset="2"/>
              </a:rPr>
              <a:t> </a:t>
            </a:r>
            <a:r>
              <a:rPr lang="en-US" dirty="0" err="1">
                <a:sym typeface="Wingdings" panose="05000000000000000000" pitchFamily="2" charset="2"/>
              </a:rPr>
              <a:t>độc</a:t>
            </a:r>
            <a:r>
              <a:rPr lang="en-US" dirty="0">
                <a:sym typeface="Wingdings" panose="05000000000000000000" pitchFamily="2" charset="2"/>
              </a:rPr>
              <a:t> </a:t>
            </a:r>
            <a:r>
              <a:rPr lang="en-US" dirty="0" err="1">
                <a:sym typeface="Wingdings" panose="05000000000000000000" pitchFamily="2" charset="2"/>
              </a:rPr>
              <a:t>tố</a:t>
            </a:r>
            <a:r>
              <a:rPr lang="en-US" dirty="0">
                <a:sym typeface="Wingdings" panose="05000000000000000000" pitchFamily="2" charset="2"/>
              </a:rPr>
              <a:t> A  G: </a:t>
            </a:r>
            <a:r>
              <a:rPr lang="en-US" dirty="0" err="1">
                <a:sym typeface="Wingdings" panose="05000000000000000000" pitchFamily="2" charset="2"/>
              </a:rPr>
              <a:t>Liên</a:t>
            </a:r>
            <a:r>
              <a:rPr lang="en-US" dirty="0">
                <a:sym typeface="Wingdings" panose="05000000000000000000" pitchFamily="2" charset="2"/>
              </a:rPr>
              <a:t> </a:t>
            </a:r>
            <a:r>
              <a:rPr lang="en-US" dirty="0" err="1">
                <a:sym typeface="Wingdings" panose="05000000000000000000" pitchFamily="2" charset="2"/>
              </a:rPr>
              <a:t>quan</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phẩm</a:t>
            </a:r>
            <a:r>
              <a:rPr lang="en-US" dirty="0">
                <a:sym typeface="Wingdings" panose="05000000000000000000" pitchFamily="2" charset="2"/>
              </a:rPr>
              <a:t>: </a:t>
            </a:r>
            <a:r>
              <a:rPr lang="en-US" dirty="0">
                <a:solidFill>
                  <a:srgbClr val="C00000"/>
                </a:solidFill>
                <a:sym typeface="Wingdings" panose="05000000000000000000" pitchFamily="2" charset="2"/>
              </a:rPr>
              <a:t>A,B,E</a:t>
            </a:r>
          </a:p>
          <a:p>
            <a:pPr algn="just">
              <a:lnSpc>
                <a:spcPct val="150000"/>
              </a:lnSpc>
              <a:spcBef>
                <a:spcPts val="600"/>
              </a:spcBef>
              <a:buFontTx/>
              <a:buChar char="▪"/>
              <a:defRPr sz="2400" b="0"/>
            </a:pPr>
            <a:r>
              <a:rPr lang="en-US" dirty="0">
                <a:sym typeface="Wingdings" panose="05000000000000000000" pitchFamily="2" charset="2"/>
              </a:rPr>
              <a:t>VK </a:t>
            </a:r>
            <a:r>
              <a:rPr lang="en-US" dirty="0" err="1">
                <a:sym typeface="Wingdings" panose="05000000000000000000" pitchFamily="2" charset="2"/>
              </a:rPr>
              <a:t>bị</a:t>
            </a:r>
            <a:r>
              <a:rPr lang="en-US" dirty="0">
                <a:sym typeface="Wingdings" panose="05000000000000000000" pitchFamily="2" charset="2"/>
              </a:rPr>
              <a:t> </a:t>
            </a:r>
            <a:r>
              <a:rPr lang="en-US" dirty="0" err="1">
                <a:sym typeface="Wingdings" panose="05000000000000000000" pitchFamily="2" charset="2"/>
              </a:rPr>
              <a:t>tiêu</a:t>
            </a:r>
            <a:r>
              <a:rPr lang="en-US" dirty="0">
                <a:sym typeface="Wingdings" panose="05000000000000000000" pitchFamily="2" charset="2"/>
              </a:rPr>
              <a:t> </a:t>
            </a:r>
            <a:r>
              <a:rPr lang="en-US" dirty="0" err="1">
                <a:sym typeface="Wingdings" panose="05000000000000000000" pitchFamily="2" charset="2"/>
              </a:rPr>
              <a:t>diệt</a:t>
            </a:r>
            <a:r>
              <a:rPr lang="en-US" dirty="0">
                <a:sym typeface="Wingdings" panose="05000000000000000000" pitchFamily="2" charset="2"/>
              </a:rPr>
              <a:t> ở 100</a:t>
            </a:r>
            <a:r>
              <a:rPr lang="en-US" baseline="30000" dirty="0">
                <a:sym typeface="Wingdings" panose="05000000000000000000" pitchFamily="2" charset="2"/>
              </a:rPr>
              <a:t>o</a:t>
            </a:r>
            <a:r>
              <a:rPr lang="en-US" dirty="0">
                <a:sym typeface="Wingdings" panose="05000000000000000000" pitchFamily="2" charset="2"/>
              </a:rPr>
              <a:t>C </a:t>
            </a:r>
            <a:r>
              <a:rPr lang="en-US" dirty="0" err="1">
                <a:sym typeface="Wingdings" panose="05000000000000000000" pitchFamily="2" charset="2"/>
              </a:rPr>
              <a:t>trong</a:t>
            </a:r>
            <a:r>
              <a:rPr lang="en-US" dirty="0">
                <a:sym typeface="Wingdings" panose="05000000000000000000" pitchFamily="2" charset="2"/>
              </a:rPr>
              <a:t> &gt; 5 </a:t>
            </a:r>
            <a:r>
              <a:rPr lang="en-US" dirty="0" err="1">
                <a:sym typeface="Wingdings" panose="05000000000000000000" pitchFamily="2" charset="2"/>
              </a:rPr>
              <a:t>giờ</a:t>
            </a:r>
            <a:r>
              <a:rPr lang="en-US" dirty="0">
                <a:sym typeface="Wingdings" panose="05000000000000000000" pitchFamily="2" charset="2"/>
              </a:rPr>
              <a:t>, 120</a:t>
            </a:r>
            <a:r>
              <a:rPr lang="en-US" baseline="30000" dirty="0">
                <a:sym typeface="Wingdings" panose="05000000000000000000" pitchFamily="2" charset="2"/>
              </a:rPr>
              <a:t>o</a:t>
            </a:r>
            <a:r>
              <a:rPr lang="en-US" dirty="0">
                <a:sym typeface="Wingdings" panose="05000000000000000000" pitchFamily="2" charset="2"/>
              </a:rPr>
              <a:t>C </a:t>
            </a:r>
            <a:r>
              <a:rPr lang="en-US" dirty="0" err="1">
                <a:sym typeface="Wingdings" panose="05000000000000000000" pitchFamily="2" charset="2"/>
              </a:rPr>
              <a:t>trong</a:t>
            </a:r>
            <a:r>
              <a:rPr lang="en-US" dirty="0">
                <a:sym typeface="Wingdings" panose="05000000000000000000" pitchFamily="2" charset="2"/>
              </a:rPr>
              <a:t> 5 </a:t>
            </a:r>
            <a:r>
              <a:rPr lang="en-US" dirty="0" err="1">
                <a:sym typeface="Wingdings" panose="05000000000000000000" pitchFamily="2" charset="2"/>
              </a:rPr>
              <a:t>phút</a:t>
            </a:r>
            <a:endParaRPr lang="en-US" dirty="0">
              <a:sym typeface="Wingdings" panose="05000000000000000000" pitchFamily="2" charset="2"/>
            </a:endParaRPr>
          </a:p>
          <a:p>
            <a:pPr algn="just">
              <a:lnSpc>
                <a:spcPct val="150000"/>
              </a:lnSpc>
              <a:spcBef>
                <a:spcPts val="600"/>
              </a:spcBef>
              <a:buFontTx/>
              <a:buChar char="▪"/>
              <a:defRPr sz="2400" b="0"/>
            </a:pPr>
            <a:r>
              <a:rPr lang="en-US" dirty="0" err="1">
                <a:sym typeface="Wingdings" panose="05000000000000000000" pitchFamily="2" charset="2"/>
              </a:rPr>
              <a:t>Độc</a:t>
            </a:r>
            <a:r>
              <a:rPr lang="en-US" dirty="0">
                <a:sym typeface="Wingdings" panose="05000000000000000000" pitchFamily="2" charset="2"/>
              </a:rPr>
              <a:t> </a:t>
            </a:r>
            <a:r>
              <a:rPr lang="en-US" dirty="0" err="1">
                <a:sym typeface="Wingdings" panose="05000000000000000000" pitchFamily="2" charset="2"/>
              </a:rPr>
              <a:t>tố</a:t>
            </a:r>
            <a:r>
              <a:rPr lang="en-US" dirty="0">
                <a:sym typeface="Wingdings" panose="05000000000000000000" pitchFamily="2" charset="2"/>
              </a:rPr>
              <a:t> </a:t>
            </a:r>
            <a:r>
              <a:rPr lang="en-US" dirty="0" err="1">
                <a:sym typeface="Wingdings" panose="05000000000000000000" pitchFamily="2" charset="2"/>
              </a:rPr>
              <a:t>bị</a:t>
            </a:r>
            <a:r>
              <a:rPr lang="en-US" dirty="0">
                <a:sym typeface="Wingdings" panose="05000000000000000000" pitchFamily="2" charset="2"/>
              </a:rPr>
              <a:t> </a:t>
            </a:r>
            <a:r>
              <a:rPr lang="en-US" dirty="0" err="1">
                <a:sym typeface="Wingdings" panose="05000000000000000000" pitchFamily="2" charset="2"/>
              </a:rPr>
              <a:t>bất</a:t>
            </a:r>
            <a:r>
              <a:rPr lang="en-US" dirty="0">
                <a:sym typeface="Wingdings" panose="05000000000000000000" pitchFamily="2" charset="2"/>
              </a:rPr>
              <a:t> </a:t>
            </a:r>
            <a:r>
              <a:rPr lang="en-US" dirty="0" err="1">
                <a:sym typeface="Wingdings" panose="05000000000000000000" pitchFamily="2" charset="2"/>
              </a:rPr>
              <a:t>hoạt</a:t>
            </a:r>
            <a:r>
              <a:rPr lang="en-US" dirty="0">
                <a:sym typeface="Wingdings" panose="05000000000000000000" pitchFamily="2" charset="2"/>
              </a:rPr>
              <a:t> ở 80</a:t>
            </a:r>
            <a:r>
              <a:rPr lang="en-US" baseline="30000" dirty="0">
                <a:sym typeface="Wingdings" panose="05000000000000000000" pitchFamily="2" charset="2"/>
              </a:rPr>
              <a:t>o</a:t>
            </a:r>
            <a:r>
              <a:rPr lang="en-US" dirty="0">
                <a:sym typeface="Wingdings" panose="05000000000000000000" pitchFamily="2" charset="2"/>
              </a:rPr>
              <a:t>C,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hủy</a:t>
            </a:r>
            <a:r>
              <a:rPr lang="en-US" dirty="0">
                <a:sym typeface="Wingdings" panose="05000000000000000000" pitchFamily="2" charset="2"/>
              </a:rPr>
              <a:t> 100</a:t>
            </a:r>
            <a:r>
              <a:rPr lang="en-US" baseline="30000" dirty="0">
                <a:sym typeface="Wingdings" panose="05000000000000000000" pitchFamily="2" charset="2"/>
              </a:rPr>
              <a:t>o</a:t>
            </a:r>
            <a:r>
              <a:rPr lang="en-US" dirty="0">
                <a:sym typeface="Wingdings" panose="05000000000000000000" pitchFamily="2" charset="2"/>
              </a:rPr>
              <a:t>C </a:t>
            </a:r>
            <a:r>
              <a:rPr lang="en-US" dirty="0" err="1">
                <a:sym typeface="Wingdings" panose="05000000000000000000" pitchFamily="2" charset="2"/>
              </a:rPr>
              <a:t>trong</a:t>
            </a:r>
            <a:r>
              <a:rPr lang="en-US" dirty="0">
                <a:sym typeface="Wingdings" panose="05000000000000000000" pitchFamily="2" charset="2"/>
              </a:rPr>
              <a:t> 15 </a:t>
            </a:r>
            <a:r>
              <a:rPr lang="en-US" dirty="0" err="1">
                <a:sym typeface="Wingdings" panose="05000000000000000000" pitchFamily="2" charset="2"/>
              </a:rPr>
              <a:t>phút</a:t>
            </a:r>
            <a:endParaRPr lang="en-US" dirty="0">
              <a:sym typeface="Wingdings" panose="05000000000000000000" pitchFamily="2" charset="2"/>
            </a:endParaRPr>
          </a:p>
          <a:p>
            <a:pPr algn="just">
              <a:lnSpc>
                <a:spcPct val="150000"/>
              </a:lnSpc>
              <a:spcBef>
                <a:spcPts val="600"/>
              </a:spcBef>
              <a:buFontTx/>
              <a:buChar char="▪"/>
              <a:defRPr sz="2400" b="0"/>
            </a:pPr>
            <a:r>
              <a:rPr lang="en-US" dirty="0" err="1">
                <a:sym typeface="Wingdings" panose="05000000000000000000" pitchFamily="2" charset="2"/>
              </a:rPr>
              <a:t>Độc</a:t>
            </a:r>
            <a:r>
              <a:rPr lang="en-US" dirty="0">
                <a:sym typeface="Wingdings" panose="05000000000000000000" pitchFamily="2" charset="2"/>
              </a:rPr>
              <a:t> </a:t>
            </a:r>
            <a:r>
              <a:rPr lang="en-US" dirty="0" err="1">
                <a:sym typeface="Wingdings" panose="05000000000000000000" pitchFamily="2" charset="2"/>
              </a:rPr>
              <a:t>tố</a:t>
            </a:r>
            <a:r>
              <a:rPr lang="en-US" dirty="0">
                <a:sym typeface="Wingdings" panose="05000000000000000000" pitchFamily="2" charset="2"/>
              </a:rPr>
              <a:t> </a:t>
            </a:r>
            <a:r>
              <a:rPr lang="en-US" dirty="0" err="1">
                <a:sym typeface="Wingdings" panose="05000000000000000000" pitchFamily="2" charset="2"/>
              </a:rPr>
              <a:t>theo</a:t>
            </a:r>
            <a:r>
              <a:rPr lang="en-US" dirty="0">
                <a:sym typeface="Wingdings" panose="05000000000000000000" pitchFamily="2" charset="2"/>
              </a:rPr>
              <a:t> </a:t>
            </a:r>
            <a:r>
              <a:rPr lang="en-US" dirty="0" err="1">
                <a:sym typeface="Wingdings" panose="05000000000000000000" pitchFamily="2" charset="2"/>
              </a:rPr>
              <a:t>đường</a:t>
            </a:r>
            <a:r>
              <a:rPr lang="en-US" dirty="0">
                <a:sym typeface="Wingdings" panose="05000000000000000000" pitchFamily="2" charset="2"/>
              </a:rPr>
              <a:t> </a:t>
            </a:r>
            <a:r>
              <a:rPr lang="en-US" dirty="0" err="1">
                <a:sym typeface="Wingdings" panose="05000000000000000000" pitchFamily="2" charset="2"/>
              </a:rPr>
              <a:t>tiêu</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a:t>
            </a:r>
            <a:r>
              <a:rPr lang="en-US" dirty="0" err="1">
                <a:sym typeface="Wingdings" panose="05000000000000000000" pitchFamily="2" charset="2"/>
              </a:rPr>
              <a:t>cơ</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bị</a:t>
            </a:r>
            <a:r>
              <a:rPr lang="en-US" dirty="0">
                <a:sym typeface="Wingdings" panose="05000000000000000000" pitchFamily="2" charset="2"/>
              </a:rPr>
              <a:t> </a:t>
            </a:r>
            <a:r>
              <a:rPr lang="en-US" dirty="0" err="1">
                <a:sym typeface="Wingdings" panose="05000000000000000000" pitchFamily="2" charset="2"/>
              </a:rPr>
              <a:t>phá</a:t>
            </a:r>
            <a:r>
              <a:rPr lang="en-US" dirty="0">
                <a:sym typeface="Wingdings" panose="05000000000000000000" pitchFamily="2" charset="2"/>
              </a:rPr>
              <a:t> </a:t>
            </a:r>
            <a:r>
              <a:rPr lang="en-US" dirty="0" err="1">
                <a:sym typeface="Wingdings" panose="05000000000000000000" pitchFamily="2" charset="2"/>
              </a:rPr>
              <a:t>hủy</a:t>
            </a:r>
            <a:r>
              <a:rPr lang="en-US" dirty="0">
                <a:sym typeface="Wingdings" panose="05000000000000000000" pitchFamily="2" charset="2"/>
              </a:rPr>
              <a:t>  </a:t>
            </a:r>
            <a:r>
              <a:rPr lang="en-US" dirty="0" err="1">
                <a:sym typeface="Wingdings" panose="05000000000000000000" pitchFamily="2" charset="2"/>
              </a:rPr>
              <a:t>vào</a:t>
            </a:r>
            <a:r>
              <a:rPr lang="en-US" dirty="0">
                <a:sym typeface="Wingdings" panose="05000000000000000000" pitchFamily="2" charset="2"/>
              </a:rPr>
              <a:t> </a:t>
            </a:r>
            <a:r>
              <a:rPr lang="en-US" dirty="0" err="1">
                <a:sym typeface="Wingdings" panose="05000000000000000000" pitchFamily="2" charset="2"/>
              </a:rPr>
              <a:t>máu</a:t>
            </a:r>
            <a:r>
              <a:rPr lang="en-US" dirty="0">
                <a:sym typeface="Wingdings" panose="05000000000000000000" pitchFamily="2" charset="2"/>
              </a:rPr>
              <a:t>  synapse TK </a:t>
            </a:r>
            <a:r>
              <a:rPr lang="en-US" dirty="0" err="1">
                <a:sym typeface="Wingdings" panose="05000000000000000000" pitchFamily="2" charset="2"/>
              </a:rPr>
              <a:t>cơ</a:t>
            </a:r>
            <a:endParaRPr lang="vi-VN" dirty="0"/>
          </a:p>
          <a:p>
            <a:pPr algn="just">
              <a:lnSpc>
                <a:spcPct val="80000"/>
              </a:lnSpc>
              <a:spcBef>
                <a:spcPts val="600"/>
              </a:spcBef>
              <a:buFontTx/>
              <a:buChar char="▪"/>
              <a:defRPr sz="2400" b="0"/>
            </a:pPr>
            <a:endParaRPr dirty="0"/>
          </a:p>
        </p:txBody>
      </p:sp>
      <p:sp>
        <p:nvSpPr>
          <p:cNvPr id="2" name="Slide Number Placeholder 1">
            <a:extLst>
              <a:ext uri="{FF2B5EF4-FFF2-40B4-BE49-F238E27FC236}">
                <a16:creationId xmlns:a16="http://schemas.microsoft.com/office/drawing/2014/main" id="{F67DF2F8-AC1C-40CA-96A7-04436408C394}"/>
              </a:ext>
            </a:extLst>
          </p:cNvPr>
          <p:cNvSpPr>
            <a:spLocks noGrp="1"/>
          </p:cNvSpPr>
          <p:nvPr>
            <p:ph type="sldNum" sz="quarter" idx="2"/>
          </p:nvPr>
        </p:nvSpPr>
        <p:spPr/>
        <p:txBody>
          <a:bodyPr/>
          <a:lstStyle/>
          <a:p>
            <a:fld id="{86CB4B4D-7CA3-9044-876B-883B54F8677D}" type="slidenum">
              <a:rPr lang="en-US" smtClean="0"/>
              <a:pPr/>
              <a:t>40</a:t>
            </a:fld>
            <a:endParaRPr lang="en-US"/>
          </a:p>
        </p:txBody>
      </p:sp>
    </p:spTree>
    <p:extLst>
      <p:ext uri="{BB962C8B-B14F-4D97-AF65-F5344CB8AC3E}">
        <p14:creationId xmlns:p14="http://schemas.microsoft.com/office/powerpoint/2010/main" val="201530770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Botulism"/>
          <p:cNvSpPr txBox="1">
            <a:spLocks noGrp="1"/>
          </p:cNvSpPr>
          <p:nvPr>
            <p:ph type="title" idx="4294967295"/>
          </p:nvPr>
        </p:nvSpPr>
        <p:spPr>
          <a:xfrm>
            <a:off x="457200" y="274637"/>
            <a:ext cx="7696200" cy="715963"/>
          </a:xfrm>
          <a:prstGeom prst="rect">
            <a:avLst/>
          </a:prstGeom>
        </p:spPr>
        <p:txBody>
          <a:bodyPr>
            <a:normAutofit/>
          </a:bodyPr>
          <a:lstStyle>
            <a:lvl1pPr>
              <a:defRPr sz="3600">
                <a:solidFill>
                  <a:srgbClr val="FF0000"/>
                </a:solidFill>
              </a:defRPr>
            </a:lvl1pPr>
          </a:lstStyle>
          <a:p>
            <a:r>
              <a:rPr lang="en-US" dirty="0" err="1"/>
              <a:t>Cơ</a:t>
            </a:r>
            <a:r>
              <a:rPr lang="en-US" dirty="0"/>
              <a:t> </a:t>
            </a:r>
            <a:r>
              <a:rPr lang="en-US" dirty="0" err="1"/>
              <a:t>chế</a:t>
            </a:r>
            <a:r>
              <a:rPr lang="en-US" dirty="0"/>
              <a:t> </a:t>
            </a:r>
            <a:r>
              <a:rPr lang="en-US" dirty="0" err="1"/>
              <a:t>gây</a:t>
            </a:r>
            <a:r>
              <a:rPr lang="en-US" dirty="0"/>
              <a:t> </a:t>
            </a:r>
            <a:r>
              <a:rPr lang="en-US" dirty="0" err="1"/>
              <a:t>bệnh</a:t>
            </a:r>
            <a:r>
              <a:rPr lang="en-US" dirty="0"/>
              <a:t> </a:t>
            </a:r>
            <a:r>
              <a:rPr lang="en-US" i="1" dirty="0"/>
              <a:t>C. botulinum</a:t>
            </a:r>
            <a:endParaRPr dirty="0"/>
          </a:p>
        </p:txBody>
      </p:sp>
      <p:sp>
        <p:nvSpPr>
          <p:cNvPr id="131" name="Gây ra bởi độc tố của VK Clostridium botulinum…"/>
          <p:cNvSpPr txBox="1">
            <a:spLocks noGrp="1"/>
          </p:cNvSpPr>
          <p:nvPr>
            <p:ph type="body" sz="half" idx="4294967295"/>
          </p:nvPr>
        </p:nvSpPr>
        <p:spPr>
          <a:xfrm>
            <a:off x="533400" y="990600"/>
            <a:ext cx="7848600" cy="4800600"/>
          </a:xfrm>
          <a:prstGeom prst="rect">
            <a:avLst/>
          </a:prstGeom>
        </p:spPr>
        <p:txBody>
          <a:bodyPr>
            <a:normAutofit/>
          </a:bodyPr>
          <a:lstStyle/>
          <a:p>
            <a:pPr algn="just">
              <a:lnSpc>
                <a:spcPct val="150000"/>
              </a:lnSpc>
              <a:spcBef>
                <a:spcPts val="600"/>
              </a:spcBef>
              <a:buFontTx/>
              <a:buChar char="▪"/>
              <a:defRPr sz="2400" b="0"/>
            </a:pPr>
            <a:r>
              <a:rPr lang="en-US" dirty="0" err="1"/>
              <a:t>Độc</a:t>
            </a:r>
            <a:r>
              <a:rPr lang="en-US" dirty="0"/>
              <a:t> </a:t>
            </a:r>
            <a:r>
              <a:rPr lang="en-US" dirty="0" err="1"/>
              <a:t>tố</a:t>
            </a:r>
            <a:r>
              <a:rPr lang="en-US" dirty="0"/>
              <a:t> </a:t>
            </a:r>
            <a:r>
              <a:rPr lang="en-US" dirty="0" err="1"/>
              <a:t>không</a:t>
            </a:r>
            <a:r>
              <a:rPr lang="en-US" dirty="0"/>
              <a:t> </a:t>
            </a:r>
            <a:r>
              <a:rPr lang="en-US" dirty="0" err="1"/>
              <a:t>mùi</a:t>
            </a:r>
            <a:r>
              <a:rPr lang="en-US" dirty="0"/>
              <a:t> </a:t>
            </a:r>
            <a:r>
              <a:rPr lang="en-US" dirty="0" err="1"/>
              <a:t>vị</a:t>
            </a:r>
            <a:r>
              <a:rPr lang="en-US" dirty="0"/>
              <a:t>, </a:t>
            </a:r>
            <a:r>
              <a:rPr lang="en-US" dirty="0" err="1"/>
              <a:t>không</a:t>
            </a:r>
            <a:r>
              <a:rPr lang="en-US" dirty="0"/>
              <a:t> </a:t>
            </a:r>
            <a:r>
              <a:rPr lang="en-US" dirty="0" err="1"/>
              <a:t>bị</a:t>
            </a:r>
            <a:r>
              <a:rPr lang="en-US" dirty="0"/>
              <a:t> </a:t>
            </a:r>
            <a:r>
              <a:rPr lang="en-US" dirty="0" err="1"/>
              <a:t>tác</a:t>
            </a:r>
            <a:r>
              <a:rPr lang="en-US" dirty="0"/>
              <a:t> </a:t>
            </a:r>
            <a:r>
              <a:rPr lang="en-US" dirty="0" err="1"/>
              <a:t>động</a:t>
            </a:r>
            <a:r>
              <a:rPr lang="en-US" dirty="0"/>
              <a:t> </a:t>
            </a:r>
            <a:r>
              <a:rPr lang="en-US" dirty="0" err="1"/>
              <a:t>bởi</a:t>
            </a:r>
            <a:r>
              <a:rPr lang="en-US" dirty="0"/>
              <a:t> </a:t>
            </a:r>
            <a:r>
              <a:rPr lang="en-US" dirty="0" err="1"/>
              <a:t>dịch</a:t>
            </a:r>
            <a:r>
              <a:rPr lang="en-US" dirty="0"/>
              <a:t> </a:t>
            </a:r>
            <a:r>
              <a:rPr lang="en-US" dirty="0" err="1"/>
              <a:t>vị</a:t>
            </a:r>
            <a:r>
              <a:rPr lang="en-US" dirty="0"/>
              <a:t> </a:t>
            </a:r>
            <a:r>
              <a:rPr lang="en-US" dirty="0" err="1"/>
              <a:t>và</a:t>
            </a:r>
            <a:r>
              <a:rPr lang="en-US" dirty="0"/>
              <a:t> enzyme </a:t>
            </a:r>
            <a:r>
              <a:rPr lang="en-US" dirty="0" err="1"/>
              <a:t>tiêu</a:t>
            </a:r>
            <a:r>
              <a:rPr lang="en-US" dirty="0"/>
              <a:t> </a:t>
            </a:r>
            <a:r>
              <a:rPr lang="en-US" dirty="0" err="1"/>
              <a:t>hóa</a:t>
            </a:r>
            <a:endParaRPr lang="en-US" dirty="0"/>
          </a:p>
          <a:p>
            <a:pPr algn="just">
              <a:lnSpc>
                <a:spcPct val="150000"/>
              </a:lnSpc>
              <a:spcBef>
                <a:spcPts val="600"/>
              </a:spcBef>
              <a:buFontTx/>
              <a:buChar char="▪"/>
              <a:defRPr sz="2400" b="0"/>
            </a:pPr>
            <a:r>
              <a:rPr lang="en-US" dirty="0" err="1"/>
              <a:t>Độc</a:t>
            </a:r>
            <a:r>
              <a:rPr lang="en-US" dirty="0"/>
              <a:t> </a:t>
            </a:r>
            <a:r>
              <a:rPr lang="en-US" dirty="0" err="1"/>
              <a:t>tố</a:t>
            </a:r>
            <a:r>
              <a:rPr lang="en-US" dirty="0"/>
              <a:t> </a:t>
            </a:r>
            <a:r>
              <a:rPr lang="en-US" dirty="0" err="1"/>
              <a:t>xâm</a:t>
            </a:r>
            <a:r>
              <a:rPr lang="en-US" dirty="0"/>
              <a:t> </a:t>
            </a:r>
            <a:r>
              <a:rPr lang="en-US" dirty="0" err="1"/>
              <a:t>nhập</a:t>
            </a:r>
            <a:r>
              <a:rPr lang="en-US" dirty="0"/>
              <a:t> </a:t>
            </a:r>
            <a:r>
              <a:rPr lang="en-US" dirty="0" err="1"/>
              <a:t>cơ</a:t>
            </a:r>
            <a:r>
              <a:rPr lang="en-US" dirty="0"/>
              <a:t> </a:t>
            </a:r>
            <a:r>
              <a:rPr lang="en-US" dirty="0" err="1"/>
              <a:t>thể</a:t>
            </a:r>
            <a:r>
              <a:rPr lang="en-US" dirty="0"/>
              <a:t> qua: </a:t>
            </a:r>
          </a:p>
          <a:p>
            <a:pPr lvl="1" algn="just">
              <a:lnSpc>
                <a:spcPct val="150000"/>
              </a:lnSpc>
              <a:spcBef>
                <a:spcPts val="600"/>
              </a:spcBef>
              <a:buFont typeface="Wingdings" panose="05000000000000000000" pitchFamily="2" charset="2"/>
              <a:buChar char="Ø"/>
              <a:defRPr sz="2400" b="0"/>
            </a:pPr>
            <a:r>
              <a:rPr lang="en-US" dirty="0" err="1"/>
              <a:t>Tiêu</a:t>
            </a:r>
            <a:r>
              <a:rPr lang="en-US" dirty="0"/>
              <a:t> </a:t>
            </a:r>
            <a:r>
              <a:rPr lang="en-US" dirty="0" err="1"/>
              <a:t>hóa</a:t>
            </a:r>
            <a:endParaRPr lang="en-US" dirty="0"/>
          </a:p>
          <a:p>
            <a:pPr lvl="1" algn="just">
              <a:lnSpc>
                <a:spcPct val="150000"/>
              </a:lnSpc>
              <a:spcBef>
                <a:spcPts val="600"/>
              </a:spcBef>
              <a:buFont typeface="Wingdings" panose="05000000000000000000" pitchFamily="2" charset="2"/>
              <a:buChar char="Ø"/>
              <a:defRPr sz="2400" b="0"/>
            </a:pPr>
            <a:r>
              <a:rPr lang="en-US" dirty="0" err="1"/>
              <a:t>Vết</a:t>
            </a:r>
            <a:r>
              <a:rPr lang="en-US" dirty="0"/>
              <a:t> </a:t>
            </a:r>
            <a:r>
              <a:rPr lang="en-US" dirty="0" err="1"/>
              <a:t>thương</a:t>
            </a:r>
            <a:endParaRPr lang="en-US" dirty="0"/>
          </a:p>
          <a:p>
            <a:pPr lvl="1" algn="just">
              <a:lnSpc>
                <a:spcPct val="150000"/>
              </a:lnSpc>
              <a:spcBef>
                <a:spcPts val="600"/>
              </a:spcBef>
              <a:buFont typeface="Wingdings" panose="05000000000000000000" pitchFamily="2" charset="2"/>
              <a:buChar char="Ø"/>
              <a:defRPr sz="2400" b="0"/>
            </a:pPr>
            <a:r>
              <a:rPr lang="en-US" dirty="0" err="1"/>
              <a:t>Hít</a:t>
            </a:r>
            <a:r>
              <a:rPr lang="en-US" dirty="0"/>
              <a:t> </a:t>
            </a:r>
            <a:r>
              <a:rPr lang="en-US" dirty="0" err="1"/>
              <a:t>phải</a:t>
            </a:r>
            <a:r>
              <a:rPr lang="en-US" dirty="0"/>
              <a:t> </a:t>
            </a:r>
            <a:r>
              <a:rPr lang="en-US" dirty="0" err="1"/>
              <a:t>độc</a:t>
            </a:r>
            <a:r>
              <a:rPr lang="en-US" dirty="0"/>
              <a:t> </a:t>
            </a:r>
            <a:r>
              <a:rPr lang="en-US" dirty="0" err="1"/>
              <a:t>tố</a:t>
            </a:r>
            <a:r>
              <a:rPr lang="en-US" dirty="0"/>
              <a:t> qua </a:t>
            </a:r>
            <a:r>
              <a:rPr lang="en-US" dirty="0" err="1"/>
              <a:t>đường</a:t>
            </a:r>
            <a:r>
              <a:rPr lang="en-US" dirty="0"/>
              <a:t> </a:t>
            </a:r>
            <a:r>
              <a:rPr lang="en-US" dirty="0" err="1"/>
              <a:t>khí</a:t>
            </a:r>
            <a:r>
              <a:rPr lang="en-US" dirty="0"/>
              <a:t> dung</a:t>
            </a:r>
          </a:p>
          <a:p>
            <a:pPr algn="just">
              <a:lnSpc>
                <a:spcPct val="150000"/>
              </a:lnSpc>
              <a:spcBef>
                <a:spcPts val="600"/>
              </a:spcBef>
              <a:buFontTx/>
              <a:buChar char="▪"/>
              <a:defRPr sz="2400" b="0"/>
            </a:pPr>
            <a:endParaRPr lang="vi-VN" dirty="0"/>
          </a:p>
          <a:p>
            <a:pPr algn="just">
              <a:lnSpc>
                <a:spcPct val="80000"/>
              </a:lnSpc>
              <a:spcBef>
                <a:spcPts val="600"/>
              </a:spcBef>
              <a:buFontTx/>
              <a:buChar char="▪"/>
              <a:defRPr sz="2400" b="0"/>
            </a:pPr>
            <a:endParaRPr dirty="0"/>
          </a:p>
        </p:txBody>
      </p:sp>
      <p:sp>
        <p:nvSpPr>
          <p:cNvPr id="2" name="Slide Number Placeholder 1">
            <a:extLst>
              <a:ext uri="{FF2B5EF4-FFF2-40B4-BE49-F238E27FC236}">
                <a16:creationId xmlns:a16="http://schemas.microsoft.com/office/drawing/2014/main" id="{6B3D5240-5E65-4DAB-85CF-9A4D6A50F949}"/>
              </a:ext>
            </a:extLst>
          </p:cNvPr>
          <p:cNvSpPr>
            <a:spLocks noGrp="1"/>
          </p:cNvSpPr>
          <p:nvPr>
            <p:ph type="sldNum" sz="quarter" idx="2"/>
          </p:nvPr>
        </p:nvSpPr>
        <p:spPr/>
        <p:txBody>
          <a:bodyPr/>
          <a:lstStyle/>
          <a:p>
            <a:fld id="{86CB4B4D-7CA3-9044-876B-883B54F8677D}" type="slidenum">
              <a:rPr lang="en-US" smtClean="0"/>
              <a:pPr/>
              <a:t>41</a:t>
            </a:fld>
            <a:endParaRPr lang="en-US"/>
          </a:p>
        </p:txBody>
      </p:sp>
    </p:spTree>
    <p:extLst>
      <p:ext uri="{BB962C8B-B14F-4D97-AF65-F5344CB8AC3E}">
        <p14:creationId xmlns:p14="http://schemas.microsoft.com/office/powerpoint/2010/main" val="119924154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Botulism"/>
          <p:cNvSpPr txBox="1">
            <a:spLocks noGrp="1"/>
          </p:cNvSpPr>
          <p:nvPr>
            <p:ph type="title" idx="4294967295"/>
          </p:nvPr>
        </p:nvSpPr>
        <p:spPr>
          <a:xfrm>
            <a:off x="457200" y="274637"/>
            <a:ext cx="7696200" cy="715963"/>
          </a:xfrm>
          <a:prstGeom prst="rect">
            <a:avLst/>
          </a:prstGeom>
        </p:spPr>
        <p:txBody>
          <a:bodyPr>
            <a:normAutofit/>
          </a:bodyPr>
          <a:lstStyle>
            <a:lvl1pPr>
              <a:defRPr sz="3600">
                <a:solidFill>
                  <a:srgbClr val="FF0000"/>
                </a:solidFill>
              </a:defRPr>
            </a:lvl1pPr>
          </a:lstStyle>
          <a:p>
            <a:r>
              <a:rPr lang="en-US" dirty="0" err="1"/>
              <a:t>Cơ</a:t>
            </a:r>
            <a:r>
              <a:rPr lang="en-US" dirty="0"/>
              <a:t> </a:t>
            </a:r>
            <a:r>
              <a:rPr lang="en-US" dirty="0" err="1"/>
              <a:t>chế</a:t>
            </a:r>
            <a:r>
              <a:rPr lang="en-US" dirty="0"/>
              <a:t> </a:t>
            </a:r>
            <a:r>
              <a:rPr lang="en-US" dirty="0" err="1"/>
              <a:t>gây</a:t>
            </a:r>
            <a:r>
              <a:rPr lang="en-US" dirty="0"/>
              <a:t> </a:t>
            </a:r>
            <a:r>
              <a:rPr lang="en-US" dirty="0" err="1"/>
              <a:t>bệnh</a:t>
            </a:r>
            <a:r>
              <a:rPr lang="en-US" dirty="0"/>
              <a:t> </a:t>
            </a:r>
            <a:r>
              <a:rPr lang="en-US" i="1" dirty="0"/>
              <a:t>C. botulinum</a:t>
            </a:r>
            <a:endParaRPr dirty="0"/>
          </a:p>
        </p:txBody>
      </p:sp>
      <p:sp>
        <p:nvSpPr>
          <p:cNvPr id="131" name="Gây ra bởi độc tố của VK Clostridium botulinum…"/>
          <p:cNvSpPr txBox="1">
            <a:spLocks noGrp="1"/>
          </p:cNvSpPr>
          <p:nvPr>
            <p:ph type="body" sz="half" idx="4294967295"/>
          </p:nvPr>
        </p:nvSpPr>
        <p:spPr>
          <a:xfrm>
            <a:off x="533400" y="990600"/>
            <a:ext cx="7848600" cy="4271662"/>
          </a:xfrm>
          <a:prstGeom prst="rect">
            <a:avLst/>
          </a:prstGeom>
        </p:spPr>
        <p:txBody>
          <a:bodyPr>
            <a:normAutofit/>
          </a:bodyPr>
          <a:lstStyle/>
          <a:p>
            <a:pPr algn="just">
              <a:lnSpc>
                <a:spcPct val="150000"/>
              </a:lnSpc>
              <a:spcBef>
                <a:spcPts val="600"/>
              </a:spcBef>
              <a:buFontTx/>
              <a:buChar char="▪"/>
              <a:defRPr sz="2400" b="0"/>
            </a:pPr>
            <a:r>
              <a:rPr lang="en-US" dirty="0" err="1"/>
              <a:t>Độc</a:t>
            </a:r>
            <a:r>
              <a:rPr lang="en-US" dirty="0"/>
              <a:t> </a:t>
            </a:r>
            <a:r>
              <a:rPr lang="en-US" dirty="0" err="1"/>
              <a:t>tố</a:t>
            </a:r>
            <a:r>
              <a:rPr lang="en-US" dirty="0"/>
              <a:t> </a:t>
            </a:r>
            <a:r>
              <a:rPr lang="en-US" dirty="0" err="1"/>
              <a:t>gắn</a:t>
            </a:r>
            <a:r>
              <a:rPr lang="en-US" dirty="0"/>
              <a:t> </a:t>
            </a:r>
            <a:r>
              <a:rPr lang="en-US" dirty="0" err="1"/>
              <a:t>vào</a:t>
            </a:r>
            <a:r>
              <a:rPr lang="en-US" dirty="0"/>
              <a:t> </a:t>
            </a:r>
            <a:r>
              <a:rPr lang="en-US" dirty="0" err="1"/>
              <a:t>tận</a:t>
            </a:r>
            <a:r>
              <a:rPr lang="en-US" dirty="0"/>
              <a:t> </a:t>
            </a:r>
            <a:r>
              <a:rPr lang="en-US" dirty="0" err="1"/>
              <a:t>cùng</a:t>
            </a:r>
            <a:r>
              <a:rPr lang="en-US" dirty="0"/>
              <a:t> </a:t>
            </a:r>
            <a:r>
              <a:rPr lang="en-US" dirty="0" err="1"/>
              <a:t>thần</a:t>
            </a:r>
            <a:r>
              <a:rPr lang="en-US" dirty="0"/>
              <a:t> </a:t>
            </a:r>
            <a:r>
              <a:rPr lang="en-US" dirty="0" err="1"/>
              <a:t>kinh</a:t>
            </a:r>
            <a:r>
              <a:rPr lang="en-US" dirty="0"/>
              <a:t> </a:t>
            </a:r>
            <a:r>
              <a:rPr lang="en-US" dirty="0" err="1"/>
              <a:t>trước</a:t>
            </a:r>
            <a:r>
              <a:rPr lang="en-US" dirty="0"/>
              <a:t> synapse:</a:t>
            </a:r>
          </a:p>
          <a:p>
            <a:pPr lvl="1" algn="just">
              <a:lnSpc>
                <a:spcPct val="150000"/>
              </a:lnSpc>
              <a:spcBef>
                <a:spcPts val="600"/>
              </a:spcBef>
              <a:buFontTx/>
              <a:buChar char="▪"/>
              <a:defRPr sz="2400" b="0"/>
            </a:pPr>
            <a:r>
              <a:rPr lang="en-US" dirty="0" err="1"/>
              <a:t>Ngăn</a:t>
            </a:r>
            <a:r>
              <a:rPr lang="en-US" dirty="0"/>
              <a:t> </a:t>
            </a:r>
            <a:r>
              <a:rPr lang="en-US" dirty="0" err="1"/>
              <a:t>cản</a:t>
            </a:r>
            <a:r>
              <a:rPr lang="en-US" dirty="0"/>
              <a:t> </a:t>
            </a:r>
            <a:r>
              <a:rPr lang="en-US" dirty="0" err="1"/>
              <a:t>dẫn</a:t>
            </a:r>
            <a:r>
              <a:rPr lang="en-US" dirty="0"/>
              <a:t> </a:t>
            </a:r>
            <a:r>
              <a:rPr lang="en-US" dirty="0" err="1"/>
              <a:t>truyền</a:t>
            </a:r>
            <a:r>
              <a:rPr lang="en-US" dirty="0"/>
              <a:t> </a:t>
            </a:r>
            <a:r>
              <a:rPr lang="en-US" dirty="0" err="1"/>
              <a:t>thần</a:t>
            </a:r>
            <a:r>
              <a:rPr lang="en-US" dirty="0"/>
              <a:t> </a:t>
            </a:r>
            <a:r>
              <a:rPr lang="en-US" dirty="0" err="1"/>
              <a:t>kinh</a:t>
            </a:r>
            <a:r>
              <a:rPr lang="en-US" dirty="0"/>
              <a:t> </a:t>
            </a:r>
            <a:r>
              <a:rPr lang="en-US" dirty="0" err="1"/>
              <a:t>hệ</a:t>
            </a:r>
            <a:r>
              <a:rPr lang="en-US" dirty="0"/>
              <a:t> Cholinergic (Acetylcholine):</a:t>
            </a:r>
          </a:p>
          <a:p>
            <a:pPr lvl="2" algn="just">
              <a:lnSpc>
                <a:spcPct val="100000"/>
              </a:lnSpc>
              <a:spcBef>
                <a:spcPts val="600"/>
              </a:spcBef>
              <a:buFont typeface="Courier New" panose="02070309020205020404" pitchFamily="49" charset="0"/>
              <a:buChar char="o"/>
              <a:defRPr sz="2400" b="0"/>
            </a:pPr>
            <a:r>
              <a:rPr lang="en-US" dirty="0" err="1"/>
              <a:t>Thần</a:t>
            </a:r>
            <a:r>
              <a:rPr lang="en-US" dirty="0"/>
              <a:t> </a:t>
            </a:r>
            <a:r>
              <a:rPr lang="en-US" dirty="0" err="1"/>
              <a:t>kinh</a:t>
            </a:r>
            <a:r>
              <a:rPr lang="en-US" dirty="0"/>
              <a:t> </a:t>
            </a:r>
            <a:r>
              <a:rPr lang="en-US" dirty="0" err="1"/>
              <a:t>cơ</a:t>
            </a:r>
            <a:r>
              <a:rPr lang="en-US" dirty="0"/>
              <a:t>: </a:t>
            </a:r>
            <a:r>
              <a:rPr lang="en-US" dirty="0" err="1"/>
              <a:t>cơ</a:t>
            </a:r>
            <a:r>
              <a:rPr lang="en-US" dirty="0"/>
              <a:t> </a:t>
            </a:r>
            <a:r>
              <a:rPr lang="en-US" dirty="0" err="1"/>
              <a:t>vân</a:t>
            </a:r>
            <a:r>
              <a:rPr lang="en-US" dirty="0"/>
              <a:t>, </a:t>
            </a:r>
            <a:r>
              <a:rPr lang="en-US" dirty="0" err="1"/>
              <a:t>cơ</a:t>
            </a:r>
            <a:r>
              <a:rPr lang="en-US" dirty="0"/>
              <a:t> </a:t>
            </a:r>
            <a:r>
              <a:rPr lang="en-US" dirty="0" err="1"/>
              <a:t>trơn</a:t>
            </a:r>
            <a:endParaRPr lang="en-US" dirty="0"/>
          </a:p>
          <a:p>
            <a:pPr lvl="2" algn="just">
              <a:lnSpc>
                <a:spcPct val="100000"/>
              </a:lnSpc>
              <a:spcBef>
                <a:spcPts val="600"/>
              </a:spcBef>
              <a:buFont typeface="Courier New" panose="02070309020205020404" pitchFamily="49" charset="0"/>
              <a:buChar char="o"/>
              <a:defRPr sz="2400" b="0"/>
            </a:pPr>
            <a:r>
              <a:rPr lang="en-US" dirty="0" err="1"/>
              <a:t>Tuyến</a:t>
            </a:r>
            <a:r>
              <a:rPr lang="en-US" dirty="0"/>
              <a:t> </a:t>
            </a:r>
            <a:r>
              <a:rPr lang="en-US" dirty="0" err="1"/>
              <a:t>lệ</a:t>
            </a:r>
            <a:r>
              <a:rPr lang="en-US" dirty="0"/>
              <a:t>, </a:t>
            </a:r>
            <a:r>
              <a:rPr lang="en-US" dirty="0" err="1"/>
              <a:t>nước</a:t>
            </a:r>
            <a:r>
              <a:rPr lang="en-US" dirty="0"/>
              <a:t> </a:t>
            </a:r>
            <a:r>
              <a:rPr lang="en-US" dirty="0" err="1"/>
              <a:t>bọt</a:t>
            </a:r>
            <a:r>
              <a:rPr lang="en-US" dirty="0"/>
              <a:t>, </a:t>
            </a:r>
            <a:r>
              <a:rPr lang="en-US" dirty="0" err="1"/>
              <a:t>mồ</a:t>
            </a:r>
            <a:r>
              <a:rPr lang="en-US" dirty="0"/>
              <a:t> </a:t>
            </a:r>
            <a:r>
              <a:rPr lang="en-US" dirty="0" err="1"/>
              <a:t>hôi</a:t>
            </a:r>
            <a:endParaRPr lang="en-US" dirty="0"/>
          </a:p>
          <a:p>
            <a:pPr algn="just">
              <a:lnSpc>
                <a:spcPct val="150000"/>
              </a:lnSpc>
              <a:spcBef>
                <a:spcPts val="600"/>
              </a:spcBef>
              <a:buFontTx/>
              <a:buChar char="▪"/>
              <a:defRPr sz="2400" b="0"/>
            </a:pPr>
            <a:endParaRPr lang="vi-VN" dirty="0"/>
          </a:p>
          <a:p>
            <a:pPr algn="just">
              <a:lnSpc>
                <a:spcPct val="80000"/>
              </a:lnSpc>
              <a:spcBef>
                <a:spcPts val="600"/>
              </a:spcBef>
              <a:buFontTx/>
              <a:buChar char="▪"/>
              <a:defRPr sz="2400" b="0"/>
            </a:pPr>
            <a:endParaRPr dirty="0"/>
          </a:p>
        </p:txBody>
      </p:sp>
      <p:sp>
        <p:nvSpPr>
          <p:cNvPr id="2" name="Slide Number Placeholder 1">
            <a:extLst>
              <a:ext uri="{FF2B5EF4-FFF2-40B4-BE49-F238E27FC236}">
                <a16:creationId xmlns:a16="http://schemas.microsoft.com/office/drawing/2014/main" id="{A534ED22-02C4-40D1-829B-CEAD455AB54D}"/>
              </a:ext>
            </a:extLst>
          </p:cNvPr>
          <p:cNvSpPr>
            <a:spLocks noGrp="1"/>
          </p:cNvSpPr>
          <p:nvPr>
            <p:ph type="sldNum" sz="quarter" idx="2"/>
          </p:nvPr>
        </p:nvSpPr>
        <p:spPr/>
        <p:txBody>
          <a:bodyPr/>
          <a:lstStyle/>
          <a:p>
            <a:fld id="{86CB4B4D-7CA3-9044-876B-883B54F8677D}" type="slidenum">
              <a:rPr lang="en-US" smtClean="0"/>
              <a:pPr/>
              <a:t>42</a:t>
            </a:fld>
            <a:endParaRPr lang="en-US"/>
          </a:p>
        </p:txBody>
      </p:sp>
    </p:spTree>
    <p:extLst>
      <p:ext uri="{BB962C8B-B14F-4D97-AF65-F5344CB8AC3E}">
        <p14:creationId xmlns:p14="http://schemas.microsoft.com/office/powerpoint/2010/main" val="89645993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4A558E-C6F7-4489-A7F7-CDC9B13D93AE}"/>
              </a:ext>
            </a:extLst>
          </p:cNvPr>
          <p:cNvSpPr>
            <a:spLocks noGrp="1"/>
          </p:cNvSpPr>
          <p:nvPr>
            <p:ph type="sldNum" sz="quarter" idx="2"/>
          </p:nvPr>
        </p:nvSpPr>
        <p:spPr/>
        <p:txBody>
          <a:bodyPr/>
          <a:lstStyle/>
          <a:p>
            <a:fld id="{86CB4B4D-7CA3-9044-876B-883B54F8677D}" type="slidenum">
              <a:rPr lang="en-US" smtClean="0"/>
              <a:pPr/>
              <a:t>43</a:t>
            </a:fld>
            <a:endParaRPr lang="en-US"/>
          </a:p>
        </p:txBody>
      </p:sp>
      <p:pic>
        <p:nvPicPr>
          <p:cNvPr id="5122" name="Picture 2" descr="Botulinum Toxins: Bad Bug or Miracle Medicine? - Inquiries Journal">
            <a:extLst>
              <a:ext uri="{FF2B5EF4-FFF2-40B4-BE49-F238E27FC236}">
                <a16:creationId xmlns:a16="http://schemas.microsoft.com/office/drawing/2014/main" id="{5980F329-E0AA-4199-895C-8963CBE40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0"/>
            <a:ext cx="5580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7931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3A4A-5DEF-4A85-BAA3-635EBE49ADC4}"/>
              </a:ext>
            </a:extLst>
          </p:cNvPr>
          <p:cNvSpPr>
            <a:spLocks noGrp="1"/>
          </p:cNvSpPr>
          <p:nvPr>
            <p:ph type="title"/>
          </p:nvPr>
        </p:nvSpPr>
        <p:spPr/>
        <p:txBody>
          <a:bodyPr/>
          <a:lstStyle/>
          <a:p>
            <a:r>
              <a:rPr lang="en-US" dirty="0"/>
              <a:t>BIỂU HIỆN LÂM SÀNG</a:t>
            </a:r>
          </a:p>
        </p:txBody>
      </p:sp>
      <p:sp>
        <p:nvSpPr>
          <p:cNvPr id="3" name="Text Placeholder 2">
            <a:extLst>
              <a:ext uri="{FF2B5EF4-FFF2-40B4-BE49-F238E27FC236}">
                <a16:creationId xmlns:a16="http://schemas.microsoft.com/office/drawing/2014/main" id="{16266127-02E5-4DAD-9313-389A66425321}"/>
              </a:ext>
            </a:extLst>
          </p:cNvPr>
          <p:cNvSpPr>
            <a:spLocks noGrp="1"/>
          </p:cNvSpPr>
          <p:nvPr>
            <p:ph type="body" idx="1"/>
          </p:nvPr>
        </p:nvSpPr>
        <p:spPr/>
        <p:txBody>
          <a:bodyPr>
            <a:normAutofit lnSpcReduction="10000"/>
          </a:bodyPr>
          <a:lstStyle/>
          <a:p>
            <a:r>
              <a:rPr lang="en-US" sz="2000" dirty="0" err="1">
                <a:solidFill>
                  <a:srgbClr val="002060"/>
                </a:solidFill>
              </a:rPr>
              <a:t>Liệt</a:t>
            </a:r>
            <a:r>
              <a:rPr lang="en-US" sz="2000" dirty="0">
                <a:solidFill>
                  <a:srgbClr val="002060"/>
                </a:solidFill>
              </a:rPr>
              <a:t> </a:t>
            </a:r>
            <a:r>
              <a:rPr lang="en-US" sz="2000" dirty="0" err="1">
                <a:solidFill>
                  <a:srgbClr val="002060"/>
                </a:solidFill>
              </a:rPr>
              <a:t>mềm</a:t>
            </a:r>
            <a:r>
              <a:rPr lang="en-US" sz="2000" dirty="0">
                <a:solidFill>
                  <a:srgbClr val="002060"/>
                </a:solidFill>
              </a:rPr>
              <a:t>, </a:t>
            </a:r>
            <a:r>
              <a:rPr lang="en-US" sz="2000" dirty="0" err="1">
                <a:solidFill>
                  <a:srgbClr val="002060"/>
                </a:solidFill>
              </a:rPr>
              <a:t>đối</a:t>
            </a:r>
            <a:r>
              <a:rPr lang="en-US" sz="2000" dirty="0">
                <a:solidFill>
                  <a:srgbClr val="002060"/>
                </a:solidFill>
              </a:rPr>
              <a:t> </a:t>
            </a:r>
            <a:r>
              <a:rPr lang="en-US" sz="2000" dirty="0" err="1">
                <a:solidFill>
                  <a:srgbClr val="002060"/>
                </a:solidFill>
              </a:rPr>
              <a:t>xứng</a:t>
            </a:r>
            <a:r>
              <a:rPr lang="en-US" sz="2000" dirty="0">
                <a:solidFill>
                  <a:srgbClr val="002060"/>
                </a:solidFill>
              </a:rPr>
              <a:t>, </a:t>
            </a:r>
            <a:r>
              <a:rPr lang="en-US" sz="2000" dirty="0" err="1">
                <a:solidFill>
                  <a:srgbClr val="002060"/>
                </a:solidFill>
              </a:rPr>
              <a:t>lan</a:t>
            </a:r>
            <a:r>
              <a:rPr lang="en-US" sz="2000" dirty="0">
                <a:solidFill>
                  <a:srgbClr val="002060"/>
                </a:solidFill>
              </a:rPr>
              <a:t> </a:t>
            </a:r>
            <a:r>
              <a:rPr lang="en-US" sz="2000" dirty="0" err="1">
                <a:solidFill>
                  <a:srgbClr val="002060"/>
                </a:solidFill>
              </a:rPr>
              <a:t>xuống</a:t>
            </a:r>
            <a:r>
              <a:rPr lang="en-US" sz="2000" dirty="0">
                <a:solidFill>
                  <a:srgbClr val="002060"/>
                </a:solidFill>
              </a:rPr>
              <a:t> </a:t>
            </a:r>
            <a:r>
              <a:rPr lang="en-US" sz="2000" dirty="0" err="1">
                <a:solidFill>
                  <a:srgbClr val="002060"/>
                </a:solidFill>
              </a:rPr>
              <a:t>cấp</a:t>
            </a:r>
            <a:r>
              <a:rPr lang="en-US" sz="2000" dirty="0">
                <a:solidFill>
                  <a:srgbClr val="002060"/>
                </a:solidFill>
              </a:rPr>
              <a:t> </a:t>
            </a:r>
            <a:r>
              <a:rPr lang="en-US" sz="2000" dirty="0" err="1">
                <a:solidFill>
                  <a:srgbClr val="002060"/>
                </a:solidFill>
              </a:rPr>
              <a:t>tính</a:t>
            </a:r>
            <a:endParaRPr lang="en-US" sz="2000" dirty="0">
              <a:solidFill>
                <a:srgbClr val="002060"/>
              </a:solidFill>
            </a:endParaRPr>
          </a:p>
          <a:p>
            <a:r>
              <a:rPr lang="en-US" sz="2000" dirty="0" err="1">
                <a:solidFill>
                  <a:srgbClr val="002060"/>
                </a:solidFill>
              </a:rPr>
              <a:t>Không</a:t>
            </a:r>
            <a:r>
              <a:rPr lang="en-US" sz="2000" dirty="0">
                <a:solidFill>
                  <a:srgbClr val="002060"/>
                </a:solidFill>
              </a:rPr>
              <a:t> </a:t>
            </a:r>
            <a:r>
              <a:rPr lang="en-US" sz="2000" dirty="0" err="1">
                <a:solidFill>
                  <a:srgbClr val="002060"/>
                </a:solidFill>
              </a:rPr>
              <a:t>sốt</a:t>
            </a:r>
            <a:endParaRPr lang="en-US" sz="2000" dirty="0">
              <a:solidFill>
                <a:srgbClr val="002060"/>
              </a:solidFill>
            </a:endParaRPr>
          </a:p>
          <a:p>
            <a:r>
              <a:rPr lang="en-US" sz="2000" dirty="0" err="1">
                <a:solidFill>
                  <a:srgbClr val="002060"/>
                </a:solidFill>
              </a:rPr>
              <a:t>Không</a:t>
            </a:r>
            <a:r>
              <a:rPr lang="en-US" sz="2000" dirty="0">
                <a:solidFill>
                  <a:srgbClr val="002060"/>
                </a:solidFill>
              </a:rPr>
              <a:t> </a:t>
            </a:r>
            <a:r>
              <a:rPr lang="en-US" sz="2000" dirty="0" err="1">
                <a:solidFill>
                  <a:srgbClr val="002060"/>
                </a:solidFill>
              </a:rPr>
              <a:t>rối</a:t>
            </a:r>
            <a:r>
              <a:rPr lang="en-US" sz="2000" dirty="0">
                <a:solidFill>
                  <a:srgbClr val="002060"/>
                </a:solidFill>
              </a:rPr>
              <a:t> </a:t>
            </a:r>
            <a:r>
              <a:rPr lang="en-US" sz="2000" dirty="0" err="1">
                <a:solidFill>
                  <a:srgbClr val="002060"/>
                </a:solidFill>
              </a:rPr>
              <a:t>loạn</a:t>
            </a:r>
            <a:r>
              <a:rPr lang="en-US" sz="2000" dirty="0">
                <a:solidFill>
                  <a:srgbClr val="002060"/>
                </a:solidFill>
              </a:rPr>
              <a:t> ý </a:t>
            </a:r>
            <a:r>
              <a:rPr lang="en-US" sz="2000" dirty="0" err="1">
                <a:solidFill>
                  <a:srgbClr val="002060"/>
                </a:solidFill>
              </a:rPr>
              <a:t>thức</a:t>
            </a:r>
            <a:endParaRPr lang="en-US" sz="2000" dirty="0">
              <a:solidFill>
                <a:srgbClr val="002060"/>
              </a:solidFill>
            </a:endParaRPr>
          </a:p>
          <a:p>
            <a:r>
              <a:rPr lang="en-US" sz="2000" dirty="0" err="1">
                <a:solidFill>
                  <a:srgbClr val="002060"/>
                </a:solidFill>
              </a:rPr>
              <a:t>Không</a:t>
            </a:r>
            <a:r>
              <a:rPr lang="en-US" sz="2000" dirty="0">
                <a:solidFill>
                  <a:srgbClr val="002060"/>
                </a:solidFill>
              </a:rPr>
              <a:t> </a:t>
            </a:r>
            <a:r>
              <a:rPr lang="en-US" sz="2000" dirty="0" err="1">
                <a:solidFill>
                  <a:srgbClr val="002060"/>
                </a:solidFill>
              </a:rPr>
              <a:t>rối</a:t>
            </a:r>
            <a:r>
              <a:rPr lang="en-US" sz="2000" dirty="0">
                <a:solidFill>
                  <a:srgbClr val="002060"/>
                </a:solidFill>
              </a:rPr>
              <a:t> </a:t>
            </a:r>
            <a:r>
              <a:rPr lang="en-US" sz="2000" dirty="0" err="1">
                <a:solidFill>
                  <a:srgbClr val="002060"/>
                </a:solidFill>
              </a:rPr>
              <a:t>loạn</a:t>
            </a:r>
            <a:r>
              <a:rPr lang="en-US" sz="2000" dirty="0">
                <a:solidFill>
                  <a:srgbClr val="002060"/>
                </a:solidFill>
              </a:rPr>
              <a:t> </a:t>
            </a:r>
            <a:r>
              <a:rPr lang="en-US" sz="2000" dirty="0" err="1">
                <a:solidFill>
                  <a:srgbClr val="002060"/>
                </a:solidFill>
              </a:rPr>
              <a:t>cảm</a:t>
            </a:r>
            <a:r>
              <a:rPr lang="en-US" sz="2000" dirty="0">
                <a:solidFill>
                  <a:srgbClr val="002060"/>
                </a:solidFill>
              </a:rPr>
              <a:t> </a:t>
            </a:r>
            <a:r>
              <a:rPr lang="en-US" sz="2000" dirty="0" err="1">
                <a:solidFill>
                  <a:srgbClr val="002060"/>
                </a:solidFill>
              </a:rPr>
              <a:t>giác</a:t>
            </a:r>
            <a:endParaRPr lang="en-US" sz="2000" dirty="0">
              <a:solidFill>
                <a:srgbClr val="002060"/>
              </a:solidFill>
            </a:endParaRPr>
          </a:p>
          <a:p>
            <a:r>
              <a:rPr lang="en-US" sz="2000" dirty="0" err="1">
                <a:solidFill>
                  <a:srgbClr val="002060"/>
                </a:solidFill>
              </a:rPr>
              <a:t>Liệt</a:t>
            </a:r>
            <a:r>
              <a:rPr lang="en-US" sz="2000" dirty="0">
                <a:solidFill>
                  <a:srgbClr val="002060"/>
                </a:solidFill>
              </a:rPr>
              <a:t> </a:t>
            </a:r>
            <a:r>
              <a:rPr lang="en-US" sz="2000" dirty="0" err="1">
                <a:solidFill>
                  <a:srgbClr val="002060"/>
                </a:solidFill>
              </a:rPr>
              <a:t>thần</a:t>
            </a:r>
            <a:r>
              <a:rPr lang="en-US" sz="2000" dirty="0">
                <a:solidFill>
                  <a:srgbClr val="002060"/>
                </a:solidFill>
              </a:rPr>
              <a:t> </a:t>
            </a:r>
            <a:r>
              <a:rPr lang="en-US" sz="2000" dirty="0" err="1">
                <a:solidFill>
                  <a:srgbClr val="002060"/>
                </a:solidFill>
              </a:rPr>
              <a:t>kinh</a:t>
            </a:r>
            <a:r>
              <a:rPr lang="en-US" sz="2000" dirty="0">
                <a:solidFill>
                  <a:srgbClr val="002060"/>
                </a:solidFill>
              </a:rPr>
              <a:t> </a:t>
            </a:r>
            <a:r>
              <a:rPr lang="en-US" sz="2000" dirty="0" err="1">
                <a:solidFill>
                  <a:srgbClr val="002060"/>
                </a:solidFill>
              </a:rPr>
              <a:t>đối</a:t>
            </a:r>
            <a:r>
              <a:rPr lang="en-US" sz="2000" dirty="0">
                <a:solidFill>
                  <a:srgbClr val="002060"/>
                </a:solidFill>
              </a:rPr>
              <a:t> </a:t>
            </a:r>
            <a:r>
              <a:rPr lang="en-US" sz="2000" dirty="0" err="1">
                <a:solidFill>
                  <a:srgbClr val="002060"/>
                </a:solidFill>
              </a:rPr>
              <a:t>xứng</a:t>
            </a:r>
            <a:r>
              <a:rPr lang="en-US" sz="2000" dirty="0">
                <a:solidFill>
                  <a:srgbClr val="002060"/>
                </a:solidFill>
              </a:rPr>
              <a:t>:</a:t>
            </a:r>
          </a:p>
          <a:p>
            <a:pPr lvl="1"/>
            <a:r>
              <a:rPr lang="en-US" sz="2000" dirty="0">
                <a:solidFill>
                  <a:srgbClr val="002060"/>
                </a:solidFill>
              </a:rPr>
              <a:t>Hay </a:t>
            </a:r>
            <a:r>
              <a:rPr lang="en-US" sz="2000" dirty="0" err="1">
                <a:solidFill>
                  <a:srgbClr val="002060"/>
                </a:solidFill>
              </a:rPr>
              <a:t>gặp</a:t>
            </a:r>
            <a:r>
              <a:rPr lang="en-US" sz="2000" dirty="0">
                <a:solidFill>
                  <a:srgbClr val="002060"/>
                </a:solidFill>
              </a:rPr>
              <a:t> </a:t>
            </a:r>
            <a:r>
              <a:rPr lang="en-US" sz="2000" dirty="0" err="1">
                <a:solidFill>
                  <a:srgbClr val="002060"/>
                </a:solidFill>
              </a:rPr>
              <a:t>liệt</a:t>
            </a:r>
            <a:r>
              <a:rPr lang="en-US" sz="2000" dirty="0">
                <a:solidFill>
                  <a:srgbClr val="002060"/>
                </a:solidFill>
              </a:rPr>
              <a:t> TK </a:t>
            </a:r>
            <a:r>
              <a:rPr lang="en-US" sz="2000" dirty="0" err="1">
                <a:solidFill>
                  <a:srgbClr val="002060"/>
                </a:solidFill>
              </a:rPr>
              <a:t>sọ</a:t>
            </a:r>
            <a:r>
              <a:rPr lang="en-US" sz="2000" dirty="0">
                <a:solidFill>
                  <a:srgbClr val="002060"/>
                </a:solidFill>
              </a:rPr>
              <a:t> </a:t>
            </a:r>
          </a:p>
          <a:p>
            <a:pPr lvl="1"/>
            <a:r>
              <a:rPr lang="en-US" sz="2000" dirty="0" err="1">
                <a:solidFill>
                  <a:srgbClr val="002060"/>
                </a:solidFill>
              </a:rPr>
              <a:t>Liệt</a:t>
            </a:r>
            <a:r>
              <a:rPr lang="en-US" sz="2000" dirty="0">
                <a:solidFill>
                  <a:srgbClr val="002060"/>
                </a:solidFill>
              </a:rPr>
              <a:t> TK </a:t>
            </a:r>
            <a:r>
              <a:rPr lang="en-US" sz="2000" dirty="0" err="1">
                <a:solidFill>
                  <a:srgbClr val="002060"/>
                </a:solidFill>
              </a:rPr>
              <a:t>vận</a:t>
            </a:r>
            <a:r>
              <a:rPr lang="en-US" sz="2000" dirty="0">
                <a:solidFill>
                  <a:srgbClr val="002060"/>
                </a:solidFill>
              </a:rPr>
              <a:t> </a:t>
            </a:r>
            <a:r>
              <a:rPr lang="en-US" sz="2000" dirty="0" err="1">
                <a:solidFill>
                  <a:srgbClr val="002060"/>
                </a:solidFill>
              </a:rPr>
              <a:t>nhãn</a:t>
            </a:r>
            <a:r>
              <a:rPr lang="en-US" sz="2000" dirty="0">
                <a:solidFill>
                  <a:srgbClr val="002060"/>
                </a:solidFill>
              </a:rPr>
              <a:t>: III, IV, VI: </a:t>
            </a:r>
            <a:br>
              <a:rPr lang="en-US" sz="2000" dirty="0">
                <a:solidFill>
                  <a:srgbClr val="002060"/>
                </a:solidFill>
              </a:rPr>
            </a:br>
            <a:r>
              <a:rPr lang="en-US" sz="2000" dirty="0" err="1">
                <a:solidFill>
                  <a:srgbClr val="002060"/>
                </a:solidFill>
              </a:rPr>
              <a:t>Nhìn</a:t>
            </a:r>
            <a:r>
              <a:rPr lang="en-US" sz="2000" dirty="0">
                <a:solidFill>
                  <a:srgbClr val="002060"/>
                </a:solidFill>
              </a:rPr>
              <a:t> </a:t>
            </a:r>
            <a:r>
              <a:rPr lang="en-US" sz="2000" dirty="0" err="1">
                <a:solidFill>
                  <a:srgbClr val="002060"/>
                </a:solidFill>
              </a:rPr>
              <a:t>mờ</a:t>
            </a:r>
            <a:r>
              <a:rPr lang="en-US" sz="2000" dirty="0">
                <a:solidFill>
                  <a:srgbClr val="002060"/>
                </a:solidFill>
              </a:rPr>
              <a:t>, </a:t>
            </a:r>
            <a:r>
              <a:rPr lang="en-US" sz="2000" dirty="0" err="1">
                <a:solidFill>
                  <a:srgbClr val="002060"/>
                </a:solidFill>
              </a:rPr>
              <a:t>nhìn</a:t>
            </a:r>
            <a:r>
              <a:rPr lang="en-US" sz="2000" dirty="0">
                <a:solidFill>
                  <a:srgbClr val="002060"/>
                </a:solidFill>
              </a:rPr>
              <a:t> </a:t>
            </a:r>
            <a:r>
              <a:rPr lang="en-US" sz="2000" dirty="0" err="1">
                <a:solidFill>
                  <a:srgbClr val="002060"/>
                </a:solidFill>
              </a:rPr>
              <a:t>đôi</a:t>
            </a:r>
            <a:r>
              <a:rPr lang="en-US" sz="2000" dirty="0">
                <a:solidFill>
                  <a:srgbClr val="002060"/>
                </a:solidFill>
              </a:rPr>
              <a:t>, </a:t>
            </a:r>
            <a:r>
              <a:rPr lang="en-US" sz="2000" dirty="0" err="1">
                <a:solidFill>
                  <a:srgbClr val="002060"/>
                </a:solidFill>
              </a:rPr>
              <a:t>sụp</a:t>
            </a:r>
            <a:r>
              <a:rPr lang="en-US" sz="2000" dirty="0">
                <a:solidFill>
                  <a:srgbClr val="002060"/>
                </a:solidFill>
              </a:rPr>
              <a:t> mi, rung </a:t>
            </a:r>
            <a:r>
              <a:rPr lang="en-US" sz="2000" dirty="0" err="1">
                <a:solidFill>
                  <a:srgbClr val="002060"/>
                </a:solidFill>
              </a:rPr>
              <a:t>giật</a:t>
            </a:r>
            <a:r>
              <a:rPr lang="en-US" sz="2000" dirty="0">
                <a:solidFill>
                  <a:srgbClr val="002060"/>
                </a:solidFill>
              </a:rPr>
              <a:t> </a:t>
            </a:r>
            <a:r>
              <a:rPr lang="en-US" sz="2000" dirty="0" err="1">
                <a:solidFill>
                  <a:srgbClr val="002060"/>
                </a:solidFill>
              </a:rPr>
              <a:t>nhãn</a:t>
            </a:r>
            <a:r>
              <a:rPr lang="en-US" sz="2000" dirty="0">
                <a:solidFill>
                  <a:srgbClr val="002060"/>
                </a:solidFill>
              </a:rPr>
              <a:t> </a:t>
            </a:r>
            <a:r>
              <a:rPr lang="en-US" sz="2000" dirty="0" err="1">
                <a:solidFill>
                  <a:srgbClr val="002060"/>
                </a:solidFill>
              </a:rPr>
              <a:t>cầu</a:t>
            </a:r>
            <a:endParaRPr lang="en-US" sz="2000" dirty="0">
              <a:solidFill>
                <a:srgbClr val="002060"/>
              </a:solidFill>
            </a:endParaRPr>
          </a:p>
          <a:p>
            <a:pPr lvl="1"/>
            <a:r>
              <a:rPr lang="en-US" sz="2000" dirty="0" err="1">
                <a:solidFill>
                  <a:srgbClr val="002060"/>
                </a:solidFill>
              </a:rPr>
              <a:t>Nuốt</a:t>
            </a:r>
            <a:r>
              <a:rPr lang="en-US" sz="2000" dirty="0">
                <a:solidFill>
                  <a:srgbClr val="002060"/>
                </a:solidFill>
              </a:rPr>
              <a:t> </a:t>
            </a:r>
            <a:r>
              <a:rPr lang="en-US" sz="2000" dirty="0" err="1">
                <a:solidFill>
                  <a:srgbClr val="002060"/>
                </a:solidFill>
              </a:rPr>
              <a:t>khó</a:t>
            </a:r>
            <a:r>
              <a:rPr lang="en-US" sz="2000" dirty="0">
                <a:solidFill>
                  <a:srgbClr val="002060"/>
                </a:solidFill>
              </a:rPr>
              <a:t>, </a:t>
            </a:r>
            <a:r>
              <a:rPr lang="en-US" sz="2000" dirty="0" err="1">
                <a:solidFill>
                  <a:srgbClr val="002060"/>
                </a:solidFill>
              </a:rPr>
              <a:t>phát</a:t>
            </a:r>
            <a:r>
              <a:rPr lang="en-US" sz="2000" dirty="0">
                <a:solidFill>
                  <a:srgbClr val="002060"/>
                </a:solidFill>
              </a:rPr>
              <a:t> </a:t>
            </a:r>
            <a:r>
              <a:rPr lang="en-US" sz="2000" dirty="0" err="1">
                <a:solidFill>
                  <a:srgbClr val="002060"/>
                </a:solidFill>
              </a:rPr>
              <a:t>âm</a:t>
            </a:r>
            <a:r>
              <a:rPr lang="en-US" sz="2000" dirty="0">
                <a:solidFill>
                  <a:srgbClr val="002060"/>
                </a:solidFill>
              </a:rPr>
              <a:t> </a:t>
            </a:r>
            <a:r>
              <a:rPr lang="en-US" sz="2000" dirty="0" err="1">
                <a:solidFill>
                  <a:srgbClr val="002060"/>
                </a:solidFill>
              </a:rPr>
              <a:t>khó</a:t>
            </a:r>
            <a:endParaRPr lang="en-US" sz="2000" dirty="0">
              <a:solidFill>
                <a:srgbClr val="002060"/>
              </a:solidFill>
            </a:endParaRPr>
          </a:p>
          <a:p>
            <a:pPr lvl="1"/>
            <a:r>
              <a:rPr lang="en-US" sz="2000" dirty="0" err="1">
                <a:solidFill>
                  <a:srgbClr val="002060"/>
                </a:solidFill>
              </a:rPr>
              <a:t>Yếu</a:t>
            </a:r>
            <a:r>
              <a:rPr lang="en-US" sz="2000" dirty="0">
                <a:solidFill>
                  <a:srgbClr val="002060"/>
                </a:solidFill>
              </a:rPr>
              <a:t> </a:t>
            </a:r>
            <a:r>
              <a:rPr lang="en-US" sz="2000" dirty="0" err="1">
                <a:solidFill>
                  <a:srgbClr val="002060"/>
                </a:solidFill>
              </a:rPr>
              <a:t>cơ</a:t>
            </a:r>
            <a:r>
              <a:rPr lang="en-US" sz="2000" dirty="0">
                <a:solidFill>
                  <a:srgbClr val="002060"/>
                </a:solidFill>
              </a:rPr>
              <a:t> </a:t>
            </a:r>
            <a:r>
              <a:rPr lang="en-US" sz="2000" dirty="0" err="1">
                <a:solidFill>
                  <a:srgbClr val="002060"/>
                </a:solidFill>
              </a:rPr>
              <a:t>mặt</a:t>
            </a:r>
            <a:endParaRPr lang="en-US" sz="2000" dirty="0">
              <a:solidFill>
                <a:srgbClr val="002060"/>
              </a:solidFill>
            </a:endParaRPr>
          </a:p>
          <a:p>
            <a:pPr lvl="1"/>
            <a:endParaRPr lang="en-US" sz="2000" dirty="0">
              <a:solidFill>
                <a:srgbClr val="002060"/>
              </a:solidFill>
            </a:endParaRPr>
          </a:p>
          <a:p>
            <a:pPr marL="0" indent="0">
              <a:buNone/>
            </a:pPr>
            <a:endParaRPr lang="en-US" dirty="0">
              <a:solidFill>
                <a:srgbClr val="C00000"/>
              </a:solidFill>
            </a:endParaRPr>
          </a:p>
        </p:txBody>
      </p:sp>
      <p:sp>
        <p:nvSpPr>
          <p:cNvPr id="4" name="Slide Number Placeholder 3">
            <a:extLst>
              <a:ext uri="{FF2B5EF4-FFF2-40B4-BE49-F238E27FC236}">
                <a16:creationId xmlns:a16="http://schemas.microsoft.com/office/drawing/2014/main" id="{991442B4-FDD6-4016-BC45-E3899525EB26}"/>
              </a:ext>
            </a:extLst>
          </p:cNvPr>
          <p:cNvSpPr>
            <a:spLocks noGrp="1"/>
          </p:cNvSpPr>
          <p:nvPr>
            <p:ph type="sldNum" sz="quarter" idx="2"/>
          </p:nvPr>
        </p:nvSpPr>
        <p:spPr/>
        <p:txBody>
          <a:bodyPr/>
          <a:lstStyle/>
          <a:p>
            <a:fld id="{86CB4B4D-7CA3-9044-876B-883B54F8677D}" type="slidenum">
              <a:rPr lang="en-US" smtClean="0"/>
              <a:pPr/>
              <a:t>44</a:t>
            </a:fld>
            <a:endParaRPr lang="en-US"/>
          </a:p>
        </p:txBody>
      </p:sp>
      <p:pic>
        <p:nvPicPr>
          <p:cNvPr id="6146" name="Picture 2" descr="Botulism - Wikipedia">
            <a:extLst>
              <a:ext uri="{FF2B5EF4-FFF2-40B4-BE49-F238E27FC236}">
                <a16:creationId xmlns:a16="http://schemas.microsoft.com/office/drawing/2014/main" id="{B57B216D-1C4F-4605-8335-D9423AE40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534" y="1216374"/>
            <a:ext cx="4452938" cy="335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6194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3A4A-5DEF-4A85-BAA3-635EBE49ADC4}"/>
              </a:ext>
            </a:extLst>
          </p:cNvPr>
          <p:cNvSpPr>
            <a:spLocks noGrp="1"/>
          </p:cNvSpPr>
          <p:nvPr>
            <p:ph type="title"/>
          </p:nvPr>
        </p:nvSpPr>
        <p:spPr/>
        <p:txBody>
          <a:bodyPr/>
          <a:lstStyle/>
          <a:p>
            <a:r>
              <a:rPr lang="en-US" dirty="0"/>
              <a:t>BIỂU HIỆN LÂM SÀNG</a:t>
            </a:r>
          </a:p>
        </p:txBody>
      </p:sp>
      <p:sp>
        <p:nvSpPr>
          <p:cNvPr id="3" name="Text Placeholder 2">
            <a:extLst>
              <a:ext uri="{FF2B5EF4-FFF2-40B4-BE49-F238E27FC236}">
                <a16:creationId xmlns:a16="http://schemas.microsoft.com/office/drawing/2014/main" id="{16266127-02E5-4DAD-9313-389A66425321}"/>
              </a:ext>
            </a:extLst>
          </p:cNvPr>
          <p:cNvSpPr>
            <a:spLocks noGrp="1"/>
          </p:cNvSpPr>
          <p:nvPr>
            <p:ph type="body" idx="1"/>
          </p:nvPr>
        </p:nvSpPr>
        <p:spPr/>
        <p:txBody>
          <a:bodyPr>
            <a:normAutofit/>
          </a:bodyPr>
          <a:lstStyle/>
          <a:p>
            <a:r>
              <a:rPr lang="en-US" sz="2400" dirty="0">
                <a:solidFill>
                  <a:srgbClr val="002060"/>
                </a:solidFill>
              </a:rPr>
              <a:t>Lan </a:t>
            </a:r>
            <a:r>
              <a:rPr lang="en-US" sz="2400" dirty="0" err="1">
                <a:solidFill>
                  <a:srgbClr val="002060"/>
                </a:solidFill>
              </a:rPr>
              <a:t>từ</a:t>
            </a:r>
            <a:r>
              <a:rPr lang="en-US" sz="2400" dirty="0">
                <a:solidFill>
                  <a:srgbClr val="002060"/>
                </a:solidFill>
              </a:rPr>
              <a:t> TK </a:t>
            </a:r>
            <a:r>
              <a:rPr lang="en-US" sz="2400" dirty="0" err="1">
                <a:solidFill>
                  <a:srgbClr val="002060"/>
                </a:solidFill>
              </a:rPr>
              <a:t>sọ</a:t>
            </a:r>
            <a:r>
              <a:rPr lang="en-US" sz="2400" dirty="0">
                <a:solidFill>
                  <a:srgbClr val="002060"/>
                </a:solidFill>
              </a:rPr>
              <a:t> </a:t>
            </a:r>
            <a:r>
              <a:rPr lang="en-US" sz="2400" dirty="0" err="1">
                <a:solidFill>
                  <a:srgbClr val="002060"/>
                </a:solidFill>
              </a:rPr>
              <a:t>xuống</a:t>
            </a:r>
            <a:r>
              <a:rPr lang="en-US" sz="2400" dirty="0">
                <a:solidFill>
                  <a:srgbClr val="002060"/>
                </a:solidFill>
              </a:rPr>
              <a:t> </a:t>
            </a:r>
            <a:r>
              <a:rPr lang="en-US" sz="2400" dirty="0" err="1">
                <a:solidFill>
                  <a:srgbClr val="002060"/>
                </a:solidFill>
              </a:rPr>
              <a:t>thân</a:t>
            </a:r>
            <a:r>
              <a:rPr lang="en-US" sz="2400" dirty="0">
                <a:solidFill>
                  <a:srgbClr val="002060"/>
                </a:solidFill>
              </a:rPr>
              <a:t>, chi </a:t>
            </a:r>
            <a:r>
              <a:rPr lang="en-US" sz="2400" dirty="0" err="1">
                <a:solidFill>
                  <a:srgbClr val="002060"/>
                </a:solidFill>
              </a:rPr>
              <a:t>trên</a:t>
            </a:r>
            <a:r>
              <a:rPr lang="en-US" sz="2400" dirty="0">
                <a:solidFill>
                  <a:srgbClr val="002060"/>
                </a:solidFill>
              </a:rPr>
              <a:t>, chi </a:t>
            </a:r>
            <a:r>
              <a:rPr lang="en-US" sz="2400" dirty="0" err="1">
                <a:solidFill>
                  <a:srgbClr val="002060"/>
                </a:solidFill>
              </a:rPr>
              <a:t>dưới</a:t>
            </a:r>
            <a:endParaRPr lang="en-US" sz="2400" dirty="0">
              <a:solidFill>
                <a:srgbClr val="002060"/>
              </a:solidFill>
            </a:endParaRPr>
          </a:p>
          <a:p>
            <a:r>
              <a:rPr lang="en-US" sz="2400" dirty="0" err="1">
                <a:solidFill>
                  <a:srgbClr val="002060"/>
                </a:solidFill>
              </a:rPr>
              <a:t>Thường</a:t>
            </a:r>
            <a:r>
              <a:rPr lang="en-US" sz="2400" dirty="0">
                <a:solidFill>
                  <a:srgbClr val="002060"/>
                </a:solidFill>
              </a:rPr>
              <a:t> </a:t>
            </a:r>
            <a:r>
              <a:rPr lang="en-US" sz="2400" dirty="0" err="1">
                <a:solidFill>
                  <a:srgbClr val="002060"/>
                </a:solidFill>
              </a:rPr>
              <a:t>gặp</a:t>
            </a:r>
            <a:r>
              <a:rPr lang="en-US" sz="2400" dirty="0">
                <a:solidFill>
                  <a:srgbClr val="002060"/>
                </a:solidFill>
              </a:rPr>
              <a:t> </a:t>
            </a:r>
            <a:r>
              <a:rPr lang="en-US" sz="2400" dirty="0" err="1">
                <a:solidFill>
                  <a:srgbClr val="002060"/>
                </a:solidFill>
              </a:rPr>
              <a:t>bí</a:t>
            </a:r>
            <a:r>
              <a:rPr lang="en-US" sz="2400" dirty="0">
                <a:solidFill>
                  <a:srgbClr val="002060"/>
                </a:solidFill>
              </a:rPr>
              <a:t> </a:t>
            </a:r>
            <a:r>
              <a:rPr lang="en-US" sz="2400" dirty="0" err="1">
                <a:solidFill>
                  <a:srgbClr val="002060"/>
                </a:solidFill>
              </a:rPr>
              <a:t>tiểu</a:t>
            </a:r>
            <a:r>
              <a:rPr lang="en-US" sz="2400" dirty="0">
                <a:solidFill>
                  <a:srgbClr val="002060"/>
                </a:solidFill>
              </a:rPr>
              <a:t>, </a:t>
            </a:r>
            <a:r>
              <a:rPr lang="en-US" sz="2400" dirty="0" err="1">
                <a:solidFill>
                  <a:srgbClr val="002060"/>
                </a:solidFill>
              </a:rPr>
              <a:t>bón</a:t>
            </a:r>
            <a:r>
              <a:rPr lang="en-US" sz="2400" dirty="0">
                <a:solidFill>
                  <a:srgbClr val="002060"/>
                </a:solidFill>
              </a:rPr>
              <a:t> (</a:t>
            </a:r>
            <a:r>
              <a:rPr lang="en-US" sz="2400" dirty="0" err="1">
                <a:solidFill>
                  <a:srgbClr val="002060"/>
                </a:solidFill>
              </a:rPr>
              <a:t>giảm</a:t>
            </a:r>
            <a:r>
              <a:rPr lang="en-US" sz="2400" dirty="0">
                <a:solidFill>
                  <a:srgbClr val="002060"/>
                </a:solidFill>
              </a:rPr>
              <a:t> </a:t>
            </a:r>
            <a:r>
              <a:rPr lang="en-US" sz="2400" dirty="0" err="1">
                <a:solidFill>
                  <a:srgbClr val="002060"/>
                </a:solidFill>
              </a:rPr>
              <a:t>nhu</a:t>
            </a:r>
            <a:r>
              <a:rPr lang="en-US" sz="2400" dirty="0">
                <a:solidFill>
                  <a:srgbClr val="002060"/>
                </a:solidFill>
              </a:rPr>
              <a:t> </a:t>
            </a:r>
            <a:r>
              <a:rPr lang="en-US" sz="2400" dirty="0" err="1">
                <a:solidFill>
                  <a:srgbClr val="002060"/>
                </a:solidFill>
              </a:rPr>
              <a:t>động</a:t>
            </a:r>
            <a:r>
              <a:rPr lang="en-US" sz="2400" dirty="0">
                <a:solidFill>
                  <a:srgbClr val="002060"/>
                </a:solidFill>
              </a:rPr>
              <a:t>)</a:t>
            </a:r>
          </a:p>
          <a:p>
            <a:r>
              <a:rPr lang="en-US" sz="2400" dirty="0" err="1">
                <a:solidFill>
                  <a:srgbClr val="002060"/>
                </a:solidFill>
              </a:rPr>
              <a:t>Khó</a:t>
            </a:r>
            <a:r>
              <a:rPr lang="en-US" sz="2400" dirty="0">
                <a:solidFill>
                  <a:srgbClr val="002060"/>
                </a:solidFill>
              </a:rPr>
              <a:t> </a:t>
            </a:r>
            <a:r>
              <a:rPr lang="en-US" sz="2400" dirty="0" err="1">
                <a:solidFill>
                  <a:srgbClr val="002060"/>
                </a:solidFill>
              </a:rPr>
              <a:t>thở</a:t>
            </a:r>
            <a:r>
              <a:rPr lang="en-US" sz="2400" dirty="0">
                <a:solidFill>
                  <a:srgbClr val="002060"/>
                </a:solidFill>
              </a:rPr>
              <a:t> do </a:t>
            </a:r>
            <a:r>
              <a:rPr lang="en-US" sz="2400" dirty="0" err="1">
                <a:solidFill>
                  <a:srgbClr val="002060"/>
                </a:solidFill>
              </a:rPr>
              <a:t>liệt</a:t>
            </a:r>
            <a:r>
              <a:rPr lang="en-US" sz="2400" dirty="0">
                <a:solidFill>
                  <a:srgbClr val="002060"/>
                </a:solidFill>
              </a:rPr>
              <a:t> </a:t>
            </a:r>
            <a:r>
              <a:rPr lang="en-US" sz="2400" dirty="0" err="1">
                <a:solidFill>
                  <a:srgbClr val="002060"/>
                </a:solidFill>
              </a:rPr>
              <a:t>cơ</a:t>
            </a:r>
            <a:r>
              <a:rPr lang="en-US" sz="2400" dirty="0">
                <a:solidFill>
                  <a:srgbClr val="002060"/>
                </a:solidFill>
              </a:rPr>
              <a:t> </a:t>
            </a:r>
            <a:r>
              <a:rPr lang="en-US" sz="2400" dirty="0" err="1">
                <a:solidFill>
                  <a:srgbClr val="002060"/>
                </a:solidFill>
              </a:rPr>
              <a:t>hầu</a:t>
            </a:r>
            <a:r>
              <a:rPr lang="en-US" sz="2400" dirty="0">
                <a:solidFill>
                  <a:srgbClr val="002060"/>
                </a:solidFill>
              </a:rPr>
              <a:t> </a:t>
            </a:r>
            <a:r>
              <a:rPr lang="en-US" sz="2400" dirty="0" err="1">
                <a:solidFill>
                  <a:srgbClr val="002060"/>
                </a:solidFill>
              </a:rPr>
              <a:t>họng</a:t>
            </a:r>
            <a:r>
              <a:rPr lang="en-US" sz="2400" dirty="0">
                <a:solidFill>
                  <a:srgbClr val="002060"/>
                </a:solidFill>
              </a:rPr>
              <a:t>, </a:t>
            </a:r>
            <a:r>
              <a:rPr lang="en-US" sz="2400" dirty="0" err="1">
                <a:solidFill>
                  <a:srgbClr val="002060"/>
                </a:solidFill>
              </a:rPr>
              <a:t>cơ</a:t>
            </a:r>
            <a:r>
              <a:rPr lang="en-US" sz="2400" dirty="0">
                <a:solidFill>
                  <a:srgbClr val="002060"/>
                </a:solidFill>
              </a:rPr>
              <a:t> </a:t>
            </a:r>
            <a:r>
              <a:rPr lang="en-US" sz="2400" dirty="0" err="1">
                <a:solidFill>
                  <a:srgbClr val="002060"/>
                </a:solidFill>
              </a:rPr>
              <a:t>hoành</a:t>
            </a:r>
            <a:endParaRPr lang="en-US" sz="2400" dirty="0">
              <a:solidFill>
                <a:srgbClr val="002060"/>
              </a:solidFill>
            </a:endParaRPr>
          </a:p>
          <a:p>
            <a:r>
              <a:rPr lang="en-US" sz="2400" dirty="0">
                <a:solidFill>
                  <a:srgbClr val="002060"/>
                </a:solidFill>
              </a:rPr>
              <a:t>CLS:</a:t>
            </a:r>
          </a:p>
          <a:p>
            <a:pPr lvl="1"/>
            <a:r>
              <a:rPr lang="en-US" sz="2400" dirty="0">
                <a:solidFill>
                  <a:srgbClr val="002060"/>
                </a:solidFill>
              </a:rPr>
              <a:t>CT/MRI: </a:t>
            </a:r>
            <a:r>
              <a:rPr lang="en-US" sz="2400" dirty="0" err="1">
                <a:solidFill>
                  <a:srgbClr val="002060"/>
                </a:solidFill>
              </a:rPr>
              <a:t>Não</a:t>
            </a:r>
            <a:r>
              <a:rPr lang="en-US" sz="2400" dirty="0">
                <a:solidFill>
                  <a:srgbClr val="002060"/>
                </a:solidFill>
              </a:rPr>
              <a:t>, </a:t>
            </a:r>
            <a:r>
              <a:rPr lang="en-US" sz="2400" dirty="0" err="1">
                <a:solidFill>
                  <a:srgbClr val="002060"/>
                </a:solidFill>
              </a:rPr>
              <a:t>màng</a:t>
            </a:r>
            <a:r>
              <a:rPr lang="en-US" sz="2400" dirty="0">
                <a:solidFill>
                  <a:srgbClr val="002060"/>
                </a:solidFill>
              </a:rPr>
              <a:t> </a:t>
            </a:r>
            <a:r>
              <a:rPr lang="en-US" sz="2400" dirty="0" err="1">
                <a:solidFill>
                  <a:srgbClr val="002060"/>
                </a:solidFill>
              </a:rPr>
              <a:t>não</a:t>
            </a:r>
            <a:r>
              <a:rPr lang="en-US" sz="2400" dirty="0">
                <a:solidFill>
                  <a:srgbClr val="002060"/>
                </a:solidFill>
              </a:rPr>
              <a:t> </a:t>
            </a:r>
            <a:r>
              <a:rPr lang="en-US" sz="2400" dirty="0" err="1">
                <a:solidFill>
                  <a:srgbClr val="002060"/>
                </a:solidFill>
              </a:rPr>
              <a:t>bình</a:t>
            </a:r>
            <a:r>
              <a:rPr lang="en-US" sz="2400" dirty="0">
                <a:solidFill>
                  <a:srgbClr val="002060"/>
                </a:solidFill>
              </a:rPr>
              <a:t> </a:t>
            </a:r>
            <a:r>
              <a:rPr lang="en-US" sz="2400" dirty="0" err="1">
                <a:solidFill>
                  <a:srgbClr val="002060"/>
                </a:solidFill>
              </a:rPr>
              <a:t>thường</a:t>
            </a:r>
            <a:endParaRPr lang="en-US" sz="2400" dirty="0">
              <a:solidFill>
                <a:srgbClr val="002060"/>
              </a:solidFill>
            </a:endParaRPr>
          </a:p>
          <a:p>
            <a:pPr lvl="1"/>
            <a:r>
              <a:rPr lang="en-US" sz="2400" dirty="0">
                <a:solidFill>
                  <a:srgbClr val="002060"/>
                </a:solidFill>
              </a:rPr>
              <a:t>CSF: </a:t>
            </a:r>
            <a:r>
              <a:rPr lang="en-US" sz="2400" dirty="0" err="1">
                <a:solidFill>
                  <a:srgbClr val="002060"/>
                </a:solidFill>
              </a:rPr>
              <a:t>bình</a:t>
            </a:r>
            <a:r>
              <a:rPr lang="en-US" sz="2400" dirty="0">
                <a:solidFill>
                  <a:srgbClr val="002060"/>
                </a:solidFill>
              </a:rPr>
              <a:t> </a:t>
            </a:r>
            <a:r>
              <a:rPr lang="en-US" sz="2400" dirty="0" err="1">
                <a:solidFill>
                  <a:srgbClr val="002060"/>
                </a:solidFill>
              </a:rPr>
              <a:t>thường</a:t>
            </a:r>
            <a:r>
              <a:rPr lang="en-US" sz="2400" dirty="0">
                <a:solidFill>
                  <a:srgbClr val="002060"/>
                </a:solidFill>
              </a:rPr>
              <a:t>, </a:t>
            </a:r>
            <a:r>
              <a:rPr lang="en-US" sz="2400" dirty="0" err="1">
                <a:solidFill>
                  <a:srgbClr val="002060"/>
                </a:solidFill>
              </a:rPr>
              <a:t>đôi</a:t>
            </a:r>
            <a:r>
              <a:rPr lang="en-US" sz="2400" dirty="0">
                <a:solidFill>
                  <a:srgbClr val="002060"/>
                </a:solidFill>
              </a:rPr>
              <a:t> </a:t>
            </a:r>
            <a:r>
              <a:rPr lang="en-US" sz="2400" dirty="0" err="1">
                <a:solidFill>
                  <a:srgbClr val="002060"/>
                </a:solidFill>
              </a:rPr>
              <a:t>khi</a:t>
            </a:r>
            <a:r>
              <a:rPr lang="en-US" sz="2400" dirty="0">
                <a:solidFill>
                  <a:srgbClr val="002060"/>
                </a:solidFill>
              </a:rPr>
              <a:t> </a:t>
            </a:r>
            <a:r>
              <a:rPr lang="en-US" sz="2400" dirty="0" err="1">
                <a:solidFill>
                  <a:srgbClr val="002060"/>
                </a:solidFill>
              </a:rPr>
              <a:t>tăng</a:t>
            </a:r>
            <a:r>
              <a:rPr lang="en-US" sz="2400" dirty="0">
                <a:solidFill>
                  <a:srgbClr val="002060"/>
                </a:solidFill>
              </a:rPr>
              <a:t> protein</a:t>
            </a:r>
          </a:p>
          <a:p>
            <a:pPr lvl="1"/>
            <a:endParaRPr lang="en-US" sz="2000" dirty="0">
              <a:solidFill>
                <a:srgbClr val="002060"/>
              </a:solidFill>
            </a:endParaRPr>
          </a:p>
          <a:p>
            <a:pPr marL="0" indent="0">
              <a:buNone/>
            </a:pPr>
            <a:endParaRPr lang="en-US" dirty="0">
              <a:solidFill>
                <a:srgbClr val="C00000"/>
              </a:solidFill>
            </a:endParaRPr>
          </a:p>
        </p:txBody>
      </p:sp>
      <p:sp>
        <p:nvSpPr>
          <p:cNvPr id="4" name="Slide Number Placeholder 3">
            <a:extLst>
              <a:ext uri="{FF2B5EF4-FFF2-40B4-BE49-F238E27FC236}">
                <a16:creationId xmlns:a16="http://schemas.microsoft.com/office/drawing/2014/main" id="{C11AC176-8954-46B1-98A3-053C4A26F09E}"/>
              </a:ext>
            </a:extLst>
          </p:cNvPr>
          <p:cNvSpPr>
            <a:spLocks noGrp="1"/>
          </p:cNvSpPr>
          <p:nvPr>
            <p:ph type="sldNum" sz="quarter" idx="2"/>
          </p:nvPr>
        </p:nvSpPr>
        <p:spPr/>
        <p:txBody>
          <a:bodyPr/>
          <a:lstStyle/>
          <a:p>
            <a:fld id="{86CB4B4D-7CA3-9044-876B-883B54F8677D}" type="slidenum">
              <a:rPr lang="en-US" smtClean="0"/>
              <a:pPr/>
              <a:t>45</a:t>
            </a:fld>
            <a:endParaRPr lang="en-US"/>
          </a:p>
        </p:txBody>
      </p:sp>
    </p:spTree>
    <p:extLst>
      <p:ext uri="{BB962C8B-B14F-4D97-AF65-F5344CB8AC3E}">
        <p14:creationId xmlns:p14="http://schemas.microsoft.com/office/powerpoint/2010/main" val="92311932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3A4A-5DEF-4A85-BAA3-635EBE49ADC4}"/>
              </a:ext>
            </a:extLst>
          </p:cNvPr>
          <p:cNvSpPr>
            <a:spLocks noGrp="1"/>
          </p:cNvSpPr>
          <p:nvPr>
            <p:ph type="title"/>
          </p:nvPr>
        </p:nvSpPr>
        <p:spPr/>
        <p:txBody>
          <a:bodyPr/>
          <a:lstStyle/>
          <a:p>
            <a:r>
              <a:rPr lang="en-US" dirty="0"/>
              <a:t>THỂ LÂM SÀNG</a:t>
            </a:r>
          </a:p>
        </p:txBody>
      </p:sp>
      <p:sp>
        <p:nvSpPr>
          <p:cNvPr id="3" name="Text Placeholder 2">
            <a:extLst>
              <a:ext uri="{FF2B5EF4-FFF2-40B4-BE49-F238E27FC236}">
                <a16:creationId xmlns:a16="http://schemas.microsoft.com/office/drawing/2014/main" id="{16266127-02E5-4DAD-9313-389A66425321}"/>
              </a:ext>
            </a:extLst>
          </p:cNvPr>
          <p:cNvSpPr>
            <a:spLocks noGrp="1"/>
          </p:cNvSpPr>
          <p:nvPr>
            <p:ph type="body" idx="1"/>
          </p:nvPr>
        </p:nvSpPr>
        <p:spPr/>
        <p:txBody>
          <a:bodyPr>
            <a:normAutofit/>
          </a:bodyPr>
          <a:lstStyle/>
          <a:p>
            <a:r>
              <a:rPr lang="en-US" sz="2000" dirty="0" err="1">
                <a:solidFill>
                  <a:srgbClr val="002060"/>
                </a:solidFill>
              </a:rPr>
              <a:t>Thể</a:t>
            </a:r>
            <a:r>
              <a:rPr lang="en-US" sz="2000" dirty="0">
                <a:solidFill>
                  <a:srgbClr val="002060"/>
                </a:solidFill>
              </a:rPr>
              <a:t> </a:t>
            </a:r>
            <a:r>
              <a:rPr lang="en-US" sz="2000" dirty="0" err="1">
                <a:solidFill>
                  <a:srgbClr val="002060"/>
                </a:solidFill>
              </a:rPr>
              <a:t>nhũ</a:t>
            </a:r>
            <a:r>
              <a:rPr lang="en-US" sz="2000" dirty="0">
                <a:solidFill>
                  <a:srgbClr val="002060"/>
                </a:solidFill>
              </a:rPr>
              <a:t> </a:t>
            </a:r>
            <a:r>
              <a:rPr lang="en-US" sz="2000" dirty="0" err="1">
                <a:solidFill>
                  <a:srgbClr val="002060"/>
                </a:solidFill>
              </a:rPr>
              <a:t>nhi</a:t>
            </a:r>
            <a:endParaRPr lang="en-US" sz="2000" dirty="0">
              <a:solidFill>
                <a:srgbClr val="002060"/>
              </a:solidFill>
            </a:endParaRPr>
          </a:p>
          <a:p>
            <a:r>
              <a:rPr lang="en-US" sz="2000" dirty="0" err="1">
                <a:solidFill>
                  <a:srgbClr val="002060"/>
                </a:solidFill>
              </a:rPr>
              <a:t>Thể</a:t>
            </a:r>
            <a:r>
              <a:rPr lang="en-US" sz="2000" dirty="0">
                <a:solidFill>
                  <a:srgbClr val="002060"/>
                </a:solidFill>
              </a:rPr>
              <a:t> </a:t>
            </a:r>
            <a:r>
              <a:rPr lang="en-US" sz="2000" dirty="0" err="1">
                <a:solidFill>
                  <a:srgbClr val="002060"/>
                </a:solidFill>
              </a:rPr>
              <a:t>quần</a:t>
            </a:r>
            <a:r>
              <a:rPr lang="en-US" sz="2000" dirty="0">
                <a:solidFill>
                  <a:srgbClr val="002060"/>
                </a:solidFill>
              </a:rPr>
              <a:t> </a:t>
            </a:r>
            <a:r>
              <a:rPr lang="en-US" sz="2000" dirty="0" err="1">
                <a:solidFill>
                  <a:srgbClr val="002060"/>
                </a:solidFill>
              </a:rPr>
              <a:t>cư</a:t>
            </a:r>
            <a:r>
              <a:rPr lang="en-US" sz="2000" dirty="0">
                <a:solidFill>
                  <a:srgbClr val="002060"/>
                </a:solidFill>
              </a:rPr>
              <a:t> </a:t>
            </a:r>
            <a:r>
              <a:rPr lang="en-US" sz="2000" dirty="0" err="1">
                <a:solidFill>
                  <a:srgbClr val="002060"/>
                </a:solidFill>
              </a:rPr>
              <a:t>ruột</a:t>
            </a:r>
            <a:r>
              <a:rPr lang="en-US" sz="2000" dirty="0">
                <a:solidFill>
                  <a:srgbClr val="002060"/>
                </a:solidFill>
              </a:rPr>
              <a:t> (</a:t>
            </a:r>
            <a:r>
              <a:rPr lang="en-US" sz="2000" dirty="0" err="1">
                <a:solidFill>
                  <a:srgbClr val="002060"/>
                </a:solidFill>
              </a:rPr>
              <a:t>rất</a:t>
            </a:r>
            <a:r>
              <a:rPr lang="en-US" sz="2000" dirty="0">
                <a:solidFill>
                  <a:srgbClr val="002060"/>
                </a:solidFill>
              </a:rPr>
              <a:t> </a:t>
            </a:r>
            <a:r>
              <a:rPr lang="en-US" sz="2000" dirty="0" err="1">
                <a:solidFill>
                  <a:srgbClr val="002060"/>
                </a:solidFill>
              </a:rPr>
              <a:t>hiếm</a:t>
            </a:r>
            <a:r>
              <a:rPr lang="en-US" sz="2000" dirty="0">
                <a:solidFill>
                  <a:srgbClr val="002060"/>
                </a:solidFill>
              </a:rPr>
              <a:t>)</a:t>
            </a:r>
          </a:p>
          <a:p>
            <a:r>
              <a:rPr lang="en-US" sz="2000" dirty="0" err="1">
                <a:solidFill>
                  <a:srgbClr val="002060"/>
                </a:solidFill>
              </a:rPr>
              <a:t>Thể</a:t>
            </a:r>
            <a:r>
              <a:rPr lang="en-US" sz="2000" dirty="0">
                <a:solidFill>
                  <a:srgbClr val="002060"/>
                </a:solidFill>
              </a:rPr>
              <a:t> </a:t>
            </a:r>
            <a:r>
              <a:rPr lang="en-US" sz="2000" dirty="0" err="1">
                <a:solidFill>
                  <a:srgbClr val="002060"/>
                </a:solidFill>
              </a:rPr>
              <a:t>ngộ</a:t>
            </a:r>
            <a:r>
              <a:rPr lang="en-US" sz="2000" dirty="0">
                <a:solidFill>
                  <a:srgbClr val="002060"/>
                </a:solidFill>
              </a:rPr>
              <a:t> </a:t>
            </a:r>
            <a:r>
              <a:rPr lang="en-US" sz="2000" dirty="0" err="1">
                <a:solidFill>
                  <a:srgbClr val="002060"/>
                </a:solidFill>
              </a:rPr>
              <a:t>độc</a:t>
            </a:r>
            <a:r>
              <a:rPr lang="en-US" sz="2000" dirty="0">
                <a:solidFill>
                  <a:srgbClr val="002060"/>
                </a:solidFill>
              </a:rPr>
              <a:t> </a:t>
            </a:r>
            <a:r>
              <a:rPr lang="en-US" sz="2000" dirty="0" err="1">
                <a:solidFill>
                  <a:srgbClr val="002060"/>
                </a:solidFill>
              </a:rPr>
              <a:t>thực</a:t>
            </a:r>
            <a:r>
              <a:rPr lang="en-US" sz="2000" dirty="0">
                <a:solidFill>
                  <a:srgbClr val="002060"/>
                </a:solidFill>
              </a:rPr>
              <a:t> </a:t>
            </a:r>
            <a:r>
              <a:rPr lang="en-US" sz="2000" dirty="0" err="1">
                <a:solidFill>
                  <a:srgbClr val="002060"/>
                </a:solidFill>
              </a:rPr>
              <a:t>phẩm</a:t>
            </a:r>
            <a:endParaRPr lang="en-US" sz="2000" dirty="0">
              <a:solidFill>
                <a:srgbClr val="002060"/>
              </a:solidFill>
            </a:endParaRPr>
          </a:p>
          <a:p>
            <a:r>
              <a:rPr lang="en-US" sz="2000" dirty="0" err="1">
                <a:solidFill>
                  <a:srgbClr val="002060"/>
                </a:solidFill>
              </a:rPr>
              <a:t>Thể</a:t>
            </a:r>
            <a:r>
              <a:rPr lang="en-US" sz="2000" dirty="0">
                <a:solidFill>
                  <a:srgbClr val="002060"/>
                </a:solidFill>
              </a:rPr>
              <a:t> </a:t>
            </a:r>
            <a:r>
              <a:rPr lang="en-US" sz="2000" dirty="0" err="1">
                <a:solidFill>
                  <a:srgbClr val="002060"/>
                </a:solidFill>
              </a:rPr>
              <a:t>vét</a:t>
            </a:r>
            <a:r>
              <a:rPr lang="en-US" sz="2000" dirty="0">
                <a:solidFill>
                  <a:srgbClr val="002060"/>
                </a:solidFill>
              </a:rPr>
              <a:t> </a:t>
            </a:r>
            <a:r>
              <a:rPr lang="en-US" sz="2000" dirty="0" err="1">
                <a:solidFill>
                  <a:srgbClr val="002060"/>
                </a:solidFill>
              </a:rPr>
              <a:t>thương</a:t>
            </a:r>
            <a:endParaRPr lang="en-US" sz="2000" dirty="0">
              <a:solidFill>
                <a:srgbClr val="002060"/>
              </a:solidFill>
            </a:endParaRPr>
          </a:p>
          <a:p>
            <a:r>
              <a:rPr lang="en-US" sz="2000" dirty="0" err="1">
                <a:solidFill>
                  <a:srgbClr val="002060"/>
                </a:solidFill>
              </a:rPr>
              <a:t>Thể</a:t>
            </a:r>
            <a:r>
              <a:rPr lang="en-US" sz="2000" dirty="0">
                <a:solidFill>
                  <a:srgbClr val="002060"/>
                </a:solidFill>
              </a:rPr>
              <a:t> y </a:t>
            </a:r>
            <a:r>
              <a:rPr lang="en-US" sz="2000" dirty="0" err="1">
                <a:solidFill>
                  <a:srgbClr val="002060"/>
                </a:solidFill>
              </a:rPr>
              <a:t>sinh</a:t>
            </a:r>
            <a:r>
              <a:rPr lang="en-US" sz="2000" dirty="0">
                <a:solidFill>
                  <a:srgbClr val="002060"/>
                </a:solidFill>
              </a:rPr>
              <a:t>: </a:t>
            </a:r>
            <a:r>
              <a:rPr lang="en-US" sz="2000" dirty="0" err="1">
                <a:solidFill>
                  <a:srgbClr val="002060"/>
                </a:solidFill>
              </a:rPr>
              <a:t>chỉ</a:t>
            </a:r>
            <a:r>
              <a:rPr lang="en-US" sz="2000" dirty="0">
                <a:solidFill>
                  <a:srgbClr val="002060"/>
                </a:solidFill>
              </a:rPr>
              <a:t> </a:t>
            </a:r>
            <a:r>
              <a:rPr lang="en-US" sz="2000" dirty="0" err="1">
                <a:solidFill>
                  <a:srgbClr val="002060"/>
                </a:solidFill>
              </a:rPr>
              <a:t>định</a:t>
            </a:r>
            <a:r>
              <a:rPr lang="en-US" sz="2000" dirty="0">
                <a:solidFill>
                  <a:srgbClr val="002060"/>
                </a:solidFill>
              </a:rPr>
              <a:t> </a:t>
            </a:r>
            <a:r>
              <a:rPr lang="en-US" sz="2000" dirty="0" err="1">
                <a:solidFill>
                  <a:srgbClr val="002060"/>
                </a:solidFill>
              </a:rPr>
              <a:t>thẩm</a:t>
            </a:r>
            <a:r>
              <a:rPr lang="en-US" sz="2000" dirty="0">
                <a:solidFill>
                  <a:srgbClr val="002060"/>
                </a:solidFill>
              </a:rPr>
              <a:t> </a:t>
            </a:r>
            <a:r>
              <a:rPr lang="en-US" sz="2000" dirty="0" err="1">
                <a:solidFill>
                  <a:srgbClr val="002060"/>
                </a:solidFill>
              </a:rPr>
              <a:t>mỹ</a:t>
            </a:r>
            <a:r>
              <a:rPr lang="en-US" sz="2000" dirty="0">
                <a:solidFill>
                  <a:srgbClr val="002060"/>
                </a:solidFill>
              </a:rPr>
              <a:t>: </a:t>
            </a:r>
            <a:r>
              <a:rPr lang="en-US" sz="2000" dirty="0" err="1">
                <a:solidFill>
                  <a:srgbClr val="002060"/>
                </a:solidFill>
              </a:rPr>
              <a:t>tiêm</a:t>
            </a:r>
            <a:r>
              <a:rPr lang="en-US" sz="2000" dirty="0">
                <a:solidFill>
                  <a:srgbClr val="002060"/>
                </a:solidFill>
              </a:rPr>
              <a:t> </a:t>
            </a:r>
            <a:r>
              <a:rPr lang="en-US" sz="2000" dirty="0" err="1">
                <a:solidFill>
                  <a:srgbClr val="002060"/>
                </a:solidFill>
              </a:rPr>
              <a:t>quá</a:t>
            </a:r>
            <a:r>
              <a:rPr lang="en-US" sz="2000" dirty="0">
                <a:solidFill>
                  <a:srgbClr val="002060"/>
                </a:solidFill>
              </a:rPr>
              <a:t> </a:t>
            </a:r>
            <a:r>
              <a:rPr lang="en-US" sz="2000" dirty="0" err="1">
                <a:solidFill>
                  <a:srgbClr val="002060"/>
                </a:solidFill>
              </a:rPr>
              <a:t>liều</a:t>
            </a:r>
            <a:r>
              <a:rPr lang="en-US" sz="2000" dirty="0">
                <a:solidFill>
                  <a:srgbClr val="002060"/>
                </a:solidFill>
              </a:rPr>
              <a:t> </a:t>
            </a:r>
            <a:r>
              <a:rPr lang="en-US" sz="2000" dirty="0" err="1">
                <a:solidFill>
                  <a:srgbClr val="002060"/>
                </a:solidFill>
              </a:rPr>
              <a:t>độc</a:t>
            </a:r>
            <a:r>
              <a:rPr lang="en-US" sz="2000" dirty="0">
                <a:solidFill>
                  <a:srgbClr val="002060"/>
                </a:solidFill>
              </a:rPr>
              <a:t> </a:t>
            </a:r>
            <a:r>
              <a:rPr lang="en-US" sz="2000" dirty="0" err="1">
                <a:solidFill>
                  <a:srgbClr val="002060"/>
                </a:solidFill>
              </a:rPr>
              <a:t>tố</a:t>
            </a:r>
            <a:r>
              <a:rPr lang="en-US" sz="2000" dirty="0">
                <a:solidFill>
                  <a:srgbClr val="002060"/>
                </a:solidFill>
              </a:rPr>
              <a:t> botulinum</a:t>
            </a:r>
          </a:p>
          <a:p>
            <a:pPr algn="just"/>
            <a:r>
              <a:rPr lang="en-US" sz="2000" dirty="0" err="1">
                <a:solidFill>
                  <a:srgbClr val="002060"/>
                </a:solidFill>
              </a:rPr>
              <a:t>Thể</a:t>
            </a:r>
            <a:r>
              <a:rPr lang="en-US" sz="2000" dirty="0">
                <a:solidFill>
                  <a:srgbClr val="002060"/>
                </a:solidFill>
              </a:rPr>
              <a:t> </a:t>
            </a:r>
            <a:r>
              <a:rPr lang="en-US" sz="2000" dirty="0" err="1">
                <a:solidFill>
                  <a:srgbClr val="002060"/>
                </a:solidFill>
              </a:rPr>
              <a:t>khủng</a:t>
            </a:r>
            <a:r>
              <a:rPr lang="en-US" sz="2000" dirty="0">
                <a:solidFill>
                  <a:srgbClr val="002060"/>
                </a:solidFill>
              </a:rPr>
              <a:t> </a:t>
            </a:r>
            <a:r>
              <a:rPr lang="en-US" sz="2000" dirty="0" err="1">
                <a:solidFill>
                  <a:srgbClr val="002060"/>
                </a:solidFill>
              </a:rPr>
              <a:t>bố</a:t>
            </a:r>
            <a:r>
              <a:rPr lang="en-US" sz="2000" dirty="0">
                <a:solidFill>
                  <a:srgbClr val="002060"/>
                </a:solidFill>
              </a:rPr>
              <a:t> </a:t>
            </a:r>
            <a:r>
              <a:rPr lang="en-US" sz="2000" dirty="0" err="1">
                <a:solidFill>
                  <a:srgbClr val="002060"/>
                </a:solidFill>
              </a:rPr>
              <a:t>sinh</a:t>
            </a:r>
            <a:r>
              <a:rPr lang="en-US" sz="2000" dirty="0">
                <a:solidFill>
                  <a:srgbClr val="002060"/>
                </a:solidFill>
              </a:rPr>
              <a:t> </a:t>
            </a:r>
            <a:r>
              <a:rPr lang="en-US" sz="2000" dirty="0" err="1">
                <a:solidFill>
                  <a:srgbClr val="002060"/>
                </a:solidFill>
              </a:rPr>
              <a:t>học</a:t>
            </a:r>
            <a:r>
              <a:rPr lang="en-US" sz="2000" dirty="0">
                <a:solidFill>
                  <a:srgbClr val="002060"/>
                </a:solidFill>
              </a:rPr>
              <a:t>: Inhaled </a:t>
            </a:r>
            <a:r>
              <a:rPr lang="en-US" sz="2000" dirty="0" err="1">
                <a:solidFill>
                  <a:srgbClr val="002060"/>
                </a:solidFill>
              </a:rPr>
              <a:t>BoNT</a:t>
            </a:r>
            <a:r>
              <a:rPr lang="en-US" sz="2000" dirty="0">
                <a:solidFill>
                  <a:srgbClr val="002060"/>
                </a:solidFill>
              </a:rPr>
              <a:t> is estimated to be 100 times more potent than orally ingested </a:t>
            </a:r>
            <a:r>
              <a:rPr lang="en-US" sz="2000" dirty="0" err="1">
                <a:solidFill>
                  <a:srgbClr val="002060"/>
                </a:solidFill>
              </a:rPr>
              <a:t>BoNT</a:t>
            </a:r>
            <a:r>
              <a:rPr lang="en-US" sz="2000" dirty="0">
                <a:solidFill>
                  <a:srgbClr val="002060"/>
                </a:solidFill>
              </a:rPr>
              <a:t>; a single gram of toxin, if disseminated evenly, could kill more than 1 million people</a:t>
            </a:r>
          </a:p>
          <a:p>
            <a:endParaRPr lang="en-US" sz="2000" dirty="0">
              <a:solidFill>
                <a:srgbClr val="002060"/>
              </a:solidFill>
            </a:endParaRPr>
          </a:p>
          <a:p>
            <a:endParaRPr lang="en-US" sz="2000" dirty="0">
              <a:solidFill>
                <a:srgbClr val="002060"/>
              </a:solidFill>
            </a:endParaRPr>
          </a:p>
          <a:p>
            <a:pPr lvl="1"/>
            <a:endParaRPr lang="en-US" sz="2000" dirty="0">
              <a:solidFill>
                <a:srgbClr val="002060"/>
              </a:solidFill>
            </a:endParaRPr>
          </a:p>
          <a:p>
            <a:pPr marL="0" indent="0">
              <a:buNone/>
            </a:pPr>
            <a:endParaRPr lang="en-US" dirty="0">
              <a:solidFill>
                <a:srgbClr val="C00000"/>
              </a:solidFill>
            </a:endParaRPr>
          </a:p>
        </p:txBody>
      </p:sp>
      <p:sp>
        <p:nvSpPr>
          <p:cNvPr id="4" name="Slide Number Placeholder 3">
            <a:extLst>
              <a:ext uri="{FF2B5EF4-FFF2-40B4-BE49-F238E27FC236}">
                <a16:creationId xmlns:a16="http://schemas.microsoft.com/office/drawing/2014/main" id="{26940FEC-F3B2-4246-811E-EF76F6AF2DD6}"/>
              </a:ext>
            </a:extLst>
          </p:cNvPr>
          <p:cNvSpPr>
            <a:spLocks noGrp="1"/>
          </p:cNvSpPr>
          <p:nvPr>
            <p:ph type="sldNum" sz="quarter" idx="2"/>
          </p:nvPr>
        </p:nvSpPr>
        <p:spPr/>
        <p:txBody>
          <a:bodyPr/>
          <a:lstStyle/>
          <a:p>
            <a:fld id="{86CB4B4D-7CA3-9044-876B-883B54F8677D}" type="slidenum">
              <a:rPr lang="en-US" smtClean="0"/>
              <a:pPr/>
              <a:t>46</a:t>
            </a:fld>
            <a:endParaRPr lang="en-US"/>
          </a:p>
        </p:txBody>
      </p:sp>
    </p:spTree>
    <p:extLst>
      <p:ext uri="{BB962C8B-B14F-4D97-AF65-F5344CB8AC3E}">
        <p14:creationId xmlns:p14="http://schemas.microsoft.com/office/powerpoint/2010/main" val="357157379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2AF4-1CD7-49B8-8D30-5ED05687036C}"/>
              </a:ext>
            </a:extLst>
          </p:cNvPr>
          <p:cNvSpPr>
            <a:spLocks noGrp="1"/>
          </p:cNvSpPr>
          <p:nvPr>
            <p:ph type="title"/>
          </p:nvPr>
        </p:nvSpPr>
        <p:spPr/>
        <p:txBody>
          <a:bodyPr/>
          <a:lstStyle/>
          <a:p>
            <a:r>
              <a:rPr lang="en-US" dirty="0"/>
              <a:t>THỂ NGỘ ĐỘC THỰC PHẨM</a:t>
            </a:r>
          </a:p>
        </p:txBody>
      </p:sp>
      <p:sp>
        <p:nvSpPr>
          <p:cNvPr id="3" name="Text Placeholder 2">
            <a:extLst>
              <a:ext uri="{FF2B5EF4-FFF2-40B4-BE49-F238E27FC236}">
                <a16:creationId xmlns:a16="http://schemas.microsoft.com/office/drawing/2014/main" id="{E5F50E44-66FC-4D03-BDA5-118B337E7C78}"/>
              </a:ext>
            </a:extLst>
          </p:cNvPr>
          <p:cNvSpPr>
            <a:spLocks noGrp="1"/>
          </p:cNvSpPr>
          <p:nvPr>
            <p:ph type="body" idx="1"/>
          </p:nvPr>
        </p:nvSpPr>
        <p:spPr/>
        <p:txBody>
          <a:bodyPr>
            <a:normAutofit/>
          </a:bodyPr>
          <a:lstStyle/>
          <a:p>
            <a:pPr algn="just"/>
            <a:r>
              <a:rPr lang="en-US" sz="2400" dirty="0">
                <a:solidFill>
                  <a:srgbClr val="002060"/>
                </a:solidFill>
              </a:rPr>
              <a:t>Ủ </a:t>
            </a:r>
            <a:r>
              <a:rPr lang="en-US" sz="2400" dirty="0" err="1">
                <a:solidFill>
                  <a:srgbClr val="002060"/>
                </a:solidFill>
              </a:rPr>
              <a:t>bệnh</a:t>
            </a:r>
            <a:r>
              <a:rPr lang="en-US" sz="2400" dirty="0">
                <a:solidFill>
                  <a:srgbClr val="002060"/>
                </a:solidFill>
              </a:rPr>
              <a:t> 12 – 36 </a:t>
            </a:r>
            <a:r>
              <a:rPr lang="en-US" sz="2400" dirty="0" err="1">
                <a:solidFill>
                  <a:srgbClr val="002060"/>
                </a:solidFill>
              </a:rPr>
              <a:t>giờ</a:t>
            </a:r>
            <a:r>
              <a:rPr lang="en-US" sz="2400" dirty="0">
                <a:solidFill>
                  <a:srgbClr val="002060"/>
                </a:solidFill>
              </a:rPr>
              <a:t> (</a:t>
            </a:r>
            <a:r>
              <a:rPr lang="en-US" sz="2400" dirty="0" err="1">
                <a:solidFill>
                  <a:srgbClr val="002060"/>
                </a:solidFill>
              </a:rPr>
              <a:t>vài</a:t>
            </a:r>
            <a:r>
              <a:rPr lang="en-US" sz="2400" dirty="0">
                <a:solidFill>
                  <a:srgbClr val="002060"/>
                </a:solidFill>
              </a:rPr>
              <a:t> </a:t>
            </a:r>
            <a:r>
              <a:rPr lang="en-US" sz="2400" dirty="0" err="1">
                <a:solidFill>
                  <a:srgbClr val="002060"/>
                </a:solidFill>
              </a:rPr>
              <a:t>giờ</a:t>
            </a:r>
            <a:r>
              <a:rPr lang="en-US" sz="2400" dirty="0">
                <a:solidFill>
                  <a:srgbClr val="002060"/>
                </a:solidFill>
              </a:rPr>
              <a:t> - 2 </a:t>
            </a:r>
            <a:r>
              <a:rPr lang="en-US" sz="2400" dirty="0" err="1">
                <a:solidFill>
                  <a:srgbClr val="002060"/>
                </a:solidFill>
              </a:rPr>
              <a:t>tuần</a:t>
            </a:r>
            <a:r>
              <a:rPr lang="en-US" sz="2400" dirty="0">
                <a:solidFill>
                  <a:srgbClr val="002060"/>
                </a:solidFill>
              </a:rPr>
              <a:t>)</a:t>
            </a:r>
          </a:p>
          <a:p>
            <a:pPr algn="just"/>
            <a:r>
              <a:rPr lang="en-US" sz="2400" dirty="0" err="1">
                <a:solidFill>
                  <a:srgbClr val="002060"/>
                </a:solidFill>
              </a:rPr>
              <a:t>Tiền</a:t>
            </a:r>
            <a:r>
              <a:rPr lang="en-US" sz="2400" dirty="0">
                <a:solidFill>
                  <a:srgbClr val="002060"/>
                </a:solidFill>
              </a:rPr>
              <a:t> </a:t>
            </a:r>
            <a:r>
              <a:rPr lang="en-US" sz="2400" dirty="0" err="1">
                <a:solidFill>
                  <a:srgbClr val="002060"/>
                </a:solidFill>
              </a:rPr>
              <a:t>triệu</a:t>
            </a:r>
            <a:r>
              <a:rPr lang="en-US" sz="2400" dirty="0">
                <a:solidFill>
                  <a:srgbClr val="002060"/>
                </a:solidFill>
              </a:rPr>
              <a:t>: </a:t>
            </a:r>
            <a:r>
              <a:rPr lang="en-US" sz="2400" dirty="0" err="1">
                <a:solidFill>
                  <a:srgbClr val="002060"/>
                </a:solidFill>
              </a:rPr>
              <a:t>buồn</a:t>
            </a:r>
            <a:r>
              <a:rPr lang="en-US" sz="2400" dirty="0">
                <a:solidFill>
                  <a:srgbClr val="002060"/>
                </a:solidFill>
              </a:rPr>
              <a:t> </a:t>
            </a:r>
            <a:r>
              <a:rPr lang="en-US" sz="2400" dirty="0" err="1">
                <a:solidFill>
                  <a:srgbClr val="002060"/>
                </a:solidFill>
              </a:rPr>
              <a:t>nôn</a:t>
            </a:r>
            <a:r>
              <a:rPr lang="en-US" sz="2400" dirty="0">
                <a:solidFill>
                  <a:srgbClr val="002060"/>
                </a:solidFill>
              </a:rPr>
              <a:t>, </a:t>
            </a:r>
            <a:r>
              <a:rPr lang="en-US" sz="2400" dirty="0" err="1">
                <a:solidFill>
                  <a:srgbClr val="002060"/>
                </a:solidFill>
              </a:rPr>
              <a:t>nôn</a:t>
            </a:r>
            <a:r>
              <a:rPr lang="en-US" sz="2400" dirty="0">
                <a:solidFill>
                  <a:srgbClr val="002060"/>
                </a:solidFill>
              </a:rPr>
              <a:t>, </a:t>
            </a:r>
            <a:r>
              <a:rPr lang="en-US" sz="2400" dirty="0" err="1">
                <a:solidFill>
                  <a:srgbClr val="002060"/>
                </a:solidFill>
              </a:rPr>
              <a:t>đau</a:t>
            </a:r>
            <a:r>
              <a:rPr lang="en-US" sz="2400" dirty="0">
                <a:solidFill>
                  <a:srgbClr val="002060"/>
                </a:solidFill>
              </a:rPr>
              <a:t> </a:t>
            </a:r>
            <a:r>
              <a:rPr lang="en-US" sz="2400" dirty="0" err="1">
                <a:solidFill>
                  <a:srgbClr val="002060"/>
                </a:solidFill>
              </a:rPr>
              <a:t>bụng</a:t>
            </a:r>
            <a:r>
              <a:rPr lang="en-US" sz="2400" dirty="0">
                <a:solidFill>
                  <a:srgbClr val="002060"/>
                </a:solidFill>
              </a:rPr>
              <a:t>, </a:t>
            </a:r>
            <a:r>
              <a:rPr lang="en-US" sz="2400" dirty="0" err="1">
                <a:solidFill>
                  <a:srgbClr val="002060"/>
                </a:solidFill>
              </a:rPr>
              <a:t>tiêu</a:t>
            </a:r>
            <a:r>
              <a:rPr lang="en-US" sz="2400" dirty="0">
                <a:solidFill>
                  <a:srgbClr val="002060"/>
                </a:solidFill>
              </a:rPr>
              <a:t> </a:t>
            </a:r>
            <a:r>
              <a:rPr lang="en-US" sz="2400" dirty="0" err="1">
                <a:solidFill>
                  <a:srgbClr val="002060"/>
                </a:solidFill>
              </a:rPr>
              <a:t>chảy</a:t>
            </a:r>
            <a:r>
              <a:rPr lang="en-US" sz="2400" dirty="0">
                <a:solidFill>
                  <a:srgbClr val="002060"/>
                </a:solidFill>
              </a:rPr>
              <a:t>, </a:t>
            </a:r>
            <a:r>
              <a:rPr lang="en-US" sz="2400" dirty="0" err="1">
                <a:solidFill>
                  <a:srgbClr val="002060"/>
                </a:solidFill>
              </a:rPr>
              <a:t>khô</a:t>
            </a:r>
            <a:r>
              <a:rPr lang="en-US" sz="2400" dirty="0">
                <a:solidFill>
                  <a:srgbClr val="002060"/>
                </a:solidFill>
              </a:rPr>
              <a:t> </a:t>
            </a:r>
            <a:r>
              <a:rPr lang="en-US" sz="2400" dirty="0" err="1">
                <a:solidFill>
                  <a:srgbClr val="002060"/>
                </a:solidFill>
              </a:rPr>
              <a:t>miệng</a:t>
            </a:r>
            <a:r>
              <a:rPr lang="en-US" sz="2400" dirty="0">
                <a:solidFill>
                  <a:srgbClr val="002060"/>
                </a:solidFill>
              </a:rPr>
              <a:t>, </a:t>
            </a:r>
            <a:r>
              <a:rPr lang="en-US" sz="2400" dirty="0" err="1">
                <a:solidFill>
                  <a:srgbClr val="002060"/>
                </a:solidFill>
              </a:rPr>
              <a:t>họng</a:t>
            </a:r>
            <a:endParaRPr lang="en-US" sz="2400" dirty="0">
              <a:solidFill>
                <a:srgbClr val="002060"/>
              </a:solidFill>
            </a:endParaRPr>
          </a:p>
          <a:p>
            <a:pPr algn="just"/>
            <a:r>
              <a:rPr lang="en-US" sz="2400" dirty="0" err="1">
                <a:solidFill>
                  <a:srgbClr val="002060"/>
                </a:solidFill>
              </a:rPr>
              <a:t>Điển</a:t>
            </a:r>
            <a:r>
              <a:rPr lang="en-US" sz="2400" dirty="0">
                <a:solidFill>
                  <a:srgbClr val="002060"/>
                </a:solidFill>
              </a:rPr>
              <a:t> </a:t>
            </a:r>
            <a:r>
              <a:rPr lang="en-US" sz="2400" dirty="0" err="1">
                <a:solidFill>
                  <a:srgbClr val="002060"/>
                </a:solidFill>
              </a:rPr>
              <a:t>hình</a:t>
            </a:r>
            <a:r>
              <a:rPr lang="en-US" sz="2400" dirty="0">
                <a:solidFill>
                  <a:srgbClr val="002060"/>
                </a:solidFill>
              </a:rPr>
              <a:t>: </a:t>
            </a:r>
            <a:r>
              <a:rPr lang="en-US" sz="2400" dirty="0" err="1">
                <a:solidFill>
                  <a:srgbClr val="002060"/>
                </a:solidFill>
              </a:rPr>
              <a:t>liệt</a:t>
            </a:r>
            <a:r>
              <a:rPr lang="en-US" sz="2400" dirty="0">
                <a:solidFill>
                  <a:srgbClr val="002060"/>
                </a:solidFill>
              </a:rPr>
              <a:t> TK </a:t>
            </a:r>
            <a:r>
              <a:rPr lang="en-US" sz="2400" dirty="0" err="1">
                <a:solidFill>
                  <a:srgbClr val="002060"/>
                </a:solidFill>
              </a:rPr>
              <a:t>sọ</a:t>
            </a:r>
            <a:r>
              <a:rPr lang="en-US" sz="2400" dirty="0">
                <a:solidFill>
                  <a:srgbClr val="002060"/>
                </a:solidFill>
              </a:rPr>
              <a:t>, </a:t>
            </a:r>
            <a:r>
              <a:rPr lang="en-US" sz="2400" dirty="0" err="1">
                <a:solidFill>
                  <a:srgbClr val="002060"/>
                </a:solidFill>
              </a:rPr>
              <a:t>liệt</a:t>
            </a:r>
            <a:r>
              <a:rPr lang="en-US" sz="2400" dirty="0">
                <a:solidFill>
                  <a:srgbClr val="002060"/>
                </a:solidFill>
              </a:rPr>
              <a:t> </a:t>
            </a:r>
            <a:r>
              <a:rPr lang="en-US" sz="2400" dirty="0" err="1">
                <a:solidFill>
                  <a:srgbClr val="002060"/>
                </a:solidFill>
              </a:rPr>
              <a:t>lan</a:t>
            </a:r>
            <a:r>
              <a:rPr lang="en-US" sz="2400" dirty="0">
                <a:solidFill>
                  <a:srgbClr val="002060"/>
                </a:solidFill>
              </a:rPr>
              <a:t> </a:t>
            </a:r>
            <a:r>
              <a:rPr lang="en-US" sz="2400" dirty="0" err="1">
                <a:solidFill>
                  <a:srgbClr val="002060"/>
                </a:solidFill>
              </a:rPr>
              <a:t>xuống</a:t>
            </a:r>
            <a:endParaRPr lang="en-US" sz="2400" dirty="0">
              <a:solidFill>
                <a:srgbClr val="002060"/>
              </a:solidFill>
            </a:endParaRPr>
          </a:p>
          <a:p>
            <a:pPr algn="just"/>
            <a:r>
              <a:rPr lang="en-US" sz="2400" dirty="0" err="1">
                <a:solidFill>
                  <a:srgbClr val="002060"/>
                </a:solidFill>
              </a:rPr>
              <a:t>Có</a:t>
            </a:r>
            <a:r>
              <a:rPr lang="en-US" sz="2400" dirty="0">
                <a:solidFill>
                  <a:srgbClr val="002060"/>
                </a:solidFill>
              </a:rPr>
              <a:t> </a:t>
            </a:r>
            <a:r>
              <a:rPr lang="en-US" sz="2400" dirty="0" err="1">
                <a:solidFill>
                  <a:srgbClr val="002060"/>
                </a:solidFill>
              </a:rPr>
              <a:t>thể</a:t>
            </a:r>
            <a:r>
              <a:rPr lang="en-US" sz="2400" dirty="0">
                <a:solidFill>
                  <a:srgbClr val="002060"/>
                </a:solidFill>
              </a:rPr>
              <a:t> </a:t>
            </a:r>
            <a:r>
              <a:rPr lang="en-US" sz="2400" dirty="0" err="1">
                <a:solidFill>
                  <a:srgbClr val="002060"/>
                </a:solidFill>
              </a:rPr>
              <a:t>tử</a:t>
            </a:r>
            <a:r>
              <a:rPr lang="en-US" sz="2400" dirty="0">
                <a:solidFill>
                  <a:srgbClr val="002060"/>
                </a:solidFill>
              </a:rPr>
              <a:t> </a:t>
            </a:r>
            <a:r>
              <a:rPr lang="en-US" sz="2400" dirty="0" err="1">
                <a:solidFill>
                  <a:srgbClr val="002060"/>
                </a:solidFill>
              </a:rPr>
              <a:t>vong</a:t>
            </a:r>
            <a:r>
              <a:rPr lang="en-US" sz="2400" dirty="0">
                <a:solidFill>
                  <a:srgbClr val="002060"/>
                </a:solidFill>
              </a:rPr>
              <a:t> ≤ 24 </a:t>
            </a:r>
            <a:r>
              <a:rPr lang="en-US" sz="2400" dirty="0" err="1">
                <a:solidFill>
                  <a:srgbClr val="002060"/>
                </a:solidFill>
              </a:rPr>
              <a:t>giờ</a:t>
            </a:r>
            <a:endParaRPr lang="en-US" sz="2400" dirty="0">
              <a:solidFill>
                <a:srgbClr val="002060"/>
              </a:solidFill>
            </a:endParaRPr>
          </a:p>
          <a:p>
            <a:pPr algn="just"/>
            <a:r>
              <a:rPr lang="en-US" sz="2400" dirty="0" err="1">
                <a:solidFill>
                  <a:srgbClr val="002060"/>
                </a:solidFill>
              </a:rPr>
              <a:t>Trường</a:t>
            </a:r>
            <a:r>
              <a:rPr lang="en-US" sz="2400" dirty="0">
                <a:solidFill>
                  <a:srgbClr val="002060"/>
                </a:solidFill>
              </a:rPr>
              <a:t> </a:t>
            </a:r>
            <a:r>
              <a:rPr lang="en-US" sz="2400" dirty="0" err="1">
                <a:solidFill>
                  <a:srgbClr val="002060"/>
                </a:solidFill>
              </a:rPr>
              <a:t>hợp</a:t>
            </a:r>
            <a:r>
              <a:rPr lang="en-US" sz="2400" dirty="0">
                <a:solidFill>
                  <a:srgbClr val="002060"/>
                </a:solidFill>
              </a:rPr>
              <a:t> </a:t>
            </a:r>
            <a:r>
              <a:rPr lang="en-US" sz="2400" dirty="0" err="1">
                <a:solidFill>
                  <a:srgbClr val="002060"/>
                </a:solidFill>
              </a:rPr>
              <a:t>nhẹ</a:t>
            </a:r>
            <a:r>
              <a:rPr lang="en-US" sz="2400" dirty="0">
                <a:solidFill>
                  <a:srgbClr val="002060"/>
                </a:solidFill>
              </a:rPr>
              <a:t> </a:t>
            </a:r>
            <a:r>
              <a:rPr lang="en-US" sz="2400" dirty="0" err="1">
                <a:solidFill>
                  <a:srgbClr val="002060"/>
                </a:solidFill>
              </a:rPr>
              <a:t>chỉ</a:t>
            </a:r>
            <a:r>
              <a:rPr lang="en-US" sz="2400" dirty="0">
                <a:solidFill>
                  <a:srgbClr val="002060"/>
                </a:solidFill>
              </a:rPr>
              <a:t> </a:t>
            </a:r>
            <a:r>
              <a:rPr lang="en-US" sz="2400" dirty="0" err="1">
                <a:solidFill>
                  <a:srgbClr val="002060"/>
                </a:solidFill>
              </a:rPr>
              <a:t>biểu</a:t>
            </a:r>
            <a:r>
              <a:rPr lang="en-US" sz="2400" dirty="0">
                <a:solidFill>
                  <a:srgbClr val="002060"/>
                </a:solidFill>
              </a:rPr>
              <a:t> </a:t>
            </a:r>
            <a:r>
              <a:rPr lang="en-US" sz="2400" dirty="0" err="1">
                <a:solidFill>
                  <a:srgbClr val="002060"/>
                </a:solidFill>
              </a:rPr>
              <a:t>hiện</a:t>
            </a:r>
            <a:r>
              <a:rPr lang="en-US" sz="2400" dirty="0">
                <a:solidFill>
                  <a:srgbClr val="002060"/>
                </a:solidFill>
              </a:rPr>
              <a:t> </a:t>
            </a:r>
            <a:r>
              <a:rPr lang="en-US" sz="2400" dirty="0" err="1">
                <a:solidFill>
                  <a:srgbClr val="002060"/>
                </a:solidFill>
              </a:rPr>
              <a:t>liệt</a:t>
            </a:r>
            <a:r>
              <a:rPr lang="en-US" sz="2400" dirty="0">
                <a:solidFill>
                  <a:srgbClr val="002060"/>
                </a:solidFill>
              </a:rPr>
              <a:t> </a:t>
            </a:r>
            <a:r>
              <a:rPr lang="en-US" sz="2400" dirty="0" err="1">
                <a:solidFill>
                  <a:srgbClr val="002060"/>
                </a:solidFill>
              </a:rPr>
              <a:t>vận</a:t>
            </a:r>
            <a:r>
              <a:rPr lang="en-US" sz="2400" dirty="0">
                <a:solidFill>
                  <a:srgbClr val="002060"/>
                </a:solidFill>
              </a:rPr>
              <a:t> </a:t>
            </a:r>
            <a:r>
              <a:rPr lang="en-US" sz="2400" dirty="0" err="1">
                <a:solidFill>
                  <a:srgbClr val="002060"/>
                </a:solidFill>
              </a:rPr>
              <a:t>nhãn</a:t>
            </a:r>
            <a:endParaRPr lang="en-US" sz="2400" dirty="0">
              <a:solidFill>
                <a:srgbClr val="002060"/>
              </a:solidFill>
            </a:endParaRPr>
          </a:p>
        </p:txBody>
      </p:sp>
      <p:sp>
        <p:nvSpPr>
          <p:cNvPr id="4" name="Slide Number Placeholder 3">
            <a:extLst>
              <a:ext uri="{FF2B5EF4-FFF2-40B4-BE49-F238E27FC236}">
                <a16:creationId xmlns:a16="http://schemas.microsoft.com/office/drawing/2014/main" id="{B11FB8E9-A00B-4FCA-8D20-80CACE090970}"/>
              </a:ext>
            </a:extLst>
          </p:cNvPr>
          <p:cNvSpPr>
            <a:spLocks noGrp="1"/>
          </p:cNvSpPr>
          <p:nvPr>
            <p:ph type="sldNum" sz="quarter" idx="2"/>
          </p:nvPr>
        </p:nvSpPr>
        <p:spPr/>
        <p:txBody>
          <a:bodyPr/>
          <a:lstStyle/>
          <a:p>
            <a:fld id="{86CB4B4D-7CA3-9044-876B-883B54F8677D}" type="slidenum">
              <a:rPr lang="en-US" smtClean="0"/>
              <a:pPr/>
              <a:t>47</a:t>
            </a:fld>
            <a:endParaRPr lang="en-US"/>
          </a:p>
        </p:txBody>
      </p:sp>
    </p:spTree>
    <p:extLst>
      <p:ext uri="{BB962C8B-B14F-4D97-AF65-F5344CB8AC3E}">
        <p14:creationId xmlns:p14="http://schemas.microsoft.com/office/powerpoint/2010/main" val="199251517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23798-F818-4776-A136-256B41AB6C52}"/>
              </a:ext>
            </a:extLst>
          </p:cNvPr>
          <p:cNvSpPr>
            <a:spLocks noGrp="1"/>
          </p:cNvSpPr>
          <p:nvPr>
            <p:ph type="title"/>
          </p:nvPr>
        </p:nvSpPr>
        <p:spPr/>
        <p:txBody>
          <a:bodyPr/>
          <a:lstStyle/>
          <a:p>
            <a:r>
              <a:rPr lang="en-US" dirty="0"/>
              <a:t>CẬN LÂM SÀNG</a:t>
            </a:r>
          </a:p>
        </p:txBody>
      </p:sp>
      <p:sp>
        <p:nvSpPr>
          <p:cNvPr id="3" name="Text Placeholder 2">
            <a:extLst>
              <a:ext uri="{FF2B5EF4-FFF2-40B4-BE49-F238E27FC236}">
                <a16:creationId xmlns:a16="http://schemas.microsoft.com/office/drawing/2014/main" id="{31ADE29D-F5FE-4ECE-9BD6-F9AC4EEEF5F1}"/>
              </a:ext>
            </a:extLst>
          </p:cNvPr>
          <p:cNvSpPr>
            <a:spLocks noGrp="1"/>
          </p:cNvSpPr>
          <p:nvPr>
            <p:ph type="body" idx="1"/>
          </p:nvPr>
        </p:nvSpPr>
        <p:spPr/>
        <p:txBody>
          <a:bodyPr>
            <a:normAutofit fontScale="70000" lnSpcReduction="20000"/>
          </a:bodyPr>
          <a:lstStyle/>
          <a:p>
            <a:r>
              <a:rPr lang="en-US" dirty="0" err="1">
                <a:solidFill>
                  <a:srgbClr val="002060"/>
                </a:solidFill>
              </a:rPr>
              <a:t>Lấy</a:t>
            </a:r>
            <a:r>
              <a:rPr lang="en-US" dirty="0">
                <a:solidFill>
                  <a:srgbClr val="002060"/>
                </a:solidFill>
              </a:rPr>
              <a:t> </a:t>
            </a:r>
            <a:r>
              <a:rPr lang="en-US" dirty="0" err="1">
                <a:solidFill>
                  <a:srgbClr val="002060"/>
                </a:solidFill>
              </a:rPr>
              <a:t>mẫu</a:t>
            </a:r>
            <a:r>
              <a:rPr lang="en-US" dirty="0">
                <a:solidFill>
                  <a:srgbClr val="002060"/>
                </a:solidFill>
              </a:rPr>
              <a:t> XN </a:t>
            </a:r>
            <a:r>
              <a:rPr lang="en-US" dirty="0" err="1">
                <a:solidFill>
                  <a:srgbClr val="002060"/>
                </a:solidFill>
              </a:rPr>
              <a:t>trước</a:t>
            </a:r>
            <a:r>
              <a:rPr lang="en-US" dirty="0">
                <a:solidFill>
                  <a:srgbClr val="002060"/>
                </a:solidFill>
              </a:rPr>
              <a:t> </a:t>
            </a:r>
            <a:r>
              <a:rPr lang="en-US" dirty="0" err="1">
                <a:solidFill>
                  <a:srgbClr val="002060"/>
                </a:solidFill>
              </a:rPr>
              <a:t>khi</a:t>
            </a:r>
            <a:r>
              <a:rPr lang="en-US" dirty="0">
                <a:solidFill>
                  <a:srgbClr val="002060"/>
                </a:solidFill>
              </a:rPr>
              <a:t> </a:t>
            </a:r>
            <a:r>
              <a:rPr lang="en-US" dirty="0" err="1">
                <a:solidFill>
                  <a:srgbClr val="002060"/>
                </a:solidFill>
              </a:rPr>
              <a:t>dùng</a:t>
            </a:r>
            <a:r>
              <a:rPr lang="en-US" dirty="0">
                <a:solidFill>
                  <a:srgbClr val="002060"/>
                </a:solidFill>
              </a:rPr>
              <a:t> </a:t>
            </a:r>
            <a:r>
              <a:rPr lang="en-US" dirty="0" err="1">
                <a:solidFill>
                  <a:srgbClr val="002060"/>
                </a:solidFill>
              </a:rPr>
              <a:t>kháng</a:t>
            </a:r>
            <a:r>
              <a:rPr lang="en-US" dirty="0">
                <a:solidFill>
                  <a:srgbClr val="002060"/>
                </a:solidFill>
              </a:rPr>
              <a:t> </a:t>
            </a:r>
            <a:r>
              <a:rPr lang="en-US" dirty="0" err="1">
                <a:solidFill>
                  <a:srgbClr val="002060"/>
                </a:solidFill>
              </a:rPr>
              <a:t>độc</a:t>
            </a:r>
            <a:r>
              <a:rPr lang="en-US" dirty="0">
                <a:solidFill>
                  <a:srgbClr val="002060"/>
                </a:solidFill>
              </a:rPr>
              <a:t> </a:t>
            </a:r>
            <a:r>
              <a:rPr lang="en-US" dirty="0" err="1">
                <a:solidFill>
                  <a:srgbClr val="002060"/>
                </a:solidFill>
              </a:rPr>
              <a:t>tố</a:t>
            </a:r>
            <a:r>
              <a:rPr lang="en-US" dirty="0">
                <a:solidFill>
                  <a:srgbClr val="002060"/>
                </a:solidFill>
              </a:rPr>
              <a:t>:</a:t>
            </a:r>
          </a:p>
          <a:p>
            <a:pPr lvl="1"/>
            <a:r>
              <a:rPr lang="en-US" dirty="0" err="1">
                <a:solidFill>
                  <a:srgbClr val="002060"/>
                </a:solidFill>
              </a:rPr>
              <a:t>Huyết</a:t>
            </a:r>
            <a:r>
              <a:rPr lang="en-US" dirty="0">
                <a:solidFill>
                  <a:srgbClr val="002060"/>
                </a:solidFill>
              </a:rPr>
              <a:t> </a:t>
            </a:r>
            <a:r>
              <a:rPr lang="en-US" dirty="0" err="1">
                <a:solidFill>
                  <a:srgbClr val="002060"/>
                </a:solidFill>
              </a:rPr>
              <a:t>thanh</a:t>
            </a:r>
            <a:r>
              <a:rPr lang="en-US" dirty="0">
                <a:solidFill>
                  <a:srgbClr val="002060"/>
                </a:solidFill>
              </a:rPr>
              <a:t>	</a:t>
            </a:r>
          </a:p>
          <a:p>
            <a:pPr lvl="1"/>
            <a:r>
              <a:rPr lang="en-US" dirty="0" err="1">
                <a:solidFill>
                  <a:srgbClr val="002060"/>
                </a:solidFill>
              </a:rPr>
              <a:t>Phân</a:t>
            </a:r>
            <a:endParaRPr lang="en-US" dirty="0">
              <a:solidFill>
                <a:srgbClr val="002060"/>
              </a:solidFill>
            </a:endParaRPr>
          </a:p>
          <a:p>
            <a:pPr lvl="1"/>
            <a:r>
              <a:rPr lang="en-US" dirty="0" err="1">
                <a:solidFill>
                  <a:srgbClr val="002060"/>
                </a:solidFill>
              </a:rPr>
              <a:t>Dịch</a:t>
            </a:r>
            <a:r>
              <a:rPr lang="en-US" dirty="0">
                <a:solidFill>
                  <a:srgbClr val="002060"/>
                </a:solidFill>
              </a:rPr>
              <a:t> </a:t>
            </a:r>
            <a:r>
              <a:rPr lang="en-US" dirty="0" err="1">
                <a:solidFill>
                  <a:srgbClr val="002060"/>
                </a:solidFill>
              </a:rPr>
              <a:t>dạ</a:t>
            </a:r>
            <a:r>
              <a:rPr lang="en-US" dirty="0">
                <a:solidFill>
                  <a:srgbClr val="002060"/>
                </a:solidFill>
              </a:rPr>
              <a:t> </a:t>
            </a:r>
            <a:r>
              <a:rPr lang="en-US" dirty="0" err="1">
                <a:solidFill>
                  <a:srgbClr val="002060"/>
                </a:solidFill>
              </a:rPr>
              <a:t>dày</a:t>
            </a:r>
            <a:endParaRPr lang="en-US" dirty="0">
              <a:solidFill>
                <a:srgbClr val="002060"/>
              </a:solidFill>
            </a:endParaRPr>
          </a:p>
          <a:p>
            <a:pPr lvl="1"/>
            <a:r>
              <a:rPr lang="en-US" dirty="0" err="1">
                <a:solidFill>
                  <a:srgbClr val="002060"/>
                </a:solidFill>
              </a:rPr>
              <a:t>Vết</a:t>
            </a:r>
            <a:r>
              <a:rPr lang="en-US" dirty="0">
                <a:solidFill>
                  <a:srgbClr val="002060"/>
                </a:solidFill>
              </a:rPr>
              <a:t> </a:t>
            </a:r>
            <a:r>
              <a:rPr lang="en-US" dirty="0" err="1">
                <a:solidFill>
                  <a:srgbClr val="002060"/>
                </a:solidFill>
              </a:rPr>
              <a:t>thương</a:t>
            </a:r>
            <a:endParaRPr lang="en-US" dirty="0">
              <a:solidFill>
                <a:srgbClr val="002060"/>
              </a:solidFill>
            </a:endParaRPr>
          </a:p>
          <a:p>
            <a:pPr lvl="1"/>
            <a:r>
              <a:rPr lang="en-US" dirty="0" err="1">
                <a:solidFill>
                  <a:srgbClr val="002060"/>
                </a:solidFill>
              </a:rPr>
              <a:t>Mẫu</a:t>
            </a:r>
            <a:r>
              <a:rPr lang="en-US" dirty="0">
                <a:solidFill>
                  <a:srgbClr val="002060"/>
                </a:solidFill>
              </a:rPr>
              <a:t> </a:t>
            </a:r>
            <a:r>
              <a:rPr lang="en-US" dirty="0" err="1">
                <a:solidFill>
                  <a:srgbClr val="002060"/>
                </a:solidFill>
              </a:rPr>
              <a:t>thức</a:t>
            </a:r>
            <a:r>
              <a:rPr lang="en-US" dirty="0">
                <a:solidFill>
                  <a:srgbClr val="002060"/>
                </a:solidFill>
              </a:rPr>
              <a:t> </a:t>
            </a:r>
            <a:r>
              <a:rPr lang="en-US" dirty="0" err="1">
                <a:solidFill>
                  <a:srgbClr val="002060"/>
                </a:solidFill>
              </a:rPr>
              <a:t>ăn</a:t>
            </a:r>
            <a:endParaRPr lang="en-US" dirty="0">
              <a:solidFill>
                <a:srgbClr val="002060"/>
              </a:solidFill>
            </a:endParaRPr>
          </a:p>
          <a:p>
            <a:r>
              <a:rPr lang="en-US" dirty="0" err="1">
                <a:solidFill>
                  <a:srgbClr val="002060"/>
                </a:solidFill>
              </a:rPr>
              <a:t>Thử</a:t>
            </a:r>
            <a:r>
              <a:rPr lang="en-US" dirty="0">
                <a:solidFill>
                  <a:srgbClr val="002060"/>
                </a:solidFill>
              </a:rPr>
              <a:t> </a:t>
            </a:r>
            <a:r>
              <a:rPr lang="en-US" dirty="0" err="1">
                <a:solidFill>
                  <a:srgbClr val="002060"/>
                </a:solidFill>
              </a:rPr>
              <a:t>độc</a:t>
            </a:r>
            <a:r>
              <a:rPr lang="en-US" dirty="0">
                <a:solidFill>
                  <a:srgbClr val="002060"/>
                </a:solidFill>
              </a:rPr>
              <a:t> </a:t>
            </a:r>
            <a:r>
              <a:rPr lang="en-US" dirty="0" err="1">
                <a:solidFill>
                  <a:srgbClr val="002060"/>
                </a:solidFill>
              </a:rPr>
              <a:t>tố</a:t>
            </a:r>
            <a:r>
              <a:rPr lang="en-US" dirty="0">
                <a:solidFill>
                  <a:srgbClr val="002060"/>
                </a:solidFill>
              </a:rPr>
              <a:t> </a:t>
            </a:r>
            <a:r>
              <a:rPr lang="en-US" dirty="0" err="1">
                <a:solidFill>
                  <a:srgbClr val="002060"/>
                </a:solidFill>
              </a:rPr>
              <a:t>trên</a:t>
            </a:r>
            <a:r>
              <a:rPr lang="en-US" dirty="0">
                <a:solidFill>
                  <a:srgbClr val="002060"/>
                </a:solidFill>
              </a:rPr>
              <a:t> </a:t>
            </a:r>
            <a:r>
              <a:rPr lang="en-US" dirty="0" err="1">
                <a:solidFill>
                  <a:srgbClr val="002060"/>
                </a:solidFill>
              </a:rPr>
              <a:t>chuột</a:t>
            </a:r>
            <a:endParaRPr lang="en-US" dirty="0">
              <a:solidFill>
                <a:srgbClr val="002060"/>
              </a:solidFill>
            </a:endParaRPr>
          </a:p>
          <a:p>
            <a:r>
              <a:rPr lang="en-US" dirty="0" err="1">
                <a:solidFill>
                  <a:srgbClr val="002060"/>
                </a:solidFill>
              </a:rPr>
              <a:t>Nuôi</a:t>
            </a:r>
            <a:r>
              <a:rPr lang="en-US" dirty="0">
                <a:solidFill>
                  <a:srgbClr val="002060"/>
                </a:solidFill>
              </a:rPr>
              <a:t> </a:t>
            </a:r>
            <a:r>
              <a:rPr lang="en-US" dirty="0" err="1">
                <a:solidFill>
                  <a:srgbClr val="002060"/>
                </a:solidFill>
              </a:rPr>
              <a:t>cấy</a:t>
            </a:r>
            <a:r>
              <a:rPr lang="en-US" dirty="0">
                <a:solidFill>
                  <a:srgbClr val="002060"/>
                </a:solidFill>
              </a:rPr>
              <a:t> </a:t>
            </a:r>
            <a:r>
              <a:rPr lang="en-US" dirty="0" err="1">
                <a:solidFill>
                  <a:srgbClr val="002060"/>
                </a:solidFill>
              </a:rPr>
              <a:t>kỵ</a:t>
            </a:r>
            <a:r>
              <a:rPr lang="en-US" dirty="0">
                <a:solidFill>
                  <a:srgbClr val="002060"/>
                </a:solidFill>
              </a:rPr>
              <a:t> </a:t>
            </a:r>
            <a:r>
              <a:rPr lang="en-US" dirty="0" err="1">
                <a:solidFill>
                  <a:srgbClr val="002060"/>
                </a:solidFill>
              </a:rPr>
              <a:t>khí</a:t>
            </a:r>
            <a:r>
              <a:rPr lang="en-US" dirty="0">
                <a:solidFill>
                  <a:srgbClr val="002060"/>
                </a:solidFill>
              </a:rPr>
              <a:t> </a:t>
            </a:r>
            <a:r>
              <a:rPr lang="en-US" dirty="0" err="1">
                <a:solidFill>
                  <a:srgbClr val="002060"/>
                </a:solidFill>
              </a:rPr>
              <a:t>tìm</a:t>
            </a:r>
            <a:r>
              <a:rPr lang="en-US" dirty="0">
                <a:solidFill>
                  <a:srgbClr val="002060"/>
                </a:solidFill>
              </a:rPr>
              <a:t> NK</a:t>
            </a:r>
          </a:p>
          <a:p>
            <a:r>
              <a:rPr lang="en-US" dirty="0">
                <a:solidFill>
                  <a:srgbClr val="002060"/>
                </a:solidFill>
              </a:rPr>
              <a:t>PCR </a:t>
            </a:r>
          </a:p>
          <a:p>
            <a:r>
              <a:rPr lang="en-US" dirty="0" err="1">
                <a:solidFill>
                  <a:srgbClr val="002060"/>
                </a:solidFill>
              </a:rPr>
              <a:t>Điện</a:t>
            </a:r>
            <a:r>
              <a:rPr lang="en-US" dirty="0">
                <a:solidFill>
                  <a:srgbClr val="002060"/>
                </a:solidFill>
              </a:rPr>
              <a:t> </a:t>
            </a:r>
            <a:r>
              <a:rPr lang="en-US" dirty="0" err="1">
                <a:solidFill>
                  <a:srgbClr val="002060"/>
                </a:solidFill>
              </a:rPr>
              <a:t>cơ</a:t>
            </a:r>
            <a:endParaRPr lang="en-US" dirty="0">
              <a:solidFill>
                <a:srgbClr val="002060"/>
              </a:solidFill>
            </a:endParaRPr>
          </a:p>
        </p:txBody>
      </p:sp>
      <p:sp>
        <p:nvSpPr>
          <p:cNvPr id="4" name="Slide Number Placeholder 3">
            <a:extLst>
              <a:ext uri="{FF2B5EF4-FFF2-40B4-BE49-F238E27FC236}">
                <a16:creationId xmlns:a16="http://schemas.microsoft.com/office/drawing/2014/main" id="{9E03ADD9-A3E7-4F64-A564-D27FE67F6DDD}"/>
              </a:ext>
            </a:extLst>
          </p:cNvPr>
          <p:cNvSpPr>
            <a:spLocks noGrp="1"/>
          </p:cNvSpPr>
          <p:nvPr>
            <p:ph type="sldNum" sz="quarter" idx="2"/>
          </p:nvPr>
        </p:nvSpPr>
        <p:spPr/>
        <p:txBody>
          <a:bodyPr/>
          <a:lstStyle/>
          <a:p>
            <a:fld id="{86CB4B4D-7CA3-9044-876B-883B54F8677D}" type="slidenum">
              <a:rPr lang="en-US" smtClean="0"/>
              <a:pPr/>
              <a:t>48</a:t>
            </a:fld>
            <a:endParaRPr lang="en-US"/>
          </a:p>
        </p:txBody>
      </p:sp>
    </p:spTree>
    <p:extLst>
      <p:ext uri="{BB962C8B-B14F-4D97-AF65-F5344CB8AC3E}">
        <p14:creationId xmlns:p14="http://schemas.microsoft.com/office/powerpoint/2010/main" val="91840831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23798-F818-4776-A136-256B41AB6C52}"/>
              </a:ext>
            </a:extLst>
          </p:cNvPr>
          <p:cNvSpPr>
            <a:spLocks noGrp="1"/>
          </p:cNvSpPr>
          <p:nvPr>
            <p:ph type="title"/>
          </p:nvPr>
        </p:nvSpPr>
        <p:spPr/>
        <p:txBody>
          <a:bodyPr/>
          <a:lstStyle/>
          <a:p>
            <a:r>
              <a:rPr lang="en-US" dirty="0"/>
              <a:t>CẬN LÂM SÀNG</a:t>
            </a:r>
          </a:p>
        </p:txBody>
      </p:sp>
      <p:sp>
        <p:nvSpPr>
          <p:cNvPr id="3" name="Text Placeholder 2">
            <a:extLst>
              <a:ext uri="{FF2B5EF4-FFF2-40B4-BE49-F238E27FC236}">
                <a16:creationId xmlns:a16="http://schemas.microsoft.com/office/drawing/2014/main" id="{31ADE29D-F5FE-4ECE-9BD6-F9AC4EEEF5F1}"/>
              </a:ext>
            </a:extLst>
          </p:cNvPr>
          <p:cNvSpPr>
            <a:spLocks noGrp="1"/>
          </p:cNvSpPr>
          <p:nvPr>
            <p:ph type="body" idx="1"/>
          </p:nvPr>
        </p:nvSpPr>
        <p:spPr/>
        <p:txBody>
          <a:bodyPr>
            <a:normAutofit fontScale="77500" lnSpcReduction="20000"/>
          </a:bodyPr>
          <a:lstStyle/>
          <a:p>
            <a:r>
              <a:rPr lang="en-US" dirty="0" err="1">
                <a:solidFill>
                  <a:srgbClr val="002060"/>
                </a:solidFill>
              </a:rPr>
              <a:t>Khẳng</a:t>
            </a:r>
            <a:r>
              <a:rPr lang="en-US" dirty="0">
                <a:solidFill>
                  <a:srgbClr val="002060"/>
                </a:solidFill>
              </a:rPr>
              <a:t> </a:t>
            </a:r>
            <a:r>
              <a:rPr lang="en-US" dirty="0" err="1">
                <a:solidFill>
                  <a:srgbClr val="002060"/>
                </a:solidFill>
              </a:rPr>
              <a:t>định</a:t>
            </a:r>
            <a:r>
              <a:rPr lang="en-US" dirty="0">
                <a:solidFill>
                  <a:srgbClr val="002060"/>
                </a:solidFill>
              </a:rPr>
              <a:t> </a:t>
            </a:r>
            <a:r>
              <a:rPr lang="en-US" dirty="0" err="1">
                <a:solidFill>
                  <a:srgbClr val="002060"/>
                </a:solidFill>
              </a:rPr>
              <a:t>độc</a:t>
            </a:r>
            <a:r>
              <a:rPr lang="en-US" dirty="0">
                <a:solidFill>
                  <a:srgbClr val="002060"/>
                </a:solidFill>
              </a:rPr>
              <a:t> </a:t>
            </a:r>
            <a:r>
              <a:rPr lang="en-US" dirty="0" err="1">
                <a:solidFill>
                  <a:srgbClr val="002060"/>
                </a:solidFill>
              </a:rPr>
              <a:t>tố</a:t>
            </a:r>
            <a:endParaRPr lang="en-US" dirty="0">
              <a:solidFill>
                <a:srgbClr val="002060"/>
              </a:solidFill>
            </a:endParaRPr>
          </a:p>
          <a:p>
            <a:pPr lvl="1"/>
            <a:r>
              <a:rPr lang="en-US" dirty="0" err="1">
                <a:solidFill>
                  <a:srgbClr val="002060"/>
                </a:solidFill>
              </a:rPr>
              <a:t>Dịch</a:t>
            </a:r>
            <a:r>
              <a:rPr lang="en-US" dirty="0">
                <a:solidFill>
                  <a:srgbClr val="002060"/>
                </a:solidFill>
              </a:rPr>
              <a:t> </a:t>
            </a:r>
            <a:r>
              <a:rPr lang="en-US" dirty="0" err="1">
                <a:solidFill>
                  <a:srgbClr val="002060"/>
                </a:solidFill>
              </a:rPr>
              <a:t>cơ</a:t>
            </a:r>
            <a:r>
              <a:rPr lang="en-US" dirty="0">
                <a:solidFill>
                  <a:srgbClr val="002060"/>
                </a:solidFill>
              </a:rPr>
              <a:t> </a:t>
            </a:r>
            <a:r>
              <a:rPr lang="en-US" dirty="0" err="1">
                <a:solidFill>
                  <a:srgbClr val="002060"/>
                </a:solidFill>
              </a:rPr>
              <a:t>thể</a:t>
            </a:r>
            <a:r>
              <a:rPr lang="en-US" dirty="0">
                <a:solidFill>
                  <a:srgbClr val="002060"/>
                </a:solidFill>
              </a:rPr>
              <a:t>: </a:t>
            </a:r>
            <a:r>
              <a:rPr lang="en-US" dirty="0" err="1">
                <a:solidFill>
                  <a:srgbClr val="002060"/>
                </a:solidFill>
              </a:rPr>
              <a:t>huyết</a:t>
            </a:r>
            <a:r>
              <a:rPr lang="en-US" dirty="0">
                <a:solidFill>
                  <a:srgbClr val="002060"/>
                </a:solidFill>
              </a:rPr>
              <a:t> </a:t>
            </a:r>
            <a:r>
              <a:rPr lang="en-US" dirty="0" err="1">
                <a:solidFill>
                  <a:srgbClr val="002060"/>
                </a:solidFill>
              </a:rPr>
              <a:t>thanh</a:t>
            </a:r>
            <a:r>
              <a:rPr lang="en-US" dirty="0">
                <a:solidFill>
                  <a:srgbClr val="002060"/>
                </a:solidFill>
              </a:rPr>
              <a:t>, </a:t>
            </a:r>
            <a:r>
              <a:rPr lang="en-US" dirty="0" err="1">
                <a:solidFill>
                  <a:srgbClr val="002060"/>
                </a:solidFill>
              </a:rPr>
              <a:t>phân</a:t>
            </a:r>
            <a:r>
              <a:rPr lang="en-US" dirty="0">
                <a:solidFill>
                  <a:srgbClr val="002060"/>
                </a:solidFill>
              </a:rPr>
              <a:t>, </a:t>
            </a:r>
            <a:r>
              <a:rPr lang="en-US" dirty="0" err="1">
                <a:solidFill>
                  <a:srgbClr val="002060"/>
                </a:solidFill>
              </a:rPr>
              <a:t>dịch</a:t>
            </a:r>
            <a:r>
              <a:rPr lang="en-US" dirty="0">
                <a:solidFill>
                  <a:srgbClr val="002060"/>
                </a:solidFill>
              </a:rPr>
              <a:t> </a:t>
            </a:r>
            <a:r>
              <a:rPr lang="en-US" dirty="0" err="1">
                <a:solidFill>
                  <a:srgbClr val="002060"/>
                </a:solidFill>
              </a:rPr>
              <a:t>nôn</a:t>
            </a:r>
            <a:endParaRPr lang="en-US" dirty="0">
              <a:solidFill>
                <a:srgbClr val="002060"/>
              </a:solidFill>
            </a:endParaRPr>
          </a:p>
          <a:p>
            <a:pPr lvl="1"/>
            <a:r>
              <a:rPr lang="en-US" dirty="0" err="1">
                <a:solidFill>
                  <a:srgbClr val="002060"/>
                </a:solidFill>
              </a:rPr>
              <a:t>Thực</a:t>
            </a:r>
            <a:r>
              <a:rPr lang="en-US" dirty="0">
                <a:solidFill>
                  <a:srgbClr val="002060"/>
                </a:solidFill>
              </a:rPr>
              <a:t> </a:t>
            </a:r>
            <a:r>
              <a:rPr lang="en-US" dirty="0" err="1">
                <a:solidFill>
                  <a:srgbClr val="002060"/>
                </a:solidFill>
              </a:rPr>
              <a:t>phẩm</a:t>
            </a:r>
            <a:endParaRPr lang="en-US" dirty="0">
              <a:solidFill>
                <a:srgbClr val="002060"/>
              </a:solidFill>
            </a:endParaRPr>
          </a:p>
          <a:p>
            <a:r>
              <a:rPr lang="en-US" dirty="0" err="1">
                <a:solidFill>
                  <a:srgbClr val="002060"/>
                </a:solidFill>
              </a:rPr>
              <a:t>Phân</a:t>
            </a:r>
            <a:r>
              <a:rPr lang="en-US" dirty="0">
                <a:solidFill>
                  <a:srgbClr val="002060"/>
                </a:solidFill>
              </a:rPr>
              <a:t> </a:t>
            </a:r>
            <a:r>
              <a:rPr lang="en-US" dirty="0" err="1">
                <a:solidFill>
                  <a:srgbClr val="002060"/>
                </a:solidFill>
              </a:rPr>
              <a:t>lập</a:t>
            </a:r>
            <a:r>
              <a:rPr lang="en-US" i="1" dirty="0">
                <a:solidFill>
                  <a:srgbClr val="002060"/>
                </a:solidFill>
              </a:rPr>
              <a:t> C. botulinum </a:t>
            </a:r>
            <a:r>
              <a:rPr lang="en-US" dirty="0">
                <a:solidFill>
                  <a:srgbClr val="002060"/>
                </a:solidFill>
              </a:rPr>
              <a:t>(+):</a:t>
            </a:r>
          </a:p>
          <a:p>
            <a:pPr lvl="1"/>
            <a:r>
              <a:rPr lang="en-US" dirty="0" err="1">
                <a:solidFill>
                  <a:srgbClr val="002060"/>
                </a:solidFill>
              </a:rPr>
              <a:t>Phân</a:t>
            </a:r>
            <a:endParaRPr lang="en-US" dirty="0">
              <a:solidFill>
                <a:srgbClr val="002060"/>
              </a:solidFill>
            </a:endParaRPr>
          </a:p>
          <a:p>
            <a:pPr lvl="1"/>
            <a:r>
              <a:rPr lang="en-US" dirty="0" err="1">
                <a:solidFill>
                  <a:srgbClr val="002060"/>
                </a:solidFill>
              </a:rPr>
              <a:t>Bệnh</a:t>
            </a:r>
            <a:r>
              <a:rPr lang="en-US" dirty="0">
                <a:solidFill>
                  <a:srgbClr val="002060"/>
                </a:solidFill>
              </a:rPr>
              <a:t> </a:t>
            </a:r>
            <a:r>
              <a:rPr lang="en-US" dirty="0" err="1">
                <a:solidFill>
                  <a:srgbClr val="002060"/>
                </a:solidFill>
              </a:rPr>
              <a:t>phẩm</a:t>
            </a:r>
            <a:r>
              <a:rPr lang="en-US" dirty="0">
                <a:solidFill>
                  <a:srgbClr val="002060"/>
                </a:solidFill>
              </a:rPr>
              <a:t> </a:t>
            </a:r>
            <a:r>
              <a:rPr lang="en-US" dirty="0" err="1">
                <a:solidFill>
                  <a:srgbClr val="002060"/>
                </a:solidFill>
              </a:rPr>
              <a:t>vết</a:t>
            </a:r>
            <a:r>
              <a:rPr lang="en-US" dirty="0">
                <a:solidFill>
                  <a:srgbClr val="002060"/>
                </a:solidFill>
              </a:rPr>
              <a:t> </a:t>
            </a:r>
            <a:r>
              <a:rPr lang="en-US" dirty="0" err="1">
                <a:solidFill>
                  <a:srgbClr val="002060"/>
                </a:solidFill>
              </a:rPr>
              <a:t>thương</a:t>
            </a:r>
            <a:endParaRPr lang="en-US" dirty="0">
              <a:solidFill>
                <a:srgbClr val="002060"/>
              </a:solidFill>
            </a:endParaRPr>
          </a:p>
          <a:p>
            <a:pPr lvl="1"/>
            <a:r>
              <a:rPr lang="en-US" dirty="0" err="1">
                <a:solidFill>
                  <a:srgbClr val="002060"/>
                </a:solidFill>
              </a:rPr>
              <a:t>Thực</a:t>
            </a:r>
            <a:r>
              <a:rPr lang="en-US" dirty="0">
                <a:solidFill>
                  <a:srgbClr val="002060"/>
                </a:solidFill>
              </a:rPr>
              <a:t> </a:t>
            </a:r>
            <a:r>
              <a:rPr lang="en-US" dirty="0" err="1">
                <a:solidFill>
                  <a:srgbClr val="002060"/>
                </a:solidFill>
              </a:rPr>
              <a:t>phẩm</a:t>
            </a:r>
            <a:endParaRPr lang="en-US" dirty="0">
              <a:solidFill>
                <a:srgbClr val="002060"/>
              </a:solidFill>
            </a:endParaRPr>
          </a:p>
          <a:p>
            <a:pPr marL="457200" lvl="1" indent="0">
              <a:buNone/>
            </a:pP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Nếu</a:t>
            </a: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nghi</a:t>
            </a: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ngờ</a:t>
            </a: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dùng</a:t>
            </a: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ngay</a:t>
            </a: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kháng</a:t>
            </a: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độc</a:t>
            </a: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tố</a:t>
            </a: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không</a:t>
            </a: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đợi</a:t>
            </a: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kết</a:t>
            </a:r>
            <a:r>
              <a:rPr lang="en-US" dirty="0">
                <a:solidFill>
                  <a:srgbClr val="002060"/>
                </a:solidFill>
                <a:sym typeface="Wingdings" panose="05000000000000000000" pitchFamily="2" charset="2"/>
              </a:rPr>
              <a:t> </a:t>
            </a:r>
            <a:r>
              <a:rPr lang="en-US" dirty="0" err="1">
                <a:solidFill>
                  <a:srgbClr val="002060"/>
                </a:solidFill>
                <a:sym typeface="Wingdings" panose="05000000000000000000" pitchFamily="2" charset="2"/>
              </a:rPr>
              <a:t>quả</a:t>
            </a:r>
            <a:r>
              <a:rPr lang="en-US" dirty="0">
                <a:solidFill>
                  <a:srgbClr val="002060"/>
                </a:solidFill>
                <a:sym typeface="Wingdings" panose="05000000000000000000" pitchFamily="2" charset="2"/>
              </a:rPr>
              <a:t> XN</a:t>
            </a:r>
            <a:endParaRPr lang="en-US" dirty="0">
              <a:solidFill>
                <a:srgbClr val="002060"/>
              </a:solidFill>
            </a:endParaRPr>
          </a:p>
        </p:txBody>
      </p:sp>
      <p:sp>
        <p:nvSpPr>
          <p:cNvPr id="4" name="Slide Number Placeholder 3">
            <a:extLst>
              <a:ext uri="{FF2B5EF4-FFF2-40B4-BE49-F238E27FC236}">
                <a16:creationId xmlns:a16="http://schemas.microsoft.com/office/drawing/2014/main" id="{8292CBED-1FEE-4636-AA4C-FE21D4268598}"/>
              </a:ext>
            </a:extLst>
          </p:cNvPr>
          <p:cNvSpPr>
            <a:spLocks noGrp="1"/>
          </p:cNvSpPr>
          <p:nvPr>
            <p:ph type="sldNum" sz="quarter" idx="2"/>
          </p:nvPr>
        </p:nvSpPr>
        <p:spPr/>
        <p:txBody>
          <a:bodyPr/>
          <a:lstStyle/>
          <a:p>
            <a:fld id="{86CB4B4D-7CA3-9044-876B-883B54F8677D}" type="slidenum">
              <a:rPr lang="en-US" smtClean="0"/>
              <a:pPr/>
              <a:t>49</a:t>
            </a:fld>
            <a:endParaRPr lang="en-US"/>
          </a:p>
        </p:txBody>
      </p:sp>
    </p:spTree>
    <p:extLst>
      <p:ext uri="{BB962C8B-B14F-4D97-AF65-F5344CB8AC3E}">
        <p14:creationId xmlns:p14="http://schemas.microsoft.com/office/powerpoint/2010/main" val="42600806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FA08-AADE-4CDF-87CE-7F8D3BFB572A}"/>
              </a:ext>
            </a:extLst>
          </p:cNvPr>
          <p:cNvSpPr>
            <a:spLocks noGrp="1"/>
          </p:cNvSpPr>
          <p:nvPr>
            <p:ph type="title"/>
          </p:nvPr>
        </p:nvSpPr>
        <p:spPr/>
        <p:txBody>
          <a:bodyPr>
            <a:normAutofit/>
          </a:bodyPr>
          <a:lstStyle/>
          <a:p>
            <a:r>
              <a:rPr lang="en-US" b="1" dirty="0">
                <a:solidFill>
                  <a:srgbClr val="C00000"/>
                </a:solidFill>
                <a:latin typeface="Arial" panose="020B0604020202020204" pitchFamily="34" charset="0"/>
                <a:cs typeface="Arial" panose="020B0604020202020204" pitchFamily="34" charset="0"/>
              </a:rPr>
              <a:t>ĐỊNH NGHĨA</a:t>
            </a:r>
          </a:p>
        </p:txBody>
      </p:sp>
      <p:sp>
        <p:nvSpPr>
          <p:cNvPr id="3" name="Text Placeholder 2">
            <a:extLst>
              <a:ext uri="{FF2B5EF4-FFF2-40B4-BE49-F238E27FC236}">
                <a16:creationId xmlns:a16="http://schemas.microsoft.com/office/drawing/2014/main" id="{748CC4BF-A157-4D1C-9D26-B0D420BFD3E6}"/>
              </a:ext>
            </a:extLst>
          </p:cNvPr>
          <p:cNvSpPr>
            <a:spLocks noGrp="1"/>
          </p:cNvSpPr>
          <p:nvPr>
            <p:ph type="body" idx="1"/>
          </p:nvPr>
        </p:nvSpPr>
        <p:spPr/>
        <p:txBody>
          <a:bodyPr>
            <a:normAutofit fontScale="85000" lnSpcReduction="10000"/>
          </a:bodyPr>
          <a:lstStyle/>
          <a:p>
            <a:pPr marL="469900" marR="5080" indent="-457200" algn="just">
              <a:lnSpc>
                <a:spcPct val="170000"/>
              </a:lnSpc>
              <a:spcBef>
                <a:spcPts val="100"/>
              </a:spcBef>
              <a:buClr>
                <a:srgbClr val="002060"/>
              </a:buClr>
              <a:buSzPct val="96153"/>
              <a:buFont typeface="Wingdings" panose="05000000000000000000" pitchFamily="2" charset="2"/>
              <a:buChar char="§"/>
            </a:pPr>
            <a:r>
              <a:rPr lang="vi-VN" b="1" i="1" spc="-5" dirty="0">
                <a:solidFill>
                  <a:srgbClr val="FF9300"/>
                </a:solidFill>
                <a:latin typeface="Arial"/>
                <a:cs typeface="Arial"/>
              </a:rPr>
              <a:t>B</a:t>
            </a:r>
            <a:r>
              <a:rPr lang="vi-VN" b="1" i="1" spc="5" dirty="0">
                <a:solidFill>
                  <a:srgbClr val="FF9300"/>
                </a:solidFill>
                <a:latin typeface="Arial"/>
                <a:cs typeface="Arial"/>
              </a:rPr>
              <a:t>ệ</a:t>
            </a:r>
            <a:r>
              <a:rPr lang="vi-VN" b="1" i="1" spc="-5" dirty="0">
                <a:solidFill>
                  <a:srgbClr val="FF9300"/>
                </a:solidFill>
                <a:latin typeface="Arial"/>
                <a:cs typeface="Arial"/>
              </a:rPr>
              <a:t>n</a:t>
            </a:r>
            <a:r>
              <a:rPr lang="vi-VN" b="1" i="1" dirty="0">
                <a:solidFill>
                  <a:srgbClr val="FF9300"/>
                </a:solidFill>
                <a:latin typeface="Arial"/>
                <a:cs typeface="Arial"/>
              </a:rPr>
              <a:t>h</a:t>
            </a:r>
            <a:r>
              <a:rPr lang="en-US" b="1" i="1" dirty="0">
                <a:solidFill>
                  <a:srgbClr val="FF9300"/>
                </a:solidFill>
                <a:latin typeface="Arial"/>
                <a:cs typeface="Arial"/>
              </a:rPr>
              <a:t> </a:t>
            </a:r>
            <a:r>
              <a:rPr lang="vi-VN" b="1" i="1" spc="-5" dirty="0">
                <a:solidFill>
                  <a:srgbClr val="FF9300"/>
                </a:solidFill>
                <a:latin typeface="Arial"/>
                <a:cs typeface="Arial"/>
              </a:rPr>
              <a:t>t</a:t>
            </a:r>
            <a:r>
              <a:rPr lang="vi-VN" b="1" i="1" dirty="0">
                <a:solidFill>
                  <a:srgbClr val="FF9300"/>
                </a:solidFill>
                <a:latin typeface="Arial"/>
                <a:cs typeface="Arial"/>
              </a:rPr>
              <a:t>r</a:t>
            </a:r>
            <a:r>
              <a:rPr lang="vi-VN" b="1" i="1" spc="-5" dirty="0">
                <a:solidFill>
                  <a:srgbClr val="FF9300"/>
                </a:solidFill>
                <a:latin typeface="Arial"/>
                <a:cs typeface="Arial"/>
              </a:rPr>
              <a:t>u</a:t>
            </a:r>
            <a:r>
              <a:rPr lang="vi-VN" b="1" i="1" dirty="0">
                <a:solidFill>
                  <a:srgbClr val="FF9300"/>
                </a:solidFill>
                <a:latin typeface="Arial"/>
                <a:cs typeface="Arial"/>
              </a:rPr>
              <a:t>yền</a:t>
            </a:r>
            <a:r>
              <a:rPr lang="en-US" b="1" i="1" dirty="0">
                <a:solidFill>
                  <a:srgbClr val="FF9300"/>
                </a:solidFill>
                <a:latin typeface="Arial"/>
                <a:cs typeface="Arial"/>
              </a:rPr>
              <a:t> </a:t>
            </a:r>
            <a:r>
              <a:rPr lang="vi-VN" b="1" i="1" spc="-5" dirty="0">
                <a:solidFill>
                  <a:srgbClr val="FF9300"/>
                </a:solidFill>
                <a:latin typeface="Arial"/>
                <a:cs typeface="Arial"/>
              </a:rPr>
              <a:t>qu</a:t>
            </a:r>
            <a:r>
              <a:rPr lang="vi-VN" b="1" i="1" dirty="0">
                <a:solidFill>
                  <a:srgbClr val="FF9300"/>
                </a:solidFill>
                <a:latin typeface="Arial"/>
                <a:cs typeface="Arial"/>
              </a:rPr>
              <a:t>a</a:t>
            </a:r>
            <a:r>
              <a:rPr lang="en-US" b="1" i="1" dirty="0">
                <a:solidFill>
                  <a:srgbClr val="FF9300"/>
                </a:solidFill>
                <a:latin typeface="Arial"/>
                <a:cs typeface="Arial"/>
              </a:rPr>
              <a:t> </a:t>
            </a:r>
            <a:r>
              <a:rPr lang="vi-VN" b="1" i="1" spc="-5" dirty="0">
                <a:solidFill>
                  <a:srgbClr val="FF9300"/>
                </a:solidFill>
                <a:latin typeface="Arial"/>
                <a:cs typeface="Arial"/>
              </a:rPr>
              <a:t>th</a:t>
            </a:r>
            <a:r>
              <a:rPr lang="vi-VN" b="1" i="1" spc="-10" dirty="0">
                <a:solidFill>
                  <a:srgbClr val="FF9300"/>
                </a:solidFill>
                <a:latin typeface="Arial"/>
                <a:cs typeface="Arial"/>
              </a:rPr>
              <a:t>ự</a:t>
            </a:r>
            <a:r>
              <a:rPr lang="vi-VN" b="1" i="1" dirty="0">
                <a:solidFill>
                  <a:srgbClr val="FF9300"/>
                </a:solidFill>
                <a:latin typeface="Arial"/>
                <a:cs typeface="Arial"/>
              </a:rPr>
              <a:t>c</a:t>
            </a:r>
            <a:r>
              <a:rPr lang="en-US" b="1" i="1" dirty="0">
                <a:solidFill>
                  <a:srgbClr val="FF9300"/>
                </a:solidFill>
                <a:latin typeface="Arial"/>
                <a:cs typeface="Arial"/>
              </a:rPr>
              <a:t> </a:t>
            </a:r>
            <a:r>
              <a:rPr lang="vi-VN" b="1" i="1" spc="-5" dirty="0">
                <a:solidFill>
                  <a:srgbClr val="FF9300"/>
                </a:solidFill>
                <a:latin typeface="Arial"/>
                <a:cs typeface="Arial"/>
              </a:rPr>
              <a:t>ph</a:t>
            </a:r>
            <a:r>
              <a:rPr lang="vi-VN" b="1" i="1" dirty="0">
                <a:solidFill>
                  <a:srgbClr val="FF9300"/>
                </a:solidFill>
                <a:latin typeface="Arial"/>
                <a:cs typeface="Arial"/>
              </a:rPr>
              <a:t>ẩm</a:t>
            </a:r>
            <a:r>
              <a:rPr lang="vi-VN" i="1" dirty="0">
                <a:solidFill>
                  <a:srgbClr val="002060"/>
                </a:solidFill>
                <a:latin typeface="Arial"/>
                <a:cs typeface="Arial"/>
              </a:rPr>
              <a:t>:</a:t>
            </a:r>
            <a:r>
              <a:rPr lang="en-US" i="1" dirty="0">
                <a:solidFill>
                  <a:srgbClr val="002060"/>
                </a:solidFill>
                <a:latin typeface="Arial"/>
                <a:cs typeface="Arial"/>
              </a:rPr>
              <a:t> </a:t>
            </a:r>
            <a:r>
              <a:rPr lang="vi-VN" spc="-5" dirty="0">
                <a:solidFill>
                  <a:srgbClr val="002060"/>
                </a:solidFill>
                <a:latin typeface="Arial"/>
                <a:cs typeface="Arial"/>
              </a:rPr>
              <a:t>l</a:t>
            </a:r>
            <a:r>
              <a:rPr lang="vi-VN" dirty="0">
                <a:solidFill>
                  <a:srgbClr val="002060"/>
                </a:solidFill>
                <a:latin typeface="Arial"/>
                <a:cs typeface="Arial"/>
              </a:rPr>
              <a:t>à</a:t>
            </a:r>
            <a:r>
              <a:rPr lang="en-US" dirty="0">
                <a:solidFill>
                  <a:srgbClr val="002060"/>
                </a:solidFill>
                <a:latin typeface="Arial"/>
                <a:cs typeface="Arial"/>
              </a:rPr>
              <a:t> </a:t>
            </a:r>
            <a:r>
              <a:rPr lang="vi-VN" dirty="0">
                <a:solidFill>
                  <a:srgbClr val="002060"/>
                </a:solidFill>
                <a:latin typeface="Arial"/>
                <a:cs typeface="Arial"/>
              </a:rPr>
              <a:t>bệnh</a:t>
            </a:r>
            <a:r>
              <a:rPr lang="en-US" dirty="0">
                <a:solidFill>
                  <a:srgbClr val="002060"/>
                </a:solidFill>
                <a:latin typeface="Arial"/>
                <a:cs typeface="Arial"/>
              </a:rPr>
              <a:t> </a:t>
            </a:r>
            <a:r>
              <a:rPr lang="vi-VN" dirty="0">
                <a:solidFill>
                  <a:srgbClr val="002060"/>
                </a:solidFill>
                <a:latin typeface="Arial"/>
                <a:cs typeface="Arial"/>
              </a:rPr>
              <a:t>do</a:t>
            </a:r>
            <a:r>
              <a:rPr lang="en-US" dirty="0">
                <a:solidFill>
                  <a:srgbClr val="002060"/>
                </a:solidFill>
                <a:latin typeface="Arial"/>
                <a:cs typeface="Arial"/>
              </a:rPr>
              <a:t> </a:t>
            </a:r>
            <a:r>
              <a:rPr lang="vi-VN" dirty="0">
                <a:solidFill>
                  <a:srgbClr val="002060"/>
                </a:solidFill>
                <a:latin typeface="Arial"/>
                <a:cs typeface="Arial"/>
              </a:rPr>
              <a:t>ăn uống thực phẩm bị </a:t>
            </a:r>
            <a:r>
              <a:rPr lang="vi-VN" spc="-5" dirty="0">
                <a:solidFill>
                  <a:srgbClr val="002060"/>
                </a:solidFill>
                <a:latin typeface="Arial"/>
                <a:cs typeface="Arial"/>
              </a:rPr>
              <a:t>nhiễm </a:t>
            </a:r>
            <a:r>
              <a:rPr lang="vi-VN" dirty="0">
                <a:solidFill>
                  <a:srgbClr val="002060"/>
                </a:solidFill>
                <a:latin typeface="Arial"/>
                <a:cs typeface="Arial"/>
              </a:rPr>
              <a:t>tác nhân gây</a:t>
            </a:r>
            <a:r>
              <a:rPr lang="vi-VN" spc="-30" dirty="0">
                <a:solidFill>
                  <a:srgbClr val="002060"/>
                </a:solidFill>
                <a:latin typeface="Arial"/>
                <a:cs typeface="Arial"/>
              </a:rPr>
              <a:t> </a:t>
            </a:r>
            <a:r>
              <a:rPr lang="vi-VN" dirty="0">
                <a:solidFill>
                  <a:srgbClr val="002060"/>
                </a:solidFill>
                <a:latin typeface="Arial"/>
                <a:cs typeface="Arial"/>
              </a:rPr>
              <a:t>bệnh</a:t>
            </a:r>
            <a:endParaRPr lang="vi-VN" dirty="0">
              <a:latin typeface="Arial"/>
              <a:cs typeface="Arial"/>
            </a:endParaRPr>
          </a:p>
          <a:p>
            <a:pPr marL="469900" marR="5080" indent="-457200" algn="just">
              <a:lnSpc>
                <a:spcPct val="170000"/>
              </a:lnSpc>
              <a:spcBef>
                <a:spcPts val="385"/>
              </a:spcBef>
              <a:buClr>
                <a:srgbClr val="002060"/>
              </a:buClr>
              <a:buSzPct val="96153"/>
              <a:buFont typeface="Wingdings" panose="05000000000000000000" pitchFamily="2" charset="2"/>
              <a:buChar char="§"/>
              <a:tabLst>
                <a:tab pos="307975" algn="l"/>
              </a:tabLst>
            </a:pPr>
            <a:r>
              <a:rPr lang="vi-VN" b="1" i="1" spc="-5" dirty="0">
                <a:solidFill>
                  <a:srgbClr val="FF9300"/>
                </a:solidFill>
                <a:latin typeface="Arial"/>
                <a:cs typeface="Arial"/>
              </a:rPr>
              <a:t>Ngộ độc thực phẩm </a:t>
            </a:r>
            <a:r>
              <a:rPr lang="vi-VN" spc="-5" dirty="0">
                <a:solidFill>
                  <a:srgbClr val="002060"/>
                </a:solidFill>
                <a:latin typeface="Arial"/>
                <a:cs typeface="Arial"/>
              </a:rPr>
              <a:t>là </a:t>
            </a:r>
            <a:r>
              <a:rPr lang="vi-VN" dirty="0">
                <a:solidFill>
                  <a:srgbClr val="002060"/>
                </a:solidFill>
                <a:latin typeface="Arial"/>
                <a:cs typeface="Arial"/>
              </a:rPr>
              <a:t>tình </a:t>
            </a:r>
            <a:r>
              <a:rPr lang="vi-VN" spc="-5" dirty="0">
                <a:solidFill>
                  <a:srgbClr val="002060"/>
                </a:solidFill>
                <a:latin typeface="Arial"/>
                <a:cs typeface="Arial"/>
              </a:rPr>
              <a:t>trạng </a:t>
            </a:r>
            <a:r>
              <a:rPr lang="vi-VN" dirty="0">
                <a:solidFill>
                  <a:srgbClr val="002060"/>
                </a:solidFill>
                <a:latin typeface="Arial"/>
                <a:cs typeface="Arial"/>
              </a:rPr>
              <a:t>bệnh </a:t>
            </a:r>
            <a:r>
              <a:rPr lang="vi-VN" spc="-5" dirty="0">
                <a:solidFill>
                  <a:srgbClr val="002060"/>
                </a:solidFill>
                <a:latin typeface="Arial"/>
                <a:cs typeface="Arial"/>
              </a:rPr>
              <a:t>lý </a:t>
            </a:r>
            <a:r>
              <a:rPr lang="vi-VN" dirty="0">
                <a:solidFill>
                  <a:srgbClr val="002060"/>
                </a:solidFill>
                <a:latin typeface="Arial"/>
                <a:cs typeface="Arial"/>
              </a:rPr>
              <a:t>do hấp  thụ thực phẩm bị ô </a:t>
            </a:r>
            <a:r>
              <a:rPr lang="vi-VN" spc="-5" dirty="0">
                <a:solidFill>
                  <a:srgbClr val="002060"/>
                </a:solidFill>
                <a:latin typeface="Arial"/>
                <a:cs typeface="Arial"/>
              </a:rPr>
              <a:t>nhiễm </a:t>
            </a:r>
            <a:r>
              <a:rPr lang="vi-VN" dirty="0">
                <a:solidFill>
                  <a:srgbClr val="002060"/>
                </a:solidFill>
                <a:latin typeface="Arial"/>
                <a:cs typeface="Arial"/>
              </a:rPr>
              <a:t>hoặc có </a:t>
            </a:r>
            <a:r>
              <a:rPr lang="vi-VN" spc="-5" dirty="0">
                <a:solidFill>
                  <a:srgbClr val="002060"/>
                </a:solidFill>
                <a:latin typeface="Arial"/>
                <a:cs typeface="Arial"/>
              </a:rPr>
              <a:t>chứa </a:t>
            </a:r>
            <a:r>
              <a:rPr lang="vi-VN" dirty="0">
                <a:solidFill>
                  <a:srgbClr val="002060"/>
                </a:solidFill>
                <a:latin typeface="Arial"/>
                <a:cs typeface="Arial"/>
              </a:rPr>
              <a:t>chất</a:t>
            </a:r>
            <a:r>
              <a:rPr lang="vi-VN" spc="-30" dirty="0">
                <a:solidFill>
                  <a:srgbClr val="002060"/>
                </a:solidFill>
                <a:latin typeface="Arial"/>
                <a:cs typeface="Arial"/>
              </a:rPr>
              <a:t> </a:t>
            </a:r>
            <a:r>
              <a:rPr lang="vi-VN" dirty="0">
                <a:solidFill>
                  <a:srgbClr val="002060"/>
                </a:solidFill>
                <a:latin typeface="Arial"/>
                <a:cs typeface="Arial"/>
              </a:rPr>
              <a:t>độc</a:t>
            </a:r>
            <a:endParaRPr lang="en-US" dirty="0">
              <a:solidFill>
                <a:srgbClr val="002060"/>
              </a:solidFill>
              <a:latin typeface="Arial"/>
              <a:cs typeface="Arial"/>
            </a:endParaRPr>
          </a:p>
          <a:p>
            <a:pPr marL="469900" marR="5080" indent="-457200" algn="just">
              <a:lnSpc>
                <a:spcPct val="170000"/>
              </a:lnSpc>
              <a:spcBef>
                <a:spcPts val="385"/>
              </a:spcBef>
              <a:buClr>
                <a:srgbClr val="002060"/>
              </a:buClr>
              <a:buSzPct val="96153"/>
              <a:buFont typeface="Wingdings" panose="05000000000000000000" pitchFamily="2" charset="2"/>
              <a:buChar char="§"/>
              <a:tabLst>
                <a:tab pos="307975" algn="l"/>
              </a:tabLst>
            </a:pPr>
            <a:r>
              <a:rPr lang="en-US" b="1" i="1" spc="-5" dirty="0">
                <a:solidFill>
                  <a:srgbClr val="FF9300"/>
                </a:solidFill>
                <a:latin typeface="Arial"/>
                <a:cs typeface="Arial"/>
              </a:rPr>
              <a:t>Ô </a:t>
            </a:r>
            <a:r>
              <a:rPr lang="en-US" b="1" i="1" spc="-5" dirty="0" err="1">
                <a:solidFill>
                  <a:srgbClr val="FF9300"/>
                </a:solidFill>
                <a:latin typeface="Arial"/>
                <a:cs typeface="Arial"/>
              </a:rPr>
              <a:t>nhiễm</a:t>
            </a:r>
            <a:r>
              <a:rPr lang="en-US" b="1" i="1" spc="-5" dirty="0">
                <a:solidFill>
                  <a:srgbClr val="FF9300"/>
                </a:solidFill>
                <a:latin typeface="Arial"/>
                <a:cs typeface="Arial"/>
              </a:rPr>
              <a:t> </a:t>
            </a:r>
            <a:r>
              <a:rPr lang="vi-VN" b="1" i="1" spc="-5" dirty="0">
                <a:solidFill>
                  <a:srgbClr val="FF9300"/>
                </a:solidFill>
                <a:latin typeface="Arial"/>
                <a:cs typeface="Arial"/>
              </a:rPr>
              <a:t>thực phẩm</a:t>
            </a:r>
            <a:r>
              <a:rPr lang="en-US" spc="-5" dirty="0">
                <a:solidFill>
                  <a:srgbClr val="002060"/>
                </a:solidFill>
                <a:latin typeface="Arial"/>
                <a:cs typeface="Arial"/>
              </a:rPr>
              <a:t> </a:t>
            </a:r>
            <a:r>
              <a:rPr lang="en-US" spc="-5" dirty="0" err="1">
                <a:solidFill>
                  <a:srgbClr val="002060"/>
                </a:solidFill>
                <a:latin typeface="Arial"/>
                <a:cs typeface="Arial"/>
              </a:rPr>
              <a:t>là</a:t>
            </a:r>
            <a:r>
              <a:rPr lang="en-US" spc="-5" dirty="0">
                <a:solidFill>
                  <a:srgbClr val="002060"/>
                </a:solidFill>
                <a:latin typeface="Arial"/>
                <a:cs typeface="Arial"/>
              </a:rPr>
              <a:t> </a:t>
            </a:r>
            <a:r>
              <a:rPr lang="en-US" spc="-5" dirty="0" err="1">
                <a:solidFill>
                  <a:srgbClr val="002060"/>
                </a:solidFill>
                <a:latin typeface="Arial"/>
                <a:cs typeface="Arial"/>
              </a:rPr>
              <a:t>sự</a:t>
            </a:r>
            <a:r>
              <a:rPr lang="en-US" spc="-5" dirty="0">
                <a:solidFill>
                  <a:srgbClr val="002060"/>
                </a:solidFill>
                <a:latin typeface="Arial"/>
                <a:cs typeface="Arial"/>
              </a:rPr>
              <a:t> </a:t>
            </a:r>
            <a:r>
              <a:rPr lang="en-US" spc="-5" dirty="0" err="1">
                <a:solidFill>
                  <a:srgbClr val="002060"/>
                </a:solidFill>
                <a:latin typeface="Arial"/>
                <a:cs typeface="Arial"/>
              </a:rPr>
              <a:t>xuất</a:t>
            </a:r>
            <a:r>
              <a:rPr lang="en-US" spc="-5" dirty="0">
                <a:solidFill>
                  <a:srgbClr val="002060"/>
                </a:solidFill>
                <a:latin typeface="Arial"/>
                <a:cs typeface="Arial"/>
              </a:rPr>
              <a:t> </a:t>
            </a:r>
            <a:r>
              <a:rPr lang="en-US" spc="-5" dirty="0" err="1">
                <a:solidFill>
                  <a:srgbClr val="002060"/>
                </a:solidFill>
                <a:latin typeface="Arial"/>
                <a:cs typeface="Arial"/>
              </a:rPr>
              <a:t>hiện</a:t>
            </a:r>
            <a:r>
              <a:rPr lang="en-US" spc="-5" dirty="0">
                <a:solidFill>
                  <a:srgbClr val="002060"/>
                </a:solidFill>
                <a:latin typeface="Arial"/>
                <a:cs typeface="Arial"/>
              </a:rPr>
              <a:t> </a:t>
            </a:r>
            <a:r>
              <a:rPr lang="en-US" spc="-5" dirty="0" err="1">
                <a:solidFill>
                  <a:srgbClr val="002060"/>
                </a:solidFill>
                <a:latin typeface="Arial"/>
                <a:cs typeface="Arial"/>
              </a:rPr>
              <a:t>tác</a:t>
            </a:r>
            <a:r>
              <a:rPr lang="en-US" spc="-5" dirty="0">
                <a:solidFill>
                  <a:srgbClr val="002060"/>
                </a:solidFill>
                <a:latin typeface="Arial"/>
                <a:cs typeface="Arial"/>
              </a:rPr>
              <a:t> </a:t>
            </a:r>
            <a:r>
              <a:rPr lang="en-US" spc="-5" dirty="0" err="1">
                <a:solidFill>
                  <a:srgbClr val="002060"/>
                </a:solidFill>
                <a:latin typeface="Arial"/>
                <a:cs typeface="Arial"/>
              </a:rPr>
              <a:t>nhân</a:t>
            </a:r>
            <a:r>
              <a:rPr lang="en-US" spc="-5" dirty="0">
                <a:solidFill>
                  <a:srgbClr val="002060"/>
                </a:solidFill>
                <a:latin typeface="Arial"/>
                <a:cs typeface="Arial"/>
              </a:rPr>
              <a:t> </a:t>
            </a:r>
            <a:r>
              <a:rPr lang="en-US" spc="-5" dirty="0" err="1">
                <a:solidFill>
                  <a:srgbClr val="002060"/>
                </a:solidFill>
                <a:latin typeface="Arial"/>
                <a:cs typeface="Arial"/>
              </a:rPr>
              <a:t>làm</a:t>
            </a:r>
            <a:r>
              <a:rPr lang="en-US" spc="-5" dirty="0">
                <a:solidFill>
                  <a:srgbClr val="002060"/>
                </a:solidFill>
                <a:latin typeface="Arial"/>
                <a:cs typeface="Arial"/>
              </a:rPr>
              <a:t> ô </a:t>
            </a:r>
            <a:r>
              <a:rPr lang="en-US" spc="-5" dirty="0" err="1">
                <a:solidFill>
                  <a:srgbClr val="002060"/>
                </a:solidFill>
                <a:latin typeface="Arial"/>
                <a:cs typeface="Arial"/>
              </a:rPr>
              <a:t>nhiễm</a:t>
            </a:r>
            <a:r>
              <a:rPr lang="en-US" spc="-5" dirty="0">
                <a:solidFill>
                  <a:srgbClr val="002060"/>
                </a:solidFill>
                <a:latin typeface="Arial"/>
                <a:cs typeface="Arial"/>
              </a:rPr>
              <a:t> </a:t>
            </a:r>
            <a:r>
              <a:rPr lang="en-US" spc="-5" dirty="0" err="1">
                <a:solidFill>
                  <a:srgbClr val="002060"/>
                </a:solidFill>
                <a:latin typeface="Arial"/>
                <a:cs typeface="Arial"/>
              </a:rPr>
              <a:t>thực</a:t>
            </a:r>
            <a:r>
              <a:rPr lang="en-US" spc="-5" dirty="0">
                <a:solidFill>
                  <a:srgbClr val="002060"/>
                </a:solidFill>
                <a:latin typeface="Arial"/>
                <a:cs typeface="Arial"/>
              </a:rPr>
              <a:t> </a:t>
            </a:r>
            <a:r>
              <a:rPr lang="en-US" spc="-5" dirty="0" err="1">
                <a:solidFill>
                  <a:srgbClr val="002060"/>
                </a:solidFill>
                <a:latin typeface="Arial"/>
                <a:cs typeface="Arial"/>
              </a:rPr>
              <a:t>phẩm</a:t>
            </a:r>
            <a:r>
              <a:rPr lang="en-US" spc="-5" dirty="0">
                <a:solidFill>
                  <a:srgbClr val="002060"/>
                </a:solidFill>
                <a:latin typeface="Arial"/>
                <a:cs typeface="Arial"/>
              </a:rPr>
              <a:t> </a:t>
            </a:r>
            <a:r>
              <a:rPr lang="en-US" spc="-5" dirty="0" err="1">
                <a:solidFill>
                  <a:srgbClr val="002060"/>
                </a:solidFill>
                <a:latin typeface="Arial"/>
                <a:cs typeface="Arial"/>
              </a:rPr>
              <a:t>gây</a:t>
            </a:r>
            <a:r>
              <a:rPr lang="en-US" spc="-5" dirty="0">
                <a:solidFill>
                  <a:srgbClr val="002060"/>
                </a:solidFill>
                <a:latin typeface="Arial"/>
                <a:cs typeface="Arial"/>
              </a:rPr>
              <a:t> </a:t>
            </a:r>
            <a:r>
              <a:rPr lang="en-US" spc="-5" dirty="0" err="1">
                <a:solidFill>
                  <a:srgbClr val="002060"/>
                </a:solidFill>
                <a:latin typeface="Arial"/>
                <a:cs typeface="Arial"/>
              </a:rPr>
              <a:t>hại</a:t>
            </a:r>
            <a:r>
              <a:rPr lang="en-US" spc="-5" dirty="0">
                <a:solidFill>
                  <a:srgbClr val="002060"/>
                </a:solidFill>
                <a:latin typeface="Arial"/>
                <a:cs typeface="Arial"/>
              </a:rPr>
              <a:t> </a:t>
            </a:r>
            <a:r>
              <a:rPr lang="en-US" spc="-5" dirty="0" err="1">
                <a:solidFill>
                  <a:srgbClr val="002060"/>
                </a:solidFill>
                <a:latin typeface="Arial"/>
                <a:cs typeface="Arial"/>
              </a:rPr>
              <a:t>đến</a:t>
            </a:r>
            <a:r>
              <a:rPr lang="en-US" spc="-5" dirty="0">
                <a:solidFill>
                  <a:srgbClr val="002060"/>
                </a:solidFill>
                <a:latin typeface="Arial"/>
                <a:cs typeface="Arial"/>
              </a:rPr>
              <a:t> </a:t>
            </a:r>
            <a:r>
              <a:rPr lang="en-US" spc="-5" dirty="0" err="1">
                <a:solidFill>
                  <a:srgbClr val="002060"/>
                </a:solidFill>
                <a:latin typeface="Arial"/>
                <a:cs typeface="Arial"/>
              </a:rPr>
              <a:t>sức</a:t>
            </a:r>
            <a:r>
              <a:rPr lang="en-US" spc="-5" dirty="0">
                <a:solidFill>
                  <a:srgbClr val="002060"/>
                </a:solidFill>
                <a:latin typeface="Arial"/>
                <a:cs typeface="Arial"/>
              </a:rPr>
              <a:t> </a:t>
            </a:r>
            <a:r>
              <a:rPr lang="en-US" spc="-5" dirty="0" err="1">
                <a:solidFill>
                  <a:srgbClr val="002060"/>
                </a:solidFill>
                <a:latin typeface="Arial"/>
                <a:cs typeface="Arial"/>
              </a:rPr>
              <a:t>khỏe</a:t>
            </a:r>
            <a:r>
              <a:rPr lang="en-US" spc="-5" dirty="0">
                <a:solidFill>
                  <a:srgbClr val="002060"/>
                </a:solidFill>
                <a:latin typeface="Arial"/>
                <a:cs typeface="Arial"/>
              </a:rPr>
              <a:t>, </a:t>
            </a:r>
            <a:r>
              <a:rPr lang="en-US" spc="-5" dirty="0" err="1">
                <a:solidFill>
                  <a:srgbClr val="002060"/>
                </a:solidFill>
                <a:latin typeface="Arial"/>
                <a:cs typeface="Arial"/>
              </a:rPr>
              <a:t>tính</a:t>
            </a:r>
            <a:r>
              <a:rPr lang="en-US" spc="-5" dirty="0">
                <a:solidFill>
                  <a:srgbClr val="002060"/>
                </a:solidFill>
                <a:latin typeface="Arial"/>
                <a:cs typeface="Arial"/>
              </a:rPr>
              <a:t> </a:t>
            </a:r>
            <a:r>
              <a:rPr lang="en-US" spc="-5" dirty="0" err="1">
                <a:solidFill>
                  <a:srgbClr val="002060"/>
                </a:solidFill>
                <a:latin typeface="Arial"/>
                <a:cs typeface="Arial"/>
              </a:rPr>
              <a:t>mạng</a:t>
            </a:r>
            <a:r>
              <a:rPr lang="en-US" spc="-5" dirty="0">
                <a:solidFill>
                  <a:srgbClr val="002060"/>
                </a:solidFill>
                <a:latin typeface="Arial"/>
                <a:cs typeface="Arial"/>
              </a:rPr>
              <a:t> con </a:t>
            </a:r>
            <a:r>
              <a:rPr lang="en-US" spc="-5" dirty="0" err="1">
                <a:solidFill>
                  <a:srgbClr val="002060"/>
                </a:solidFill>
                <a:latin typeface="Arial"/>
                <a:cs typeface="Arial"/>
              </a:rPr>
              <a:t>người</a:t>
            </a:r>
            <a:endParaRPr lang="en-US" dirty="0">
              <a:latin typeface="Arial"/>
              <a:cs typeface="Arial"/>
            </a:endParaRPr>
          </a:p>
          <a:p>
            <a:pPr marL="241300" marR="5080" indent="-228600" algn="just">
              <a:lnSpc>
                <a:spcPct val="149900"/>
              </a:lnSpc>
              <a:spcBef>
                <a:spcPts val="20"/>
              </a:spcBef>
              <a:buClr>
                <a:srgbClr val="002060"/>
              </a:buClr>
              <a:buSzPct val="95833"/>
              <a:buFont typeface="Wingdings"/>
              <a:buChar char=""/>
              <a:tabLst>
                <a:tab pos="285115" algn="l"/>
              </a:tabLst>
            </a:pPr>
            <a:endParaRPr lang="vi-VN" dirty="0">
              <a:latin typeface="Arial"/>
              <a:cs typeface="Arial"/>
            </a:endParaRPr>
          </a:p>
          <a:p>
            <a:pPr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object 10">
            <a:extLst>
              <a:ext uri="{FF2B5EF4-FFF2-40B4-BE49-F238E27FC236}">
                <a16:creationId xmlns:a16="http://schemas.microsoft.com/office/drawing/2014/main" id="{81FA481A-FC58-4D9A-9B97-69DE43AB7F45}"/>
              </a:ext>
            </a:extLst>
          </p:cNvPr>
          <p:cNvSpPr txBox="1"/>
          <p:nvPr/>
        </p:nvSpPr>
        <p:spPr>
          <a:xfrm>
            <a:off x="3866934" y="6403575"/>
            <a:ext cx="4167504" cy="254000"/>
          </a:xfrm>
          <a:prstGeom prst="rect">
            <a:avLst/>
          </a:prstGeom>
        </p:spPr>
        <p:txBody>
          <a:bodyPr vert="horz" wrap="square" lIns="0" tIns="12700" rIns="0" bIns="0" rtlCol="0">
            <a:spAutoFit/>
          </a:bodyPr>
          <a:lstStyle/>
          <a:p>
            <a:pPr marL="12700">
              <a:lnSpc>
                <a:spcPct val="100000"/>
              </a:lnSpc>
              <a:spcBef>
                <a:spcPts val="100"/>
              </a:spcBef>
            </a:pPr>
            <a:r>
              <a:rPr sz="1500" spc="-35" dirty="0">
                <a:solidFill>
                  <a:srgbClr val="002060"/>
                </a:solidFill>
                <a:latin typeface="Arial"/>
                <a:cs typeface="Arial"/>
              </a:rPr>
              <a:t>LUẬT: </a:t>
            </a:r>
            <a:r>
              <a:rPr sz="1500" spc="-5" dirty="0">
                <a:solidFill>
                  <a:srgbClr val="002060"/>
                </a:solidFill>
                <a:latin typeface="Arial"/>
                <a:cs typeface="Arial"/>
              </a:rPr>
              <a:t>An toàn thực </a:t>
            </a:r>
            <a:r>
              <a:rPr sz="1500" dirty="0">
                <a:solidFill>
                  <a:srgbClr val="002060"/>
                </a:solidFill>
                <a:latin typeface="Arial"/>
                <a:cs typeface="Arial"/>
              </a:rPr>
              <a:t>phẩm, luật số</a:t>
            </a:r>
            <a:r>
              <a:rPr sz="1500" spc="-110" dirty="0">
                <a:solidFill>
                  <a:srgbClr val="002060"/>
                </a:solidFill>
                <a:latin typeface="Arial"/>
                <a:cs typeface="Arial"/>
              </a:rPr>
              <a:t> </a:t>
            </a:r>
            <a:r>
              <a:rPr sz="1500" spc="-5" dirty="0">
                <a:solidFill>
                  <a:srgbClr val="002060"/>
                </a:solidFill>
                <a:latin typeface="Arial"/>
                <a:cs typeface="Arial"/>
              </a:rPr>
              <a:t>55/2010/QH12</a:t>
            </a:r>
            <a:endParaRPr sz="1500" dirty="0">
              <a:latin typeface="Arial"/>
              <a:cs typeface="Arial"/>
            </a:endParaRPr>
          </a:p>
        </p:txBody>
      </p:sp>
      <p:sp>
        <p:nvSpPr>
          <p:cNvPr id="5" name="Slide Number Placeholder 4">
            <a:extLst>
              <a:ext uri="{FF2B5EF4-FFF2-40B4-BE49-F238E27FC236}">
                <a16:creationId xmlns:a16="http://schemas.microsoft.com/office/drawing/2014/main" id="{CC6A6341-0E7C-4405-BC6D-38F484AE3B69}"/>
              </a:ext>
            </a:extLst>
          </p:cNvPr>
          <p:cNvSpPr>
            <a:spLocks noGrp="1"/>
          </p:cNvSpPr>
          <p:nvPr>
            <p:ph type="sldNum" sz="quarter" idx="2"/>
          </p:nvPr>
        </p:nvSpPr>
        <p:spPr/>
        <p:txBody>
          <a:bodyPr/>
          <a:lstStyle/>
          <a:p>
            <a:fld id="{86CB4B4D-7CA3-9044-876B-883B54F8677D}" type="slidenum">
              <a:rPr lang="en-US" smtClean="0"/>
              <a:pPr/>
              <a:t>5</a:t>
            </a:fld>
            <a:endParaRPr lang="en-US"/>
          </a:p>
        </p:txBody>
      </p:sp>
    </p:spTree>
    <p:extLst>
      <p:ext uri="{BB962C8B-B14F-4D97-AF65-F5344CB8AC3E}">
        <p14:creationId xmlns:p14="http://schemas.microsoft.com/office/powerpoint/2010/main" val="77028644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6B6A-B9F9-45C8-A4CE-80376D8ACC8E}"/>
              </a:ext>
            </a:extLst>
          </p:cNvPr>
          <p:cNvSpPr>
            <a:spLocks noGrp="1"/>
          </p:cNvSpPr>
          <p:nvPr>
            <p:ph type="title"/>
          </p:nvPr>
        </p:nvSpPr>
        <p:spPr>
          <a:xfrm>
            <a:off x="457199" y="6126164"/>
            <a:ext cx="8229600" cy="715963"/>
          </a:xfrm>
        </p:spPr>
        <p:txBody>
          <a:bodyPr>
            <a:normAutofit/>
          </a:bodyPr>
          <a:lstStyle/>
          <a:p>
            <a:r>
              <a:rPr lang="en-US" sz="1400" b="0" dirty="0" err="1">
                <a:solidFill>
                  <a:schemeClr val="accent1"/>
                </a:solidFill>
              </a:rPr>
              <a:t>Goldfranks</a:t>
            </a:r>
            <a:r>
              <a:rPr lang="en-US" sz="1400" b="0" dirty="0">
                <a:solidFill>
                  <a:schemeClr val="accent1"/>
                </a:solidFill>
              </a:rPr>
              <a:t> Toxicology 10ed </a:t>
            </a:r>
          </a:p>
        </p:txBody>
      </p:sp>
      <p:sp>
        <p:nvSpPr>
          <p:cNvPr id="3" name="Text Placeholder 2">
            <a:extLst>
              <a:ext uri="{FF2B5EF4-FFF2-40B4-BE49-F238E27FC236}">
                <a16:creationId xmlns:a16="http://schemas.microsoft.com/office/drawing/2014/main" id="{FFF45630-FFB4-4731-B708-42858AB557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5CDA8C-777C-4883-B829-98A27C3F5B74}"/>
              </a:ext>
            </a:extLst>
          </p:cNvPr>
          <p:cNvSpPr>
            <a:spLocks noGrp="1"/>
          </p:cNvSpPr>
          <p:nvPr>
            <p:ph type="sldNum" sz="quarter" idx="2"/>
          </p:nvPr>
        </p:nvSpPr>
        <p:spPr/>
        <p:txBody>
          <a:bodyPr/>
          <a:lstStyle/>
          <a:p>
            <a:fld id="{86CB4B4D-7CA3-9044-876B-883B54F8677D}" type="slidenum">
              <a:rPr lang="en-US" smtClean="0"/>
              <a:pPr/>
              <a:t>50</a:t>
            </a:fld>
            <a:endParaRPr lang="en-US"/>
          </a:p>
        </p:txBody>
      </p:sp>
      <p:pic>
        <p:nvPicPr>
          <p:cNvPr id="6" name="Picture 5">
            <a:extLst>
              <a:ext uri="{FF2B5EF4-FFF2-40B4-BE49-F238E27FC236}">
                <a16:creationId xmlns:a16="http://schemas.microsoft.com/office/drawing/2014/main" id="{B655AC71-8440-46A2-A3F3-19B14E83A4A6}"/>
              </a:ext>
            </a:extLst>
          </p:cNvPr>
          <p:cNvPicPr>
            <a:picLocks noChangeAspect="1"/>
          </p:cNvPicPr>
          <p:nvPr/>
        </p:nvPicPr>
        <p:blipFill>
          <a:blip r:embed="rId2"/>
          <a:stretch>
            <a:fillRect/>
          </a:stretch>
        </p:blipFill>
        <p:spPr>
          <a:xfrm>
            <a:off x="582242" y="1059989"/>
            <a:ext cx="8001000" cy="4876800"/>
          </a:xfrm>
          <a:prstGeom prst="rect">
            <a:avLst/>
          </a:prstGeom>
        </p:spPr>
      </p:pic>
    </p:spTree>
    <p:extLst>
      <p:ext uri="{BB962C8B-B14F-4D97-AF65-F5344CB8AC3E}">
        <p14:creationId xmlns:p14="http://schemas.microsoft.com/office/powerpoint/2010/main" val="359545347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FEC7B-462B-4DED-89A4-03DBC77E821A}"/>
              </a:ext>
            </a:extLst>
          </p:cNvPr>
          <p:cNvSpPr>
            <a:spLocks noGrp="1"/>
          </p:cNvSpPr>
          <p:nvPr>
            <p:ph type="title"/>
          </p:nvPr>
        </p:nvSpPr>
        <p:spPr/>
        <p:txBody>
          <a:bodyPr/>
          <a:lstStyle/>
          <a:p>
            <a:r>
              <a:rPr lang="en-US" dirty="0"/>
              <a:t>GỢI Ý CHẨN ĐOÁN</a:t>
            </a:r>
          </a:p>
        </p:txBody>
      </p:sp>
      <p:sp>
        <p:nvSpPr>
          <p:cNvPr id="3" name="Text Placeholder 2">
            <a:extLst>
              <a:ext uri="{FF2B5EF4-FFF2-40B4-BE49-F238E27FC236}">
                <a16:creationId xmlns:a16="http://schemas.microsoft.com/office/drawing/2014/main" id="{E0FB29CE-8F80-4251-876B-A517F9EF3BBF}"/>
              </a:ext>
            </a:extLst>
          </p:cNvPr>
          <p:cNvSpPr>
            <a:spLocks noGrp="1"/>
          </p:cNvSpPr>
          <p:nvPr>
            <p:ph type="body" idx="1"/>
          </p:nvPr>
        </p:nvSpPr>
        <p:spPr>
          <a:xfrm>
            <a:off x="457200" y="870614"/>
            <a:ext cx="4114800" cy="5255550"/>
          </a:xfrm>
        </p:spPr>
        <p:txBody>
          <a:bodyPr>
            <a:normAutofit fontScale="92500" lnSpcReduction="10000"/>
          </a:bodyPr>
          <a:lstStyle/>
          <a:p>
            <a:r>
              <a:rPr lang="en-US" dirty="0" err="1"/>
              <a:t>Ít</a:t>
            </a:r>
            <a:r>
              <a:rPr lang="en-US" dirty="0"/>
              <a:t> </a:t>
            </a:r>
            <a:r>
              <a:rPr lang="en-US" dirty="0" err="1"/>
              <a:t>nhất</a:t>
            </a:r>
            <a:r>
              <a:rPr lang="en-US" dirty="0"/>
              <a:t> 1 </a:t>
            </a:r>
            <a:r>
              <a:rPr lang="en-US" dirty="0" err="1"/>
              <a:t>biểu</a:t>
            </a:r>
            <a:r>
              <a:rPr lang="en-US" dirty="0"/>
              <a:t> </a:t>
            </a:r>
            <a:r>
              <a:rPr lang="en-US" dirty="0" err="1"/>
              <a:t>hiện</a:t>
            </a:r>
            <a:r>
              <a:rPr lang="en-US" dirty="0"/>
              <a:t>:</a:t>
            </a:r>
          </a:p>
          <a:p>
            <a:pPr lvl="1"/>
            <a:r>
              <a:rPr lang="en-US" dirty="0" err="1"/>
              <a:t>Nhìn</a:t>
            </a:r>
            <a:r>
              <a:rPr lang="en-US" dirty="0"/>
              <a:t> </a:t>
            </a:r>
            <a:r>
              <a:rPr lang="en-US" dirty="0" err="1"/>
              <a:t>mờ</a:t>
            </a:r>
            <a:endParaRPr lang="en-US" dirty="0"/>
          </a:p>
          <a:p>
            <a:pPr lvl="1"/>
            <a:r>
              <a:rPr lang="en-US" dirty="0" err="1"/>
              <a:t>Nhìn</a:t>
            </a:r>
            <a:r>
              <a:rPr lang="en-US" dirty="0"/>
              <a:t> </a:t>
            </a:r>
            <a:r>
              <a:rPr lang="en-US" dirty="0" err="1"/>
              <a:t>đôi</a:t>
            </a:r>
            <a:endParaRPr lang="en-US" dirty="0"/>
          </a:p>
          <a:p>
            <a:pPr lvl="1"/>
            <a:r>
              <a:rPr lang="en-US" dirty="0" err="1"/>
              <a:t>Nói</a:t>
            </a:r>
            <a:r>
              <a:rPr lang="en-US" dirty="0"/>
              <a:t> </a:t>
            </a:r>
            <a:r>
              <a:rPr lang="en-US" dirty="0" err="1"/>
              <a:t>khó</a:t>
            </a:r>
            <a:endParaRPr lang="en-US" dirty="0"/>
          </a:p>
          <a:p>
            <a:pPr lvl="1"/>
            <a:r>
              <a:rPr lang="en-US" dirty="0" err="1"/>
              <a:t>Khàn</a:t>
            </a:r>
            <a:r>
              <a:rPr lang="en-US" dirty="0"/>
              <a:t> </a:t>
            </a:r>
            <a:r>
              <a:rPr lang="en-US" dirty="0" err="1"/>
              <a:t>giọng</a:t>
            </a:r>
            <a:endParaRPr lang="en-US" dirty="0"/>
          </a:p>
          <a:p>
            <a:pPr lvl="1"/>
            <a:r>
              <a:rPr lang="en-US" dirty="0" err="1"/>
              <a:t>Nuốt</a:t>
            </a:r>
            <a:r>
              <a:rPr lang="en-US" dirty="0"/>
              <a:t> </a:t>
            </a:r>
            <a:r>
              <a:rPr lang="en-US" dirty="0" err="1"/>
              <a:t>khó</a:t>
            </a:r>
            <a:endParaRPr lang="en-US" dirty="0"/>
          </a:p>
          <a:p>
            <a:pPr lvl="1"/>
            <a:r>
              <a:rPr lang="en-US" dirty="0" err="1"/>
              <a:t>Cảm</a:t>
            </a:r>
            <a:r>
              <a:rPr lang="en-US" dirty="0"/>
              <a:t> </a:t>
            </a:r>
            <a:r>
              <a:rPr lang="en-US" dirty="0" err="1"/>
              <a:t>giác</a:t>
            </a:r>
            <a:r>
              <a:rPr lang="en-US" dirty="0"/>
              <a:t> </a:t>
            </a:r>
            <a:r>
              <a:rPr lang="en-US" dirty="0" err="1"/>
              <a:t>lưỡi</a:t>
            </a:r>
            <a:r>
              <a:rPr lang="en-US" dirty="0"/>
              <a:t> </a:t>
            </a:r>
            <a:r>
              <a:rPr lang="en-US" dirty="0" err="1"/>
              <a:t>đầy</a:t>
            </a:r>
            <a:endParaRPr lang="en-US" dirty="0"/>
          </a:p>
        </p:txBody>
      </p:sp>
      <p:sp>
        <p:nvSpPr>
          <p:cNvPr id="4" name="Text Placeholder 2">
            <a:extLst>
              <a:ext uri="{FF2B5EF4-FFF2-40B4-BE49-F238E27FC236}">
                <a16:creationId xmlns:a16="http://schemas.microsoft.com/office/drawing/2014/main" id="{F8325B66-B63D-4FB7-90C6-A104949409EB}"/>
              </a:ext>
            </a:extLst>
          </p:cNvPr>
          <p:cNvSpPr txBox="1">
            <a:spLocks/>
          </p:cNvSpPr>
          <p:nvPr/>
        </p:nvSpPr>
        <p:spPr>
          <a:xfrm>
            <a:off x="4555671" y="870614"/>
            <a:ext cx="4114800" cy="525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marL="342900" marR="0" indent="-342900" algn="l" defTabSz="914400" rtl="0" latinLnBrk="0">
              <a:lnSpc>
                <a:spcPct val="150000"/>
              </a:lnSpc>
              <a:spcBef>
                <a:spcPts val="700"/>
              </a:spcBef>
              <a:spcAft>
                <a:spcPts val="0"/>
              </a:spcAft>
              <a:buClrTx/>
              <a:buSzPct val="100000"/>
              <a:buFont typeface="Arial" panose="020B0604020202020204" pitchFamily="34" charset="0"/>
              <a:buChar char="•"/>
              <a:tabLst/>
              <a:defRPr sz="3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1pPr>
            <a:lvl2pPr marL="783771" marR="0" indent="-326571" algn="l" defTabSz="914400" rtl="0" latinLnBrk="0">
              <a:lnSpc>
                <a:spcPct val="150000"/>
              </a:lnSpc>
              <a:spcBef>
                <a:spcPts val="700"/>
              </a:spcBef>
              <a:spcAft>
                <a:spcPts val="0"/>
              </a:spcAft>
              <a:buClrTx/>
              <a:buSzPct val="100000"/>
              <a:buFont typeface="Courier New" panose="02070309020205020404" pitchFamily="49" charset="0"/>
              <a:buChar char="o"/>
              <a:tabLst/>
              <a:defRPr sz="3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2pPr>
            <a:lvl3pPr marL="1219200" marR="0" indent="-304800" algn="l" defTabSz="914400" rtl="0" latinLnBrk="0">
              <a:lnSpc>
                <a:spcPct val="150000"/>
              </a:lnSpc>
              <a:spcBef>
                <a:spcPts val="700"/>
              </a:spcBef>
              <a:spcAft>
                <a:spcPts val="0"/>
              </a:spcAft>
              <a:buClrTx/>
              <a:buSzPct val="100000"/>
              <a:buFont typeface="Wingdings" panose="05000000000000000000" pitchFamily="2" charset="2"/>
              <a:buChar char="Ø"/>
              <a:tabLst/>
              <a:defRPr sz="3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3pPr>
            <a:lvl4pPr marL="1737360" marR="0" indent="-365760" algn="l" defTabSz="914400" rtl="0" latinLnBrk="0">
              <a:lnSpc>
                <a:spcPct val="150000"/>
              </a:lnSpc>
              <a:spcBef>
                <a:spcPts val="700"/>
              </a:spcBef>
              <a:spcAft>
                <a:spcPts val="0"/>
              </a:spcAft>
              <a:buClrTx/>
              <a:buSzPct val="100000"/>
              <a:buFont typeface="Wingdings" panose="05000000000000000000" pitchFamily="2" charset="2"/>
              <a:buChar char="ü"/>
              <a:tabLst/>
              <a:defRPr sz="3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4pPr>
            <a:lvl5pPr marL="2235200" marR="0" indent="-406400" algn="l" defTabSz="914400" rtl="0" latinLnBrk="0">
              <a:lnSpc>
                <a:spcPct val="150000"/>
              </a:lnSpc>
              <a:spcBef>
                <a:spcPts val="700"/>
              </a:spcBef>
              <a:spcAft>
                <a:spcPts val="0"/>
              </a:spcAft>
              <a:buClrTx/>
              <a:buSzPct val="100000"/>
              <a:buFont typeface="Arial" panose="020B0604020202020204" pitchFamily="34" charset="0"/>
              <a:buChar char="•"/>
              <a:tabLst/>
              <a:defRPr sz="3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1" i="0" u="none" strike="noStrike" cap="none" spc="0" baseline="0">
                <a:ln>
                  <a:noFill/>
                </a:ln>
                <a:solidFill>
                  <a:srgbClr val="00206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Tx/>
              <a:buSzPct val="100000"/>
              <a:buFont typeface="Arial"/>
              <a:buChar char=""/>
              <a:tabLst/>
              <a:defRPr sz="3200" b="1" i="0" u="none" strike="noStrike" cap="none" spc="0" baseline="0">
                <a:ln>
                  <a:noFill/>
                </a:ln>
                <a:solidFill>
                  <a:srgbClr val="00206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Tx/>
              <a:buSzPct val="100000"/>
              <a:buFont typeface="Arial"/>
              <a:buChar char=""/>
              <a:tabLst/>
              <a:defRPr sz="3200" b="1" i="0" u="none" strike="noStrike" cap="none" spc="0" baseline="0">
                <a:ln>
                  <a:noFill/>
                </a:ln>
                <a:solidFill>
                  <a:srgbClr val="00206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Tx/>
              <a:buSzPct val="100000"/>
              <a:buFont typeface="Arial"/>
              <a:buChar char=""/>
              <a:tabLst/>
              <a:defRPr sz="3200" b="1" i="0" u="none" strike="noStrike" cap="none" spc="0" baseline="0">
                <a:ln>
                  <a:noFill/>
                </a:ln>
                <a:solidFill>
                  <a:srgbClr val="002060"/>
                </a:solidFill>
                <a:uFillTx/>
                <a:latin typeface="Arial"/>
                <a:ea typeface="Arial"/>
                <a:cs typeface="Arial"/>
                <a:sym typeface="Arial"/>
              </a:defRPr>
            </a:lvl9pPr>
          </a:lstStyle>
          <a:p>
            <a:pPr hangingPunct="1"/>
            <a:r>
              <a:rPr lang="en-US" dirty="0" err="1"/>
              <a:t>Kèm</a:t>
            </a:r>
            <a:r>
              <a:rPr lang="en-US" dirty="0"/>
              <a:t> </a:t>
            </a:r>
            <a:r>
              <a:rPr lang="en-US" dirty="0" err="1"/>
              <a:t>ít</a:t>
            </a:r>
            <a:r>
              <a:rPr lang="en-US" dirty="0"/>
              <a:t> </a:t>
            </a:r>
            <a:r>
              <a:rPr lang="en-US" dirty="0" err="1"/>
              <a:t>nhất</a:t>
            </a:r>
            <a:r>
              <a:rPr lang="en-US" dirty="0"/>
              <a:t> 1 </a:t>
            </a:r>
            <a:r>
              <a:rPr lang="en-US" dirty="0" err="1"/>
              <a:t>dấu</a:t>
            </a:r>
            <a:r>
              <a:rPr lang="en-US" dirty="0"/>
              <a:t> </a:t>
            </a:r>
            <a:r>
              <a:rPr lang="en-US" dirty="0" err="1"/>
              <a:t>hiệu</a:t>
            </a:r>
            <a:r>
              <a:rPr lang="en-US" dirty="0"/>
              <a:t>:</a:t>
            </a:r>
          </a:p>
          <a:p>
            <a:pPr lvl="1" hangingPunct="1"/>
            <a:r>
              <a:rPr lang="en-US" dirty="0" err="1"/>
              <a:t>Sụp</a:t>
            </a:r>
            <a:r>
              <a:rPr lang="en-US" dirty="0"/>
              <a:t> mi</a:t>
            </a:r>
          </a:p>
          <a:p>
            <a:pPr lvl="1" hangingPunct="1"/>
            <a:r>
              <a:rPr lang="en-US" dirty="0" err="1"/>
              <a:t>Liệt</a:t>
            </a:r>
            <a:r>
              <a:rPr lang="en-US" dirty="0"/>
              <a:t> </a:t>
            </a:r>
            <a:r>
              <a:rPr lang="en-US" dirty="0" err="1"/>
              <a:t>vận</a:t>
            </a:r>
            <a:r>
              <a:rPr lang="en-US" dirty="0"/>
              <a:t> </a:t>
            </a:r>
            <a:r>
              <a:rPr lang="en-US" dirty="0" err="1"/>
              <a:t>nhãn</a:t>
            </a:r>
            <a:endParaRPr lang="en-US" dirty="0"/>
          </a:p>
          <a:p>
            <a:pPr lvl="1" hangingPunct="1"/>
            <a:r>
              <a:rPr lang="en-US" dirty="0" err="1"/>
              <a:t>Liệt</a:t>
            </a:r>
            <a:r>
              <a:rPr lang="en-US" dirty="0"/>
              <a:t> </a:t>
            </a:r>
            <a:r>
              <a:rPr lang="en-US" dirty="0" err="1"/>
              <a:t>thần</a:t>
            </a:r>
            <a:r>
              <a:rPr lang="en-US" dirty="0"/>
              <a:t> </a:t>
            </a:r>
            <a:r>
              <a:rPr lang="en-US" dirty="0" err="1"/>
              <a:t>kinh</a:t>
            </a:r>
            <a:r>
              <a:rPr lang="en-US" dirty="0"/>
              <a:t> </a:t>
            </a:r>
            <a:r>
              <a:rPr lang="en-US" dirty="0" err="1"/>
              <a:t>mặt</a:t>
            </a:r>
            <a:endParaRPr lang="en-US" dirty="0"/>
          </a:p>
          <a:p>
            <a:pPr lvl="1" hangingPunct="1"/>
            <a:r>
              <a:rPr lang="en-US" dirty="0" err="1"/>
              <a:t>Đồng</a:t>
            </a:r>
            <a:r>
              <a:rPr lang="en-US" dirty="0"/>
              <a:t> </a:t>
            </a:r>
            <a:r>
              <a:rPr lang="en-US" dirty="0" err="1"/>
              <a:t>tử</a:t>
            </a:r>
            <a:r>
              <a:rPr lang="en-US" dirty="0"/>
              <a:t> </a:t>
            </a:r>
            <a:r>
              <a:rPr lang="en-US" dirty="0" err="1"/>
              <a:t>dãn</a:t>
            </a:r>
            <a:r>
              <a:rPr lang="en-US" dirty="0"/>
              <a:t> </a:t>
            </a:r>
            <a:r>
              <a:rPr lang="en-US" dirty="0" err="1"/>
              <a:t>cố</a:t>
            </a:r>
            <a:r>
              <a:rPr lang="en-US" dirty="0"/>
              <a:t> </a:t>
            </a:r>
            <a:r>
              <a:rPr lang="en-US" dirty="0" err="1"/>
              <a:t>định</a:t>
            </a:r>
            <a:endParaRPr lang="en-US" dirty="0"/>
          </a:p>
          <a:p>
            <a:pPr lvl="1" hangingPunct="1"/>
            <a:r>
              <a:rPr lang="en-US" dirty="0" err="1"/>
              <a:t>Liệt</a:t>
            </a:r>
            <a:r>
              <a:rPr lang="en-US" dirty="0"/>
              <a:t> </a:t>
            </a:r>
            <a:r>
              <a:rPr lang="en-US" dirty="0" err="1"/>
              <a:t>lan</a:t>
            </a:r>
            <a:r>
              <a:rPr lang="en-US" dirty="0"/>
              <a:t> </a:t>
            </a:r>
            <a:r>
              <a:rPr lang="en-US" dirty="0" err="1"/>
              <a:t>xuống</a:t>
            </a:r>
            <a:endParaRPr lang="en-US" dirty="0"/>
          </a:p>
        </p:txBody>
      </p:sp>
      <p:sp>
        <p:nvSpPr>
          <p:cNvPr id="5" name="TextBox 4">
            <a:extLst>
              <a:ext uri="{FF2B5EF4-FFF2-40B4-BE49-F238E27FC236}">
                <a16:creationId xmlns:a16="http://schemas.microsoft.com/office/drawing/2014/main" id="{4A2261ED-ABE1-4DFD-8B08-E7A6596A3B33}"/>
              </a:ext>
            </a:extLst>
          </p:cNvPr>
          <p:cNvSpPr txBox="1"/>
          <p:nvPr/>
        </p:nvSpPr>
        <p:spPr>
          <a:xfrm>
            <a:off x="5279571" y="6126164"/>
            <a:ext cx="2667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err="1">
                <a:ln>
                  <a:noFill/>
                </a:ln>
                <a:solidFill>
                  <a:srgbClr val="000000"/>
                </a:solidFill>
                <a:effectLst/>
                <a:uFillTx/>
                <a:latin typeface="Arial"/>
                <a:ea typeface="Arial"/>
                <a:cs typeface="Arial"/>
                <a:sym typeface="Arial"/>
              </a:rPr>
              <a:t>Kèm</a:t>
            </a:r>
            <a:r>
              <a:rPr kumimoji="0" lang="en-US" sz="1800" b="1" i="0" u="none" strike="noStrike" cap="none" spc="0" normalizeH="0" baseline="0" dirty="0">
                <a:ln>
                  <a:noFill/>
                </a:ln>
                <a:solidFill>
                  <a:srgbClr val="000000"/>
                </a:solidFill>
                <a:effectLst/>
                <a:uFillTx/>
                <a:latin typeface="Arial"/>
                <a:ea typeface="Arial"/>
                <a:cs typeface="Arial"/>
                <a:sym typeface="Arial"/>
              </a:rPr>
              <a:t> </a:t>
            </a:r>
            <a:r>
              <a:rPr kumimoji="0" lang="en-US" sz="1800" b="1" i="0" u="none" strike="noStrike" cap="none" spc="0" normalizeH="0" baseline="0" dirty="0" err="1">
                <a:ln>
                  <a:noFill/>
                </a:ln>
                <a:solidFill>
                  <a:srgbClr val="000000"/>
                </a:solidFill>
                <a:effectLst/>
                <a:uFillTx/>
                <a:latin typeface="Arial"/>
                <a:ea typeface="Arial"/>
                <a:cs typeface="Arial"/>
                <a:sym typeface="Arial"/>
              </a:rPr>
              <a:t>theo</a:t>
            </a:r>
            <a:r>
              <a:rPr kumimoji="0" lang="en-US" sz="1800" b="1" i="0" u="none" strike="noStrike" cap="none" spc="0" normalizeH="0" baseline="0" dirty="0">
                <a:ln>
                  <a:noFill/>
                </a:ln>
                <a:solidFill>
                  <a:srgbClr val="000000"/>
                </a:solidFill>
                <a:effectLst/>
                <a:uFillTx/>
                <a:latin typeface="Arial"/>
                <a:ea typeface="Arial"/>
                <a:cs typeface="Arial"/>
                <a:sym typeface="Arial"/>
              </a:rPr>
              <a:t> </a:t>
            </a:r>
            <a:r>
              <a:rPr kumimoji="0" lang="en-US" sz="1800" b="1" i="0" u="none" strike="noStrike" cap="none" spc="0" normalizeH="0" baseline="0" dirty="0" err="1">
                <a:ln>
                  <a:noFill/>
                </a:ln>
                <a:solidFill>
                  <a:srgbClr val="000000"/>
                </a:solidFill>
                <a:effectLst/>
                <a:uFillTx/>
                <a:latin typeface="Arial"/>
                <a:ea typeface="Arial"/>
                <a:cs typeface="Arial"/>
                <a:sym typeface="Arial"/>
              </a:rPr>
              <a:t>không</a:t>
            </a:r>
            <a:r>
              <a:rPr kumimoji="0" lang="en-US" sz="1800" b="1" i="0" u="none" strike="noStrike" cap="none" spc="0" normalizeH="0" baseline="0" dirty="0">
                <a:ln>
                  <a:noFill/>
                </a:ln>
                <a:solidFill>
                  <a:srgbClr val="000000"/>
                </a:solidFill>
                <a:effectLst/>
                <a:uFillTx/>
                <a:latin typeface="Arial"/>
                <a:ea typeface="Arial"/>
                <a:cs typeface="Arial"/>
                <a:sym typeface="Arial"/>
              </a:rPr>
              <a:t> </a:t>
            </a:r>
            <a:r>
              <a:rPr kumimoji="0" lang="en-US" sz="1800" b="1" i="0" u="none" strike="noStrike" cap="none" spc="0" normalizeH="0" baseline="0" dirty="0" err="1">
                <a:ln>
                  <a:noFill/>
                </a:ln>
                <a:solidFill>
                  <a:srgbClr val="000000"/>
                </a:solidFill>
                <a:effectLst/>
                <a:uFillTx/>
                <a:latin typeface="Arial"/>
                <a:ea typeface="Arial"/>
                <a:cs typeface="Arial"/>
                <a:sym typeface="Arial"/>
              </a:rPr>
              <a:t>sốt</a:t>
            </a:r>
            <a:endParaRPr kumimoji="0" lang="en-US" sz="1800" b="1" i="0" u="none" strike="noStrike" cap="none" spc="0" normalizeH="0" baseline="0" dirty="0">
              <a:ln>
                <a:noFill/>
              </a:ln>
              <a:solidFill>
                <a:srgbClr val="000000"/>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err="1">
                <a:ln>
                  <a:noFill/>
                </a:ln>
                <a:solidFill>
                  <a:srgbClr val="000000"/>
                </a:solidFill>
                <a:effectLst/>
                <a:uFillTx/>
                <a:latin typeface="Arial"/>
                <a:ea typeface="Arial"/>
                <a:cs typeface="Arial"/>
                <a:sym typeface="Arial"/>
              </a:rPr>
              <a:t>Độ</a:t>
            </a:r>
            <a:r>
              <a:rPr kumimoji="0" lang="en-US" sz="1800" b="1" i="0" u="none" strike="noStrike" cap="none" spc="0" normalizeH="0" baseline="0" dirty="0">
                <a:ln>
                  <a:noFill/>
                </a:ln>
                <a:solidFill>
                  <a:srgbClr val="000000"/>
                </a:solidFill>
                <a:effectLst/>
                <a:uFillTx/>
                <a:latin typeface="Arial"/>
                <a:ea typeface="Arial"/>
                <a:cs typeface="Arial"/>
                <a:sym typeface="Arial"/>
              </a:rPr>
              <a:t> </a:t>
            </a:r>
            <a:r>
              <a:rPr kumimoji="0" lang="en-US" sz="1800" b="1" i="0" u="none" strike="noStrike" cap="none" spc="0" normalizeH="0" baseline="0" dirty="0" err="1">
                <a:ln>
                  <a:noFill/>
                </a:ln>
                <a:solidFill>
                  <a:srgbClr val="000000"/>
                </a:solidFill>
                <a:effectLst/>
                <a:uFillTx/>
                <a:latin typeface="Arial"/>
                <a:ea typeface="Arial"/>
                <a:cs typeface="Arial"/>
                <a:sym typeface="Arial"/>
              </a:rPr>
              <a:t>nhạy</a:t>
            </a:r>
            <a:r>
              <a:rPr kumimoji="0" lang="en-US" sz="1800" b="1" i="0" u="none" strike="noStrike" cap="none" spc="0" normalizeH="0" baseline="0" dirty="0">
                <a:ln>
                  <a:noFill/>
                </a:ln>
                <a:solidFill>
                  <a:srgbClr val="000000"/>
                </a:solidFill>
                <a:effectLst/>
                <a:uFillTx/>
                <a:latin typeface="Arial"/>
                <a:ea typeface="Arial"/>
                <a:cs typeface="Arial"/>
                <a:sym typeface="Arial"/>
              </a:rPr>
              <a:t> 78 – 89%</a:t>
            </a:r>
          </a:p>
        </p:txBody>
      </p:sp>
      <p:sp>
        <p:nvSpPr>
          <p:cNvPr id="6" name="Slide Number Placeholder 5">
            <a:extLst>
              <a:ext uri="{FF2B5EF4-FFF2-40B4-BE49-F238E27FC236}">
                <a16:creationId xmlns:a16="http://schemas.microsoft.com/office/drawing/2014/main" id="{A6D8E533-80FC-4F57-B7A6-0611A4226193}"/>
              </a:ext>
            </a:extLst>
          </p:cNvPr>
          <p:cNvSpPr>
            <a:spLocks noGrp="1"/>
          </p:cNvSpPr>
          <p:nvPr>
            <p:ph type="sldNum" sz="quarter" idx="2"/>
          </p:nvPr>
        </p:nvSpPr>
        <p:spPr/>
        <p:txBody>
          <a:bodyPr/>
          <a:lstStyle/>
          <a:p>
            <a:fld id="{86CB4B4D-7CA3-9044-876B-883B54F8677D}" type="slidenum">
              <a:rPr lang="en-US" smtClean="0"/>
              <a:pPr/>
              <a:t>51</a:t>
            </a:fld>
            <a:endParaRPr lang="en-US"/>
          </a:p>
        </p:txBody>
      </p:sp>
    </p:spTree>
    <p:extLst>
      <p:ext uri="{BB962C8B-B14F-4D97-AF65-F5344CB8AC3E}">
        <p14:creationId xmlns:p14="http://schemas.microsoft.com/office/powerpoint/2010/main" val="344566795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DF52-982A-446D-BF41-CD4C5BCE8054}"/>
              </a:ext>
            </a:extLst>
          </p:cNvPr>
          <p:cNvSpPr>
            <a:spLocks noGrp="1"/>
          </p:cNvSpPr>
          <p:nvPr>
            <p:ph type="title"/>
          </p:nvPr>
        </p:nvSpPr>
        <p:spPr/>
        <p:txBody>
          <a:bodyPr/>
          <a:lstStyle/>
          <a:p>
            <a:r>
              <a:rPr lang="en-US" dirty="0"/>
              <a:t>CHẨN ĐOÁN PHÂN BIỆT</a:t>
            </a:r>
          </a:p>
        </p:txBody>
      </p:sp>
      <p:sp>
        <p:nvSpPr>
          <p:cNvPr id="3" name="Text Placeholder 2">
            <a:extLst>
              <a:ext uri="{FF2B5EF4-FFF2-40B4-BE49-F238E27FC236}">
                <a16:creationId xmlns:a16="http://schemas.microsoft.com/office/drawing/2014/main" id="{7CC0A957-1B42-4953-AA1A-8843F67C5AF4}"/>
              </a:ext>
            </a:extLst>
          </p:cNvPr>
          <p:cNvSpPr>
            <a:spLocks noGrp="1"/>
          </p:cNvSpPr>
          <p:nvPr>
            <p:ph type="body" idx="1"/>
          </p:nvPr>
        </p:nvSpPr>
        <p:spPr/>
        <p:txBody>
          <a:bodyPr/>
          <a:lstStyle/>
          <a:p>
            <a:r>
              <a:rPr lang="en-US" dirty="0" err="1"/>
              <a:t>Nhược</a:t>
            </a:r>
            <a:r>
              <a:rPr lang="en-US" dirty="0"/>
              <a:t> </a:t>
            </a:r>
            <a:r>
              <a:rPr lang="en-US" dirty="0" err="1"/>
              <a:t>cơ</a:t>
            </a:r>
            <a:endParaRPr lang="en-US" dirty="0"/>
          </a:p>
          <a:p>
            <a:r>
              <a:rPr lang="en-US" dirty="0" err="1"/>
              <a:t>Hội</a:t>
            </a:r>
            <a:r>
              <a:rPr lang="en-US" dirty="0"/>
              <a:t> </a:t>
            </a:r>
            <a:r>
              <a:rPr lang="en-US" dirty="0" err="1"/>
              <a:t>chứng</a:t>
            </a:r>
            <a:r>
              <a:rPr lang="en-US" dirty="0"/>
              <a:t> Guillain Barré</a:t>
            </a:r>
          </a:p>
          <a:p>
            <a:r>
              <a:rPr lang="en-US" dirty="0" err="1"/>
              <a:t>Viêm</a:t>
            </a:r>
            <a:r>
              <a:rPr lang="en-US" dirty="0"/>
              <a:t> </a:t>
            </a:r>
            <a:r>
              <a:rPr lang="en-US" dirty="0" err="1"/>
              <a:t>màng</a:t>
            </a:r>
            <a:r>
              <a:rPr lang="en-US" dirty="0"/>
              <a:t> </a:t>
            </a:r>
            <a:r>
              <a:rPr lang="en-US" dirty="0" err="1"/>
              <a:t>não</a:t>
            </a:r>
            <a:r>
              <a:rPr lang="en-US" dirty="0"/>
              <a:t> </a:t>
            </a:r>
            <a:r>
              <a:rPr lang="en-US" dirty="0" err="1"/>
              <a:t>vùng</a:t>
            </a:r>
            <a:r>
              <a:rPr lang="en-US" dirty="0"/>
              <a:t> </a:t>
            </a:r>
            <a:r>
              <a:rPr lang="en-US" dirty="0" err="1"/>
              <a:t>nền</a:t>
            </a:r>
            <a:r>
              <a:rPr lang="en-US" dirty="0"/>
              <a:t> </a:t>
            </a:r>
            <a:r>
              <a:rPr lang="en-US" dirty="0" err="1"/>
              <a:t>sọ</a:t>
            </a:r>
            <a:endParaRPr lang="en-US" dirty="0"/>
          </a:p>
          <a:p>
            <a:r>
              <a:rPr lang="en-US" dirty="0" err="1"/>
              <a:t>Xơ</a:t>
            </a:r>
            <a:r>
              <a:rPr lang="en-US" dirty="0"/>
              <a:t> </a:t>
            </a:r>
            <a:r>
              <a:rPr lang="en-US" dirty="0" err="1"/>
              <a:t>cứng</a:t>
            </a:r>
            <a:r>
              <a:rPr lang="en-US" dirty="0"/>
              <a:t> </a:t>
            </a:r>
            <a:r>
              <a:rPr lang="en-US" dirty="0" err="1"/>
              <a:t>rải</a:t>
            </a:r>
            <a:r>
              <a:rPr lang="en-US" dirty="0"/>
              <a:t> </a:t>
            </a:r>
            <a:r>
              <a:rPr lang="en-US" dirty="0" err="1"/>
              <a:t>rác</a:t>
            </a:r>
            <a:endParaRPr lang="en-US" dirty="0"/>
          </a:p>
          <a:p>
            <a:r>
              <a:rPr lang="en-US" dirty="0" err="1"/>
              <a:t>Hạ</a:t>
            </a:r>
            <a:r>
              <a:rPr lang="en-US" dirty="0"/>
              <a:t> Kali</a:t>
            </a:r>
          </a:p>
          <a:p>
            <a:endParaRPr lang="en-US" dirty="0"/>
          </a:p>
        </p:txBody>
      </p:sp>
      <p:sp>
        <p:nvSpPr>
          <p:cNvPr id="4" name="Slide Number Placeholder 3">
            <a:extLst>
              <a:ext uri="{FF2B5EF4-FFF2-40B4-BE49-F238E27FC236}">
                <a16:creationId xmlns:a16="http://schemas.microsoft.com/office/drawing/2014/main" id="{DA33ABEA-13DC-439D-A835-EA7E6C387507}"/>
              </a:ext>
            </a:extLst>
          </p:cNvPr>
          <p:cNvSpPr>
            <a:spLocks noGrp="1"/>
          </p:cNvSpPr>
          <p:nvPr>
            <p:ph type="sldNum" sz="quarter" idx="2"/>
          </p:nvPr>
        </p:nvSpPr>
        <p:spPr/>
        <p:txBody>
          <a:bodyPr/>
          <a:lstStyle/>
          <a:p>
            <a:fld id="{86CB4B4D-7CA3-9044-876B-883B54F8677D}" type="slidenum">
              <a:rPr lang="en-US" smtClean="0"/>
              <a:pPr/>
              <a:t>52</a:t>
            </a:fld>
            <a:endParaRPr lang="en-US"/>
          </a:p>
        </p:txBody>
      </p:sp>
    </p:spTree>
    <p:extLst>
      <p:ext uri="{BB962C8B-B14F-4D97-AF65-F5344CB8AC3E}">
        <p14:creationId xmlns:p14="http://schemas.microsoft.com/office/powerpoint/2010/main" val="260595687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7D75-ED42-4537-9B44-8AC74B1D7C85}"/>
              </a:ext>
            </a:extLst>
          </p:cNvPr>
          <p:cNvSpPr>
            <a:spLocks noGrp="1"/>
          </p:cNvSpPr>
          <p:nvPr>
            <p:ph type="title"/>
          </p:nvPr>
        </p:nvSpPr>
        <p:spPr/>
        <p:txBody>
          <a:bodyPr/>
          <a:lstStyle/>
          <a:p>
            <a:r>
              <a:rPr lang="en-US" dirty="0"/>
              <a:t>DIỄN TIẾN</a:t>
            </a:r>
          </a:p>
        </p:txBody>
      </p:sp>
      <p:sp>
        <p:nvSpPr>
          <p:cNvPr id="3" name="Text Placeholder 2">
            <a:extLst>
              <a:ext uri="{FF2B5EF4-FFF2-40B4-BE49-F238E27FC236}">
                <a16:creationId xmlns:a16="http://schemas.microsoft.com/office/drawing/2014/main" id="{AC956BE6-9C24-40D9-A5C7-BE85665D99E9}"/>
              </a:ext>
            </a:extLst>
          </p:cNvPr>
          <p:cNvSpPr>
            <a:spLocks noGrp="1"/>
          </p:cNvSpPr>
          <p:nvPr>
            <p:ph type="body" idx="1"/>
          </p:nvPr>
        </p:nvSpPr>
        <p:spPr/>
        <p:txBody>
          <a:bodyPr/>
          <a:lstStyle/>
          <a:p>
            <a:r>
              <a:rPr lang="en-US" dirty="0" err="1"/>
              <a:t>Thể</a:t>
            </a:r>
            <a:r>
              <a:rPr lang="en-US" dirty="0"/>
              <a:t> </a:t>
            </a:r>
            <a:r>
              <a:rPr lang="en-US" dirty="0" err="1"/>
              <a:t>nhẹ</a:t>
            </a:r>
            <a:r>
              <a:rPr lang="en-US" dirty="0"/>
              <a:t>: </a:t>
            </a:r>
            <a:r>
              <a:rPr lang="en-US" dirty="0" err="1"/>
              <a:t>liệt</a:t>
            </a:r>
            <a:r>
              <a:rPr lang="en-US" dirty="0"/>
              <a:t> </a:t>
            </a:r>
            <a:r>
              <a:rPr lang="en-US" dirty="0" err="1"/>
              <a:t>nhẹ</a:t>
            </a:r>
            <a:r>
              <a:rPr lang="en-US" dirty="0"/>
              <a:t> </a:t>
            </a:r>
            <a:r>
              <a:rPr lang="en-US" dirty="0" err="1"/>
              <a:t>thoáng</a:t>
            </a:r>
            <a:r>
              <a:rPr lang="en-US" dirty="0"/>
              <a:t> qua </a:t>
            </a:r>
            <a:r>
              <a:rPr lang="en-US" dirty="0">
                <a:sym typeface="Wingdings" panose="05000000000000000000" pitchFamily="2" charset="2"/>
              </a:rPr>
              <a:t> </a:t>
            </a:r>
            <a:r>
              <a:rPr lang="en-US" dirty="0" err="1">
                <a:sym typeface="Wingdings" panose="05000000000000000000" pitchFamily="2" charset="2"/>
              </a:rPr>
              <a:t>hồi</a:t>
            </a:r>
            <a:r>
              <a:rPr lang="en-US" dirty="0">
                <a:sym typeface="Wingdings" panose="05000000000000000000" pitchFamily="2" charset="2"/>
              </a:rPr>
              <a:t> </a:t>
            </a:r>
            <a:r>
              <a:rPr lang="en-US" dirty="0" err="1">
                <a:sym typeface="Wingdings" panose="05000000000000000000" pitchFamily="2" charset="2"/>
              </a:rPr>
              <a:t>phục</a:t>
            </a:r>
            <a:endParaRPr lang="en-US" dirty="0">
              <a:sym typeface="Wingdings" panose="05000000000000000000" pitchFamily="2" charset="2"/>
            </a:endParaRPr>
          </a:p>
          <a:p>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nặng</a:t>
            </a:r>
            <a:r>
              <a:rPr lang="en-US" dirty="0">
                <a:sym typeface="Wingdings" panose="05000000000000000000" pitchFamily="2" charset="2"/>
              </a:rPr>
              <a:t>: </a:t>
            </a:r>
            <a:r>
              <a:rPr lang="en-US" dirty="0" err="1">
                <a:sym typeface="Wingdings" panose="05000000000000000000" pitchFamily="2" charset="2"/>
              </a:rPr>
              <a:t>liệt</a:t>
            </a:r>
            <a:r>
              <a:rPr lang="en-US" dirty="0">
                <a:sym typeface="Wingdings" panose="05000000000000000000" pitchFamily="2" charset="2"/>
              </a:rPr>
              <a:t> </a:t>
            </a:r>
            <a:r>
              <a:rPr lang="en-US" dirty="0" err="1">
                <a:sym typeface="Wingdings" panose="05000000000000000000" pitchFamily="2" charset="2"/>
              </a:rPr>
              <a:t>hô</a:t>
            </a:r>
            <a:r>
              <a:rPr lang="en-US" dirty="0">
                <a:sym typeface="Wingdings" panose="05000000000000000000" pitchFamily="2" charset="2"/>
              </a:rPr>
              <a:t> </a:t>
            </a:r>
            <a:r>
              <a:rPr lang="en-US" dirty="0" err="1">
                <a:sym typeface="Wingdings" panose="05000000000000000000" pitchFamily="2" charset="2"/>
              </a:rPr>
              <a:t>hấp</a:t>
            </a:r>
            <a:r>
              <a:rPr lang="en-US" dirty="0">
                <a:sym typeface="Wingdings" panose="05000000000000000000" pitchFamily="2" charset="2"/>
              </a:rPr>
              <a:t>: </a:t>
            </a:r>
            <a:r>
              <a:rPr lang="en-US" dirty="0" err="1">
                <a:sym typeface="Wingdings" panose="05000000000000000000" pitchFamily="2" charset="2"/>
              </a:rPr>
              <a:t>thở</a:t>
            </a:r>
            <a:r>
              <a:rPr lang="en-US" dirty="0">
                <a:sym typeface="Wingdings" panose="05000000000000000000" pitchFamily="2" charset="2"/>
              </a:rPr>
              <a:t> </a:t>
            </a:r>
            <a:r>
              <a:rPr lang="en-US" dirty="0" err="1">
                <a:sym typeface="Wingdings" panose="05000000000000000000" pitchFamily="2" charset="2"/>
              </a:rPr>
              <a:t>máy</a:t>
            </a:r>
            <a:r>
              <a:rPr lang="en-US" dirty="0">
                <a:sym typeface="Wingdings" panose="05000000000000000000" pitchFamily="2" charset="2"/>
              </a:rPr>
              <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kéo</a:t>
            </a:r>
            <a:r>
              <a:rPr lang="en-US" dirty="0">
                <a:sym typeface="Wingdings" panose="05000000000000000000" pitchFamily="2" charset="2"/>
              </a:rPr>
              <a:t> </a:t>
            </a:r>
            <a:r>
              <a:rPr lang="en-US" dirty="0" err="1">
                <a:sym typeface="Wingdings" panose="05000000000000000000" pitchFamily="2" charset="2"/>
              </a:rPr>
              <a:t>dài</a:t>
            </a:r>
            <a:r>
              <a:rPr lang="en-US" dirty="0">
                <a:sym typeface="Wingdings" panose="05000000000000000000" pitchFamily="2" charset="2"/>
              </a:rPr>
              <a:t> </a:t>
            </a:r>
            <a:r>
              <a:rPr lang="en-US" dirty="0" err="1">
                <a:sym typeface="Wingdings" panose="05000000000000000000" pitchFamily="2" charset="2"/>
              </a:rPr>
              <a:t>vài</a:t>
            </a:r>
            <a:r>
              <a:rPr lang="en-US" dirty="0">
                <a:sym typeface="Wingdings" panose="05000000000000000000" pitchFamily="2" charset="2"/>
              </a:rPr>
              <a:t> </a:t>
            </a:r>
            <a:r>
              <a:rPr lang="en-US" dirty="0" err="1">
                <a:sym typeface="Wingdings" panose="05000000000000000000" pitchFamily="2" charset="2"/>
              </a:rPr>
              <a:t>tuần</a:t>
            </a:r>
            <a:endParaRPr lang="en-US" dirty="0">
              <a:sym typeface="Wingdings" panose="05000000000000000000" pitchFamily="2" charset="2"/>
            </a:endParaRPr>
          </a:p>
          <a:p>
            <a:r>
              <a:rPr lang="en-US" dirty="0" err="1">
                <a:sym typeface="Wingdings" panose="05000000000000000000" pitchFamily="2" charset="2"/>
              </a:rPr>
              <a:t>Tử</a:t>
            </a:r>
            <a:r>
              <a:rPr lang="en-US" dirty="0">
                <a:sym typeface="Wingdings" panose="05000000000000000000" pitchFamily="2" charset="2"/>
              </a:rPr>
              <a:t> </a:t>
            </a:r>
            <a:r>
              <a:rPr lang="en-US" dirty="0" err="1">
                <a:sym typeface="Wingdings" panose="05000000000000000000" pitchFamily="2" charset="2"/>
              </a:rPr>
              <a:t>vong</a:t>
            </a:r>
            <a:r>
              <a:rPr lang="en-US" dirty="0">
                <a:sym typeface="Wingdings" panose="05000000000000000000" pitchFamily="2" charset="2"/>
              </a:rPr>
              <a:t> 7 – 10%</a:t>
            </a:r>
            <a:endParaRPr lang="en-US" dirty="0"/>
          </a:p>
        </p:txBody>
      </p:sp>
      <p:sp>
        <p:nvSpPr>
          <p:cNvPr id="4" name="Slide Number Placeholder 3">
            <a:extLst>
              <a:ext uri="{FF2B5EF4-FFF2-40B4-BE49-F238E27FC236}">
                <a16:creationId xmlns:a16="http://schemas.microsoft.com/office/drawing/2014/main" id="{AD91E52C-0DD0-4094-8B88-B300D3DB801F}"/>
              </a:ext>
            </a:extLst>
          </p:cNvPr>
          <p:cNvSpPr>
            <a:spLocks noGrp="1"/>
          </p:cNvSpPr>
          <p:nvPr>
            <p:ph type="sldNum" sz="quarter" idx="2"/>
          </p:nvPr>
        </p:nvSpPr>
        <p:spPr/>
        <p:txBody>
          <a:bodyPr/>
          <a:lstStyle/>
          <a:p>
            <a:fld id="{86CB4B4D-7CA3-9044-876B-883B54F8677D}" type="slidenum">
              <a:rPr lang="en-US" smtClean="0"/>
              <a:pPr/>
              <a:t>53</a:t>
            </a:fld>
            <a:endParaRPr lang="en-US"/>
          </a:p>
        </p:txBody>
      </p:sp>
    </p:spTree>
    <p:extLst>
      <p:ext uri="{BB962C8B-B14F-4D97-AF65-F5344CB8AC3E}">
        <p14:creationId xmlns:p14="http://schemas.microsoft.com/office/powerpoint/2010/main" val="291446348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421B-252B-4944-8DA2-488EC4B67BEB}"/>
              </a:ext>
            </a:extLst>
          </p:cNvPr>
          <p:cNvSpPr>
            <a:spLocks noGrp="1"/>
          </p:cNvSpPr>
          <p:nvPr>
            <p:ph type="title"/>
          </p:nvPr>
        </p:nvSpPr>
        <p:spPr/>
        <p:txBody>
          <a:bodyPr/>
          <a:lstStyle/>
          <a:p>
            <a:r>
              <a:rPr lang="en-US" dirty="0"/>
              <a:t>NGUYÊN TẮC ĐIỀU TRỊ</a:t>
            </a:r>
          </a:p>
        </p:txBody>
      </p:sp>
      <p:sp>
        <p:nvSpPr>
          <p:cNvPr id="3" name="Text Placeholder 2">
            <a:extLst>
              <a:ext uri="{FF2B5EF4-FFF2-40B4-BE49-F238E27FC236}">
                <a16:creationId xmlns:a16="http://schemas.microsoft.com/office/drawing/2014/main" id="{128704EF-D97C-4DF4-BD0B-090141A81683}"/>
              </a:ext>
            </a:extLst>
          </p:cNvPr>
          <p:cNvSpPr>
            <a:spLocks noGrp="1"/>
          </p:cNvSpPr>
          <p:nvPr>
            <p:ph type="body" idx="1"/>
          </p:nvPr>
        </p:nvSpPr>
        <p:spPr/>
        <p:txBody>
          <a:bodyPr/>
          <a:lstStyle/>
          <a:p>
            <a:r>
              <a:rPr lang="en-US" dirty="0" err="1"/>
              <a:t>Nhập</a:t>
            </a:r>
            <a:r>
              <a:rPr lang="en-US" dirty="0"/>
              <a:t> </a:t>
            </a:r>
            <a:r>
              <a:rPr lang="en-US" dirty="0" err="1"/>
              <a:t>viện</a:t>
            </a:r>
            <a:r>
              <a:rPr lang="en-US" dirty="0"/>
              <a:t> </a:t>
            </a:r>
            <a:r>
              <a:rPr lang="en-US" dirty="0" err="1"/>
              <a:t>ngay</a:t>
            </a:r>
            <a:r>
              <a:rPr lang="en-US" dirty="0"/>
              <a:t> </a:t>
            </a:r>
            <a:r>
              <a:rPr lang="en-US" dirty="0" err="1"/>
              <a:t>nếu</a:t>
            </a:r>
            <a:r>
              <a:rPr lang="en-US" dirty="0"/>
              <a:t> </a:t>
            </a:r>
            <a:r>
              <a:rPr lang="en-US" dirty="0" err="1"/>
              <a:t>chẩn</a:t>
            </a:r>
            <a:r>
              <a:rPr lang="en-US" dirty="0"/>
              <a:t> </a:t>
            </a:r>
            <a:r>
              <a:rPr lang="en-US" dirty="0" err="1"/>
              <a:t>đoán</a:t>
            </a:r>
            <a:r>
              <a:rPr lang="en-US" dirty="0"/>
              <a:t> </a:t>
            </a:r>
            <a:r>
              <a:rPr lang="en-US" dirty="0" err="1"/>
              <a:t>nghi</a:t>
            </a:r>
            <a:r>
              <a:rPr lang="en-US" dirty="0"/>
              <a:t> </a:t>
            </a:r>
            <a:r>
              <a:rPr lang="en-US" dirty="0" err="1"/>
              <a:t>ngờ</a:t>
            </a:r>
            <a:endParaRPr lang="en-US" dirty="0"/>
          </a:p>
          <a:p>
            <a:r>
              <a:rPr lang="en-US" dirty="0"/>
              <a:t>Theo </a:t>
            </a:r>
            <a:r>
              <a:rPr lang="en-US" dirty="0" err="1"/>
              <a:t>dõi</a:t>
            </a:r>
            <a:r>
              <a:rPr lang="en-US" dirty="0"/>
              <a:t> </a:t>
            </a:r>
            <a:r>
              <a:rPr lang="en-US" dirty="0" err="1"/>
              <a:t>sát</a:t>
            </a:r>
            <a:r>
              <a:rPr lang="en-US" dirty="0"/>
              <a:t> </a:t>
            </a:r>
            <a:r>
              <a:rPr lang="en-US" dirty="0" err="1"/>
              <a:t>hô</a:t>
            </a:r>
            <a:r>
              <a:rPr lang="en-US" dirty="0"/>
              <a:t> </a:t>
            </a:r>
            <a:r>
              <a:rPr lang="en-US" dirty="0" err="1"/>
              <a:t>hấp</a:t>
            </a:r>
            <a:r>
              <a:rPr lang="en-US" dirty="0"/>
              <a:t> </a:t>
            </a:r>
            <a:r>
              <a:rPr lang="en-US" dirty="0" err="1"/>
              <a:t>để</a:t>
            </a:r>
            <a:r>
              <a:rPr lang="en-US" dirty="0"/>
              <a:t> </a:t>
            </a:r>
            <a:r>
              <a:rPr lang="en-US" dirty="0" err="1"/>
              <a:t>hỗ</a:t>
            </a:r>
            <a:r>
              <a:rPr lang="en-US" dirty="0"/>
              <a:t> </a:t>
            </a:r>
            <a:r>
              <a:rPr lang="en-US" dirty="0" err="1"/>
              <a:t>trợ</a:t>
            </a:r>
            <a:r>
              <a:rPr lang="en-US" dirty="0"/>
              <a:t> </a:t>
            </a:r>
            <a:r>
              <a:rPr lang="en-US" dirty="0" err="1"/>
              <a:t>hô</a:t>
            </a:r>
            <a:r>
              <a:rPr lang="en-US" dirty="0"/>
              <a:t> </a:t>
            </a:r>
            <a:r>
              <a:rPr lang="en-US" dirty="0" err="1"/>
              <a:t>hấp</a:t>
            </a:r>
            <a:endParaRPr lang="en-US" dirty="0"/>
          </a:p>
          <a:p>
            <a:r>
              <a:rPr lang="en-US" dirty="0" err="1"/>
              <a:t>Sử</a:t>
            </a:r>
            <a:r>
              <a:rPr lang="en-US" dirty="0"/>
              <a:t> </a:t>
            </a:r>
            <a:r>
              <a:rPr lang="en-US" dirty="0" err="1"/>
              <a:t>dụng</a:t>
            </a:r>
            <a:r>
              <a:rPr lang="en-US" dirty="0"/>
              <a:t> </a:t>
            </a:r>
            <a:r>
              <a:rPr lang="en-US" dirty="0" err="1"/>
              <a:t>kháng</a:t>
            </a:r>
            <a:r>
              <a:rPr lang="en-US" dirty="0"/>
              <a:t> </a:t>
            </a:r>
            <a:r>
              <a:rPr lang="en-US" dirty="0" err="1"/>
              <a:t>độc</a:t>
            </a:r>
            <a:r>
              <a:rPr lang="en-US" dirty="0"/>
              <a:t> </a:t>
            </a:r>
            <a:r>
              <a:rPr lang="en-US" dirty="0" err="1"/>
              <a:t>tố</a:t>
            </a:r>
            <a:r>
              <a:rPr lang="en-US" dirty="0"/>
              <a:t> </a:t>
            </a:r>
            <a:r>
              <a:rPr lang="en-US" dirty="0" err="1"/>
              <a:t>càng</a:t>
            </a:r>
            <a:r>
              <a:rPr lang="en-US" dirty="0"/>
              <a:t> </a:t>
            </a:r>
            <a:r>
              <a:rPr lang="en-US" dirty="0" err="1"/>
              <a:t>sớm</a:t>
            </a:r>
            <a:r>
              <a:rPr lang="en-US" dirty="0"/>
              <a:t> </a:t>
            </a:r>
            <a:r>
              <a:rPr lang="en-US" dirty="0" err="1"/>
              <a:t>càng</a:t>
            </a:r>
            <a:r>
              <a:rPr lang="en-US" dirty="0"/>
              <a:t> </a:t>
            </a:r>
            <a:r>
              <a:rPr lang="en-US" dirty="0" err="1"/>
              <a:t>tốt</a:t>
            </a:r>
            <a:endParaRPr lang="en-US" dirty="0"/>
          </a:p>
          <a:p>
            <a:r>
              <a:rPr lang="en-US" dirty="0" err="1"/>
              <a:t>Nhanh</a:t>
            </a:r>
            <a:r>
              <a:rPr lang="en-US" dirty="0"/>
              <a:t> </a:t>
            </a:r>
            <a:r>
              <a:rPr lang="en-US" dirty="0" err="1"/>
              <a:t>chóng</a:t>
            </a:r>
            <a:r>
              <a:rPr lang="en-US" dirty="0"/>
              <a:t> </a:t>
            </a:r>
            <a:r>
              <a:rPr lang="en-US" dirty="0" err="1"/>
              <a:t>loại</a:t>
            </a:r>
            <a:r>
              <a:rPr lang="en-US" dirty="0"/>
              <a:t> </a:t>
            </a:r>
            <a:r>
              <a:rPr lang="en-US" dirty="0" err="1"/>
              <a:t>bỏ</a:t>
            </a:r>
            <a:r>
              <a:rPr lang="en-US" dirty="0"/>
              <a:t> </a:t>
            </a:r>
            <a:r>
              <a:rPr lang="en-US" dirty="0" err="1"/>
              <a:t>nguồn</a:t>
            </a:r>
            <a:r>
              <a:rPr lang="en-US" dirty="0"/>
              <a:t> </a:t>
            </a:r>
            <a:r>
              <a:rPr lang="en-US" dirty="0" err="1"/>
              <a:t>độc</a:t>
            </a:r>
            <a:r>
              <a:rPr lang="en-US" dirty="0"/>
              <a:t> </a:t>
            </a:r>
            <a:r>
              <a:rPr lang="en-US" dirty="0" err="1"/>
              <a:t>tố</a:t>
            </a:r>
            <a:endParaRPr lang="en-US" dirty="0"/>
          </a:p>
        </p:txBody>
      </p:sp>
      <p:sp>
        <p:nvSpPr>
          <p:cNvPr id="4" name="Slide Number Placeholder 3">
            <a:extLst>
              <a:ext uri="{FF2B5EF4-FFF2-40B4-BE49-F238E27FC236}">
                <a16:creationId xmlns:a16="http://schemas.microsoft.com/office/drawing/2014/main" id="{FCA541AD-E4A8-47DF-B07E-C9E24EE103D6}"/>
              </a:ext>
            </a:extLst>
          </p:cNvPr>
          <p:cNvSpPr>
            <a:spLocks noGrp="1"/>
          </p:cNvSpPr>
          <p:nvPr>
            <p:ph type="sldNum" sz="quarter" idx="2"/>
          </p:nvPr>
        </p:nvSpPr>
        <p:spPr/>
        <p:txBody>
          <a:bodyPr/>
          <a:lstStyle/>
          <a:p>
            <a:fld id="{86CB4B4D-7CA3-9044-876B-883B54F8677D}" type="slidenum">
              <a:rPr lang="en-US" smtClean="0"/>
              <a:pPr/>
              <a:t>54</a:t>
            </a:fld>
            <a:endParaRPr lang="en-US"/>
          </a:p>
        </p:txBody>
      </p:sp>
    </p:spTree>
    <p:extLst>
      <p:ext uri="{BB962C8B-B14F-4D97-AF65-F5344CB8AC3E}">
        <p14:creationId xmlns:p14="http://schemas.microsoft.com/office/powerpoint/2010/main" val="69031529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7"/>
            <a:ext cx="8229600" cy="792163"/>
          </a:xfrm>
        </p:spPr>
        <p:txBody>
          <a:bodyPr/>
          <a:lstStyle/>
          <a:p>
            <a:r>
              <a:rPr lang="en-US" dirty="0" err="1">
                <a:solidFill>
                  <a:srgbClr val="FF0000"/>
                </a:solidFill>
              </a:rPr>
              <a:t>Điều</a:t>
            </a:r>
            <a:r>
              <a:rPr lang="en-US" dirty="0">
                <a:solidFill>
                  <a:srgbClr val="FF0000"/>
                </a:solidFill>
              </a:rPr>
              <a:t> </a:t>
            </a:r>
            <a:r>
              <a:rPr lang="en-US" dirty="0" err="1">
                <a:solidFill>
                  <a:srgbClr val="FF0000"/>
                </a:solidFill>
              </a:rPr>
              <a:t>trị</a:t>
            </a:r>
            <a:endParaRPr lang="en-US" b="1" dirty="0">
              <a:solidFill>
                <a:srgbClr val="FF0000"/>
              </a:solidFill>
              <a:latin typeface="Arial" pitchFamily="34" charset="0"/>
              <a:cs typeface="Arial" pitchFamily="34" charset="0"/>
            </a:endParaRPr>
          </a:p>
        </p:txBody>
      </p:sp>
      <p:sp>
        <p:nvSpPr>
          <p:cNvPr id="3" name="Text Placeholder 2"/>
          <p:cNvSpPr>
            <a:spLocks noGrp="1"/>
          </p:cNvSpPr>
          <p:nvPr>
            <p:ph type="body" idx="1"/>
          </p:nvPr>
        </p:nvSpPr>
        <p:spPr>
          <a:xfrm>
            <a:off x="457200" y="914400"/>
            <a:ext cx="7924800" cy="5943600"/>
          </a:xfrm>
        </p:spPr>
        <p:txBody>
          <a:bodyPr>
            <a:noAutofit/>
          </a:bodyPr>
          <a:lstStyle/>
          <a:p>
            <a:pPr algn="just">
              <a:lnSpc>
                <a:spcPct val="150000"/>
              </a:lnSpc>
              <a:buFont typeface="Arial" pitchFamily="34" charset="0"/>
              <a:buChar char="•"/>
            </a:pPr>
            <a:r>
              <a:rPr lang="en-US" sz="2200" dirty="0" err="1"/>
              <a:t>Tác</a:t>
            </a:r>
            <a:r>
              <a:rPr lang="en-US" sz="2200" dirty="0"/>
              <a:t> </a:t>
            </a:r>
            <a:r>
              <a:rPr lang="en-US" sz="2200" dirty="0" err="1"/>
              <a:t>dụng</a:t>
            </a:r>
            <a:r>
              <a:rPr lang="en-US" sz="2200" dirty="0"/>
              <a:t>:</a:t>
            </a:r>
          </a:p>
          <a:p>
            <a:pPr lvl="1" algn="just">
              <a:buFont typeface="Arial" pitchFamily="34" charset="0"/>
              <a:buChar char="•"/>
            </a:pPr>
            <a:r>
              <a:rPr lang="en-US" sz="2200" dirty="0" err="1">
                <a:latin typeface="Arial" pitchFamily="34" charset="0"/>
                <a:cs typeface="Arial" pitchFamily="34" charset="0"/>
              </a:rPr>
              <a:t>Ng</a:t>
            </a:r>
            <a:r>
              <a:rPr lang="en-US" sz="2200" dirty="0" err="1"/>
              <a:t>ăn</a:t>
            </a:r>
            <a:r>
              <a:rPr lang="en-US" sz="2200" dirty="0"/>
              <a:t> </a:t>
            </a:r>
            <a:r>
              <a:rPr lang="en-US" sz="2200" dirty="0" err="1"/>
              <a:t>độc</a:t>
            </a:r>
            <a:r>
              <a:rPr lang="en-US" sz="2200" dirty="0"/>
              <a:t> </a:t>
            </a:r>
            <a:r>
              <a:rPr lang="en-US" sz="2200" dirty="0" err="1"/>
              <a:t>tố</a:t>
            </a:r>
            <a:r>
              <a:rPr lang="en-US" sz="2200" dirty="0"/>
              <a:t> </a:t>
            </a:r>
            <a:r>
              <a:rPr lang="en-US" sz="2200" dirty="0" err="1"/>
              <a:t>bám</a:t>
            </a:r>
            <a:r>
              <a:rPr lang="en-US" sz="2200" dirty="0"/>
              <a:t> </a:t>
            </a:r>
            <a:r>
              <a:rPr lang="en-US" sz="2200" dirty="0" err="1"/>
              <a:t>vào</a:t>
            </a:r>
            <a:r>
              <a:rPr lang="en-US" sz="2200" dirty="0"/>
              <a:t> </a:t>
            </a:r>
            <a:r>
              <a:rPr lang="en-US" sz="2200" dirty="0" err="1"/>
              <a:t>tận</a:t>
            </a:r>
            <a:r>
              <a:rPr lang="en-US" sz="2200" dirty="0"/>
              <a:t> </a:t>
            </a:r>
            <a:r>
              <a:rPr lang="en-US" sz="2200" dirty="0" err="1"/>
              <a:t>cùng</a:t>
            </a:r>
            <a:endParaRPr lang="en-US" sz="2200" dirty="0"/>
          </a:p>
          <a:p>
            <a:pPr marL="457200" lvl="1" indent="0" algn="just">
              <a:buNone/>
            </a:pPr>
            <a:r>
              <a:rPr lang="en-US" sz="2200" dirty="0" err="1"/>
              <a:t>thần</a:t>
            </a:r>
            <a:r>
              <a:rPr lang="en-US" sz="2200" dirty="0"/>
              <a:t> </a:t>
            </a:r>
            <a:r>
              <a:rPr lang="en-US" sz="2200" dirty="0" err="1"/>
              <a:t>kinh</a:t>
            </a:r>
            <a:r>
              <a:rPr lang="en-US" sz="2200" dirty="0"/>
              <a:t> </a:t>
            </a:r>
            <a:r>
              <a:rPr lang="en-US" sz="2200" dirty="0" err="1"/>
              <a:t>trước</a:t>
            </a:r>
            <a:r>
              <a:rPr lang="en-US" sz="2200" dirty="0"/>
              <a:t> synapse</a:t>
            </a:r>
          </a:p>
          <a:p>
            <a:pPr lvl="1" algn="just">
              <a:buFont typeface="Arial" pitchFamily="34" charset="0"/>
              <a:buChar char="•"/>
            </a:pPr>
            <a:r>
              <a:rPr lang="en-US" sz="2200" dirty="0" err="1">
                <a:latin typeface="Arial" pitchFamily="34" charset="0"/>
                <a:cs typeface="Arial" pitchFamily="34" charset="0"/>
              </a:rPr>
              <a:t>Hiệu</a:t>
            </a:r>
            <a:r>
              <a:rPr lang="en-US" sz="2200" dirty="0">
                <a:latin typeface="Arial" pitchFamily="34" charset="0"/>
                <a:cs typeface="Arial" pitchFamily="34" charset="0"/>
              </a:rPr>
              <a:t> </a:t>
            </a:r>
            <a:r>
              <a:rPr lang="en-US" sz="2200" dirty="0" err="1">
                <a:latin typeface="Arial" pitchFamily="34" charset="0"/>
                <a:cs typeface="Arial" pitchFamily="34" charset="0"/>
              </a:rPr>
              <a:t>qu</a:t>
            </a:r>
            <a:r>
              <a:rPr lang="en-US" sz="2200" dirty="0" err="1"/>
              <a:t>ả</a:t>
            </a:r>
            <a:r>
              <a:rPr lang="en-US" sz="2200" dirty="0"/>
              <a:t> </a:t>
            </a:r>
            <a:r>
              <a:rPr lang="en-US" sz="2200" dirty="0" err="1"/>
              <a:t>khi</a:t>
            </a:r>
            <a:r>
              <a:rPr lang="en-US" sz="2200" dirty="0"/>
              <a:t> </a:t>
            </a:r>
            <a:r>
              <a:rPr lang="en-US" sz="2200" dirty="0" err="1"/>
              <a:t>dùng</a:t>
            </a:r>
            <a:r>
              <a:rPr lang="en-US" sz="2200" dirty="0"/>
              <a:t> </a:t>
            </a:r>
            <a:r>
              <a:rPr lang="en-US" sz="2200" dirty="0" err="1"/>
              <a:t>trong</a:t>
            </a:r>
            <a:r>
              <a:rPr lang="en-US" sz="2200" dirty="0"/>
              <a:t> 48 – 96 </a:t>
            </a:r>
            <a:r>
              <a:rPr lang="en-US" sz="2200" dirty="0" err="1"/>
              <a:t>giờ</a:t>
            </a:r>
            <a:r>
              <a:rPr lang="en-US" sz="2200" dirty="0"/>
              <a:t> </a:t>
            </a:r>
            <a:r>
              <a:rPr lang="en-US" sz="2200" dirty="0" err="1"/>
              <a:t>đầu</a:t>
            </a:r>
            <a:endParaRPr lang="en-US" sz="2200" dirty="0"/>
          </a:p>
          <a:p>
            <a:pPr algn="just"/>
            <a:r>
              <a:rPr lang="en-US" sz="2200" dirty="0" err="1">
                <a:latin typeface="Arial" pitchFamily="34" charset="0"/>
                <a:cs typeface="Arial" pitchFamily="34" charset="0"/>
              </a:rPr>
              <a:t>Chế</a:t>
            </a:r>
            <a:r>
              <a:rPr lang="en-US" sz="2200" dirty="0">
                <a:latin typeface="Arial" pitchFamily="34" charset="0"/>
                <a:cs typeface="Arial" pitchFamily="34" charset="0"/>
              </a:rPr>
              <a:t> </a:t>
            </a:r>
            <a:r>
              <a:rPr lang="en-US" sz="2200" dirty="0" err="1">
                <a:latin typeface="Arial" pitchFamily="34" charset="0"/>
                <a:cs typeface="Arial" pitchFamily="34" charset="0"/>
              </a:rPr>
              <a:t>phẩm</a:t>
            </a:r>
            <a:r>
              <a:rPr lang="en-US" sz="2200" dirty="0">
                <a:latin typeface="Arial" pitchFamily="34" charset="0"/>
                <a:cs typeface="Arial" pitchFamily="34" charset="0"/>
              </a:rPr>
              <a:t>:</a:t>
            </a:r>
          </a:p>
          <a:p>
            <a:pPr lvl="1" algn="just"/>
            <a:r>
              <a:rPr lang="en-US" sz="2200" dirty="0"/>
              <a:t>Heptavalent (A-G_ </a:t>
            </a:r>
            <a:r>
              <a:rPr lang="en-US" sz="2200" dirty="0">
                <a:latin typeface="Arial" pitchFamily="34" charset="0"/>
                <a:cs typeface="Arial" pitchFamily="34" charset="0"/>
              </a:rPr>
              <a:t>Botulinum antitoxin- BAT) ) </a:t>
            </a:r>
            <a:r>
              <a:rPr lang="en-US" sz="2200" dirty="0" err="1">
                <a:latin typeface="Arial" pitchFamily="34" charset="0"/>
                <a:cs typeface="Arial" pitchFamily="34" charset="0"/>
              </a:rPr>
              <a:t>từ</a:t>
            </a:r>
            <a:r>
              <a:rPr lang="en-US" sz="2200" dirty="0">
                <a:latin typeface="Arial" pitchFamily="34" charset="0"/>
                <a:cs typeface="Arial" pitchFamily="34" charset="0"/>
              </a:rPr>
              <a:t> </a:t>
            </a:r>
            <a:r>
              <a:rPr lang="en-US" sz="2200" dirty="0" err="1">
                <a:latin typeface="Arial" pitchFamily="34" charset="0"/>
                <a:cs typeface="Arial" pitchFamily="34" charset="0"/>
              </a:rPr>
              <a:t>huyết</a:t>
            </a:r>
            <a:r>
              <a:rPr lang="en-US" sz="2200" dirty="0">
                <a:latin typeface="Arial" pitchFamily="34" charset="0"/>
                <a:cs typeface="Arial" pitchFamily="34" charset="0"/>
              </a:rPr>
              <a:t> </a:t>
            </a:r>
            <a:r>
              <a:rPr lang="en-US" sz="2200" dirty="0" err="1">
                <a:latin typeface="Arial" pitchFamily="34" charset="0"/>
                <a:cs typeface="Arial" pitchFamily="34" charset="0"/>
              </a:rPr>
              <a:t>thanh</a:t>
            </a:r>
            <a:r>
              <a:rPr lang="en-US" sz="2200" dirty="0">
                <a:latin typeface="Arial" pitchFamily="34" charset="0"/>
                <a:cs typeface="Arial" pitchFamily="34" charset="0"/>
              </a:rPr>
              <a:t> </a:t>
            </a:r>
            <a:r>
              <a:rPr lang="en-US" sz="2200" dirty="0" err="1">
                <a:latin typeface="Arial" pitchFamily="34" charset="0"/>
                <a:cs typeface="Arial" pitchFamily="34" charset="0"/>
              </a:rPr>
              <a:t>ngựa</a:t>
            </a:r>
            <a:r>
              <a:rPr lang="en-US" sz="2200" dirty="0">
                <a:latin typeface="Arial" pitchFamily="34" charset="0"/>
                <a:cs typeface="Arial" pitchFamily="34" charset="0"/>
              </a:rPr>
              <a:t> </a:t>
            </a:r>
            <a:r>
              <a:rPr lang="en-US" sz="2200" dirty="0" err="1">
                <a:latin typeface="Arial" pitchFamily="34" charset="0"/>
                <a:cs typeface="Arial" pitchFamily="34" charset="0"/>
              </a:rPr>
              <a:t>cho</a:t>
            </a:r>
            <a:r>
              <a:rPr lang="en-US" sz="2200" dirty="0">
                <a:latin typeface="Arial" pitchFamily="34" charset="0"/>
                <a:cs typeface="Arial" pitchFamily="34" charset="0"/>
              </a:rPr>
              <a:t> </a:t>
            </a:r>
            <a:r>
              <a:rPr lang="en-US" sz="2200" dirty="0" err="1">
                <a:latin typeface="Arial" pitchFamily="34" charset="0"/>
                <a:cs typeface="Arial" pitchFamily="34" charset="0"/>
              </a:rPr>
              <a:t>trẻ</a:t>
            </a:r>
            <a:r>
              <a:rPr lang="en-US" sz="2200" dirty="0">
                <a:latin typeface="Arial" pitchFamily="34" charset="0"/>
                <a:cs typeface="Arial" pitchFamily="34" charset="0"/>
              </a:rPr>
              <a:t> &gt; 1 </a:t>
            </a:r>
            <a:r>
              <a:rPr lang="en-US" sz="2200" dirty="0" err="1">
                <a:latin typeface="Arial" pitchFamily="34" charset="0"/>
                <a:cs typeface="Arial" pitchFamily="34" charset="0"/>
              </a:rPr>
              <a:t>tuổi</a:t>
            </a:r>
            <a:r>
              <a:rPr lang="en-US" sz="2200" dirty="0">
                <a:latin typeface="Arial" pitchFamily="34" charset="0"/>
                <a:cs typeface="Arial" pitchFamily="34" charset="0"/>
              </a:rPr>
              <a:t> </a:t>
            </a:r>
            <a:r>
              <a:rPr lang="en-US" sz="2200" dirty="0" err="1">
                <a:latin typeface="Arial" pitchFamily="34" charset="0"/>
                <a:cs typeface="Arial" pitchFamily="34" charset="0"/>
              </a:rPr>
              <a:t>và</a:t>
            </a:r>
            <a:r>
              <a:rPr lang="en-US" sz="2200" dirty="0">
                <a:latin typeface="Arial" pitchFamily="34" charset="0"/>
                <a:cs typeface="Arial" pitchFamily="34" charset="0"/>
              </a:rPr>
              <a:t> </a:t>
            </a:r>
            <a:r>
              <a:rPr lang="en-US" sz="2200" dirty="0" err="1">
                <a:latin typeface="Arial" pitchFamily="34" charset="0"/>
                <a:cs typeface="Arial" pitchFamily="34" charset="0"/>
              </a:rPr>
              <a:t>người</a:t>
            </a:r>
            <a:r>
              <a:rPr lang="en-US" sz="2200" dirty="0">
                <a:latin typeface="Arial" pitchFamily="34" charset="0"/>
                <a:cs typeface="Arial" pitchFamily="34" charset="0"/>
              </a:rPr>
              <a:t> </a:t>
            </a:r>
            <a:r>
              <a:rPr lang="en-US" sz="2200" dirty="0" err="1">
                <a:latin typeface="Arial" pitchFamily="34" charset="0"/>
                <a:cs typeface="Arial" pitchFamily="34" charset="0"/>
              </a:rPr>
              <a:t>lớn</a:t>
            </a:r>
            <a:endParaRPr lang="en-US" sz="2200" dirty="0">
              <a:latin typeface="Arial" pitchFamily="34" charset="0"/>
              <a:cs typeface="Arial" pitchFamily="34" charset="0"/>
            </a:endParaRPr>
          </a:p>
          <a:p>
            <a:pPr lvl="1" algn="just">
              <a:buFont typeface="Arial" pitchFamily="34" charset="0"/>
              <a:buChar char="•"/>
            </a:pPr>
            <a:r>
              <a:rPr lang="en-US" sz="2200" dirty="0">
                <a:latin typeface="Arial" pitchFamily="34" charset="0"/>
                <a:cs typeface="Arial" pitchFamily="34" charset="0"/>
              </a:rPr>
              <a:t>Botulism Immune </a:t>
            </a:r>
            <a:r>
              <a:rPr lang="en-US" sz="2200" dirty="0" err="1">
                <a:latin typeface="Arial" pitchFamily="34" charset="0"/>
                <a:cs typeface="Arial" pitchFamily="34" charset="0"/>
              </a:rPr>
              <a:t>Globuline</a:t>
            </a:r>
            <a:r>
              <a:rPr lang="en-US" sz="2200" dirty="0">
                <a:latin typeface="Arial" pitchFamily="34" charset="0"/>
                <a:cs typeface="Arial" pitchFamily="34" charset="0"/>
              </a:rPr>
              <a:t> (BIG) </a:t>
            </a:r>
            <a:r>
              <a:rPr lang="en-US" sz="2200" dirty="0" err="1">
                <a:latin typeface="Arial" pitchFamily="34" charset="0"/>
                <a:cs typeface="Arial" pitchFamily="34" charset="0"/>
              </a:rPr>
              <a:t>từ</a:t>
            </a:r>
            <a:r>
              <a:rPr lang="en-US" sz="2200" dirty="0">
                <a:latin typeface="Arial" pitchFamily="34" charset="0"/>
                <a:cs typeface="Arial" pitchFamily="34" charset="0"/>
              </a:rPr>
              <a:t> </a:t>
            </a:r>
            <a:r>
              <a:rPr lang="en-US" sz="2200" dirty="0" err="1">
                <a:latin typeface="Arial" pitchFamily="34" charset="0"/>
                <a:cs typeface="Arial" pitchFamily="34" charset="0"/>
              </a:rPr>
              <a:t>người</a:t>
            </a:r>
            <a:r>
              <a:rPr lang="en-US" sz="2200" dirty="0"/>
              <a:t>, </a:t>
            </a:r>
            <a:r>
              <a:rPr lang="en-US" sz="2200" dirty="0" err="1"/>
              <a:t>dùng</a:t>
            </a:r>
            <a:r>
              <a:rPr lang="en-US" sz="2200" dirty="0"/>
              <a:t> </a:t>
            </a:r>
            <a:r>
              <a:rPr lang="en-US" sz="2200" dirty="0" err="1"/>
              <a:t>cho</a:t>
            </a:r>
            <a:r>
              <a:rPr lang="en-US" sz="2200" dirty="0"/>
              <a:t> </a:t>
            </a:r>
            <a:r>
              <a:rPr lang="en-US" sz="2200" dirty="0" err="1"/>
              <a:t>trẻ</a:t>
            </a:r>
            <a:r>
              <a:rPr lang="en-US" sz="2200" dirty="0"/>
              <a:t> </a:t>
            </a:r>
            <a:r>
              <a:rPr lang="en-US" sz="2200" dirty="0" err="1"/>
              <a:t>dưới</a:t>
            </a:r>
            <a:r>
              <a:rPr lang="en-US" sz="2200" dirty="0"/>
              <a:t> 1 </a:t>
            </a:r>
            <a:r>
              <a:rPr lang="en-US" sz="2200" dirty="0" err="1"/>
              <a:t>tuổi</a:t>
            </a:r>
            <a:endParaRPr lang="en-US" sz="2200" dirty="0"/>
          </a:p>
        </p:txBody>
      </p:sp>
      <p:pic>
        <p:nvPicPr>
          <p:cNvPr id="5" name="Picture 2" descr="31.8.1">
            <a:extLst>
              <a:ext uri="{FF2B5EF4-FFF2-40B4-BE49-F238E27FC236}">
                <a16:creationId xmlns:a16="http://schemas.microsoft.com/office/drawing/2014/main" id="{292AFF5A-2927-4E5A-8C29-164ECBE3B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099" y="73333"/>
            <a:ext cx="3065605" cy="267652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CC29A5DF-86F7-4D9B-BC20-2854EC3EE7AD}"/>
              </a:ext>
            </a:extLst>
          </p:cNvPr>
          <p:cNvSpPr>
            <a:spLocks noGrp="1"/>
          </p:cNvSpPr>
          <p:nvPr>
            <p:ph type="sldNum" sz="quarter" idx="2"/>
          </p:nvPr>
        </p:nvSpPr>
        <p:spPr/>
        <p:txBody>
          <a:bodyPr/>
          <a:lstStyle/>
          <a:p>
            <a:fld id="{86CB4B4D-7CA3-9044-876B-883B54F8677D}" type="slidenum">
              <a:rPr lang="en-US" smtClean="0"/>
              <a:pPr/>
              <a:t>55</a:t>
            </a:fld>
            <a:endParaRPr lang="en-US"/>
          </a:p>
        </p:txBody>
      </p:sp>
    </p:spTree>
    <p:extLst>
      <p:ext uri="{BB962C8B-B14F-4D97-AF65-F5344CB8AC3E}">
        <p14:creationId xmlns:p14="http://schemas.microsoft.com/office/powerpoint/2010/main" val="102722637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taphylococcus"/>
          <p:cNvSpPr txBox="1"/>
          <p:nvPr/>
        </p:nvSpPr>
        <p:spPr>
          <a:xfrm>
            <a:off x="457200" y="533400"/>
            <a:ext cx="8305800"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rPr i="1" dirty="0"/>
              <a:t>Staphylococcus</a:t>
            </a:r>
          </a:p>
        </p:txBody>
      </p:sp>
      <p:sp>
        <p:nvSpPr>
          <p:cNvPr id="136" name="Sản xuất độc tố trong thực phẩm…"/>
          <p:cNvSpPr txBox="1"/>
          <p:nvPr/>
        </p:nvSpPr>
        <p:spPr>
          <a:xfrm>
            <a:off x="457200" y="1524000"/>
            <a:ext cx="8305800" cy="977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spcBef>
                <a:spcPts val="600"/>
              </a:spcBef>
              <a:buSzPct val="100000"/>
              <a:buFont typeface="Arial"/>
              <a:buChar char="•"/>
              <a:defRPr sz="2800">
                <a:solidFill>
                  <a:srgbClr val="002060"/>
                </a:solidFill>
              </a:defRPr>
            </a:pPr>
            <a:r>
              <a:rPr dirty="0" err="1"/>
              <a:t>Sản</a:t>
            </a:r>
            <a:r>
              <a:rPr dirty="0"/>
              <a:t> </a:t>
            </a:r>
            <a:r>
              <a:rPr dirty="0" err="1"/>
              <a:t>xuất</a:t>
            </a:r>
            <a:r>
              <a:rPr dirty="0"/>
              <a:t> </a:t>
            </a:r>
            <a:r>
              <a:rPr dirty="0" err="1"/>
              <a:t>độc</a:t>
            </a:r>
            <a:r>
              <a:rPr dirty="0"/>
              <a:t> </a:t>
            </a:r>
            <a:r>
              <a:rPr dirty="0" err="1"/>
              <a:t>tố</a:t>
            </a:r>
            <a:r>
              <a:rPr dirty="0"/>
              <a:t> </a:t>
            </a:r>
            <a:r>
              <a:rPr dirty="0" err="1"/>
              <a:t>trong</a:t>
            </a:r>
            <a:r>
              <a:rPr dirty="0"/>
              <a:t> </a:t>
            </a:r>
            <a:r>
              <a:rPr dirty="0" err="1"/>
              <a:t>thực</a:t>
            </a:r>
            <a:r>
              <a:rPr dirty="0"/>
              <a:t> </a:t>
            </a:r>
            <a:r>
              <a:rPr dirty="0" err="1"/>
              <a:t>phẩm</a:t>
            </a:r>
            <a:endParaRPr dirty="0"/>
          </a:p>
          <a:p>
            <a:pPr marL="342900" indent="-342900">
              <a:spcBef>
                <a:spcPts val="600"/>
              </a:spcBef>
              <a:buSzPct val="100000"/>
              <a:buFont typeface="Arial"/>
              <a:buChar char="•"/>
              <a:defRPr sz="2800">
                <a:solidFill>
                  <a:srgbClr val="002060"/>
                </a:solidFill>
              </a:defRPr>
            </a:pPr>
            <a:r>
              <a:rPr dirty="0" err="1"/>
              <a:t>Thịt</a:t>
            </a:r>
            <a:r>
              <a:rPr dirty="0"/>
              <a:t> </a:t>
            </a:r>
            <a:r>
              <a:rPr dirty="0" err="1"/>
              <a:t>nguội</a:t>
            </a:r>
            <a:r>
              <a:rPr dirty="0"/>
              <a:t>, </a:t>
            </a:r>
            <a:r>
              <a:rPr dirty="0" err="1"/>
              <a:t>tôm</a:t>
            </a:r>
            <a:r>
              <a:rPr dirty="0"/>
              <a:t>, </a:t>
            </a:r>
            <a:r>
              <a:rPr dirty="0" err="1"/>
              <a:t>cá</a:t>
            </a:r>
            <a:r>
              <a:rPr dirty="0"/>
              <a:t>, </a:t>
            </a:r>
            <a:r>
              <a:rPr dirty="0" err="1"/>
              <a:t>trứng</a:t>
            </a:r>
            <a:r>
              <a:rPr dirty="0"/>
              <a:t>, </a:t>
            </a:r>
            <a:r>
              <a:rPr dirty="0" err="1"/>
              <a:t>sữa</a:t>
            </a:r>
            <a:r>
              <a:rPr dirty="0"/>
              <a:t>, </a:t>
            </a:r>
            <a:r>
              <a:rPr dirty="0" err="1"/>
              <a:t>bơ</a:t>
            </a:r>
            <a:r>
              <a:rPr dirty="0"/>
              <a:t>, </a:t>
            </a:r>
            <a:r>
              <a:rPr dirty="0" err="1"/>
              <a:t>bánh</a:t>
            </a:r>
            <a:r>
              <a:rPr dirty="0"/>
              <a:t> </a:t>
            </a:r>
            <a:r>
              <a:rPr dirty="0" err="1"/>
              <a:t>kem</a:t>
            </a:r>
            <a:r>
              <a:rPr dirty="0"/>
              <a:t>..</a:t>
            </a:r>
          </a:p>
        </p:txBody>
      </p:sp>
      <p:pic>
        <p:nvPicPr>
          <p:cNvPr id="137" name="C:\Documents and Settings\ACain\Desktop\staph.jpg" descr="C:\Documents and Settings\ACain\Desktop\staph.jpg"/>
          <p:cNvPicPr>
            <a:picLocks noChangeAspect="1"/>
          </p:cNvPicPr>
          <p:nvPr/>
        </p:nvPicPr>
        <p:blipFill>
          <a:blip r:embed="rId2" cstate="print"/>
          <a:stretch>
            <a:fillRect/>
          </a:stretch>
        </p:blipFill>
        <p:spPr>
          <a:xfrm>
            <a:off x="2057400" y="3200400"/>
            <a:ext cx="4419600" cy="2743200"/>
          </a:xfrm>
          <a:prstGeom prst="rect">
            <a:avLst/>
          </a:prstGeom>
          <a:ln w="12700">
            <a:miter lim="400000"/>
          </a:ln>
        </p:spPr>
      </p:pic>
      <p:sp>
        <p:nvSpPr>
          <p:cNvPr id="2" name="Slide Number Placeholder 1">
            <a:extLst>
              <a:ext uri="{FF2B5EF4-FFF2-40B4-BE49-F238E27FC236}">
                <a16:creationId xmlns:a16="http://schemas.microsoft.com/office/drawing/2014/main" id="{8B22412A-34B6-4CAB-907E-68FF10DFB35A}"/>
              </a:ext>
            </a:extLst>
          </p:cNvPr>
          <p:cNvSpPr>
            <a:spLocks noGrp="1"/>
          </p:cNvSpPr>
          <p:nvPr>
            <p:ph type="sldNum" sz="quarter" idx="2"/>
          </p:nvPr>
        </p:nvSpPr>
        <p:spPr/>
        <p:txBody>
          <a:bodyPr/>
          <a:lstStyle/>
          <a:p>
            <a:fld id="{86CB4B4D-7CA3-9044-876B-883B54F8677D}" type="slidenum">
              <a:rPr lang="en-US" smtClean="0"/>
              <a:pPr/>
              <a:t>56</a:t>
            </a:fld>
            <a:endParaRPr lang="en-US"/>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0" name="Bảng"/>
          <p:cNvGraphicFramePr/>
          <p:nvPr>
            <p:extLst>
              <p:ext uri="{D42A27DB-BD31-4B8C-83A1-F6EECF244321}">
                <p14:modId xmlns:p14="http://schemas.microsoft.com/office/powerpoint/2010/main" val="3264691319"/>
              </p:ext>
            </p:extLst>
          </p:nvPr>
        </p:nvGraphicFramePr>
        <p:xfrm>
          <a:off x="152400" y="1219200"/>
          <a:ext cx="8839199" cy="5476902"/>
        </p:xfrm>
        <a:graphic>
          <a:graphicData uri="http://schemas.openxmlformats.org/drawingml/2006/table">
            <a:tbl>
              <a:tblPr>
                <a:tableStyleId>{4C3C2611-4C71-4FC5-86AE-919BDF0F9419}</a:tableStyleId>
              </a:tblPr>
              <a:tblGrid>
                <a:gridCol w="3128962">
                  <a:extLst>
                    <a:ext uri="{9D8B030D-6E8A-4147-A177-3AD203B41FA5}">
                      <a16:colId xmlns:a16="http://schemas.microsoft.com/office/drawing/2014/main" val="20000"/>
                    </a:ext>
                  </a:extLst>
                </a:gridCol>
                <a:gridCol w="3519487">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tblGrid>
              <a:tr h="531812">
                <a:tc>
                  <a:txBody>
                    <a:bodyPr/>
                    <a:lstStyle/>
                    <a:p>
                      <a:pPr algn="ctr">
                        <a:spcBef>
                          <a:spcPts val="600"/>
                        </a:spcBef>
                        <a:defRPr sz="1800" b="0"/>
                      </a:pPr>
                      <a:r>
                        <a:rPr sz="2800" b="1" dirty="0">
                          <a:solidFill>
                            <a:srgbClr val="FF0000"/>
                          </a:solidFill>
                        </a:rPr>
                        <a:t>NẤM</a:t>
                      </a:r>
                    </a:p>
                  </a:txBody>
                  <a:tcPr marL="45725" marR="45725" marT="45725" marB="45725"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a:spcBef>
                          <a:spcPts val="600"/>
                        </a:spcBef>
                        <a:defRPr sz="1800" b="0"/>
                      </a:pPr>
                      <a:r>
                        <a:rPr sz="2800" b="1" dirty="0">
                          <a:solidFill>
                            <a:srgbClr val="FF0000"/>
                          </a:solidFill>
                        </a:rPr>
                        <a:t>NƠI KÍ SINH</a:t>
                      </a:r>
                    </a:p>
                  </a:txBody>
                  <a:tcPr marL="45725" marR="45725" marT="45725" marB="45725" horzOverflow="overflow">
                    <a:lnL w="12700">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a:spcBef>
                          <a:spcPts val="600"/>
                        </a:spcBef>
                        <a:defRPr sz="1800" b="0"/>
                      </a:pPr>
                      <a:r>
                        <a:rPr sz="2800" b="1" dirty="0">
                          <a:solidFill>
                            <a:srgbClr val="FF0000"/>
                          </a:solidFill>
                        </a:rPr>
                        <a:t>ĐỘC TỐ</a:t>
                      </a:r>
                    </a:p>
                  </a:txBody>
                  <a:tcPr marL="45725" marR="45725" marT="45725" marB="45725" horzOverflow="overflow">
                    <a:lnL w="12700">
                      <a:solidFill>
                        <a:srgbClr val="000000"/>
                      </a:solidFill>
                    </a:lnL>
                    <a:lnR w="28575">
                      <a:solidFill>
                        <a:srgbClr val="000000"/>
                      </a:solidFill>
                    </a:lnR>
                    <a:lnT w="28575">
                      <a:solidFill>
                        <a:srgbClr val="000000"/>
                      </a:solidFill>
                    </a:lnT>
                    <a:lnB w="12700">
                      <a:solidFill>
                        <a:srgbClr val="000000"/>
                      </a:solidFill>
                    </a:lnB>
                    <a:noFill/>
                  </a:tcPr>
                </a:tc>
                <a:extLst>
                  <a:ext uri="{0D108BD9-81ED-4DB2-BD59-A6C34878D82A}">
                    <a16:rowId xmlns:a16="http://schemas.microsoft.com/office/drawing/2014/main" val="10000"/>
                  </a:ext>
                </a:extLst>
              </a:tr>
              <a:tr h="762000">
                <a:tc>
                  <a:txBody>
                    <a:bodyPr/>
                    <a:lstStyle/>
                    <a:p>
                      <a:pPr algn="l">
                        <a:spcBef>
                          <a:spcPts val="500"/>
                        </a:spcBef>
                        <a:defRPr sz="1800" b="0"/>
                      </a:pPr>
                      <a:r>
                        <a:rPr sz="2200" i="1"/>
                        <a:t>Aspergillus flavus</a:t>
                      </a:r>
                    </a:p>
                  </a:txBody>
                  <a:tcPr marL="45725" marR="45725" marT="45725" marB="45725"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Ngô, lạc, hạt có dầu, hạt cây bông</a:t>
                      </a:r>
                    </a:p>
                  </a:txBody>
                  <a:tcPr marL="45725" marR="45725" marT="45725" marB="4572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Aflatoxin</a:t>
                      </a:r>
                    </a:p>
                  </a:txBody>
                  <a:tcPr marL="45725" marR="45725" marT="45725" marB="45725" horzOverflow="overflow">
                    <a:lnL w="12700">
                      <a:solidFill>
                        <a:srgbClr val="000000"/>
                      </a:solidFill>
                    </a:lnL>
                    <a:lnR w="28575">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762000">
                <a:tc>
                  <a:txBody>
                    <a:bodyPr/>
                    <a:lstStyle/>
                    <a:p>
                      <a:pPr algn="l">
                        <a:spcBef>
                          <a:spcPts val="500"/>
                        </a:spcBef>
                        <a:defRPr sz="1800" b="0"/>
                      </a:pPr>
                      <a:r>
                        <a:rPr sz="2200" i="1"/>
                        <a:t>Aspergillus parasiticus</a:t>
                      </a:r>
                    </a:p>
                  </a:txBody>
                  <a:tcPr marL="45725" marR="45725" marT="45725" marB="45725"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Ngô, lạc, hạt dầu, hạt cây bông</a:t>
                      </a:r>
                    </a:p>
                  </a:txBody>
                  <a:tcPr marL="45725" marR="45725" marT="45725" marB="4572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Aflatoxin</a:t>
                      </a:r>
                    </a:p>
                  </a:txBody>
                  <a:tcPr marL="45725" marR="45725" marT="45725" marB="45725" horzOverflow="overflow">
                    <a:lnL w="12700">
                      <a:solidFill>
                        <a:srgbClr val="000000"/>
                      </a:solidFill>
                    </a:lnL>
                    <a:lnR w="28575">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762000">
                <a:tc>
                  <a:txBody>
                    <a:bodyPr/>
                    <a:lstStyle/>
                    <a:p>
                      <a:pPr algn="l">
                        <a:spcBef>
                          <a:spcPts val="500"/>
                        </a:spcBef>
                        <a:defRPr sz="1800" b="0"/>
                      </a:pPr>
                      <a:r>
                        <a:rPr sz="2200" i="1"/>
                        <a:t>Aspergillus nomius</a:t>
                      </a:r>
                    </a:p>
                  </a:txBody>
                  <a:tcPr marL="45725" marR="45725" marT="45725" marB="45725"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Ngô, lạc, hạt dầu, hạt cây bông</a:t>
                      </a:r>
                    </a:p>
                  </a:txBody>
                  <a:tcPr marL="45725" marR="45725" marT="45725" marB="4572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Aflatoxin</a:t>
                      </a:r>
                    </a:p>
                  </a:txBody>
                  <a:tcPr marL="45725" marR="45725" marT="45725" marB="45725" horzOverflow="overflow">
                    <a:lnL w="12700">
                      <a:solidFill>
                        <a:srgbClr val="000000"/>
                      </a:solidFill>
                    </a:lnL>
                    <a:lnR w="28575">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531812">
                <a:tc>
                  <a:txBody>
                    <a:bodyPr/>
                    <a:lstStyle/>
                    <a:p>
                      <a:pPr algn="l">
                        <a:spcBef>
                          <a:spcPts val="500"/>
                        </a:spcBef>
                        <a:defRPr sz="1800" b="0"/>
                      </a:pPr>
                      <a:r>
                        <a:rPr sz="2200" i="1"/>
                        <a:t>Aspergillus ochraceus</a:t>
                      </a:r>
                    </a:p>
                  </a:txBody>
                  <a:tcPr marL="45725" marR="45725" marT="45725" marB="45725"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Lúa mì</a:t>
                      </a:r>
                    </a:p>
                  </a:txBody>
                  <a:tcPr marL="45725" marR="45725" marT="45725" marB="4572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Ochratoxin</a:t>
                      </a:r>
                    </a:p>
                  </a:txBody>
                  <a:tcPr marL="45725" marR="45725" marT="45725" marB="45725" horzOverflow="overflow">
                    <a:lnL w="12700">
                      <a:solidFill>
                        <a:srgbClr val="000000"/>
                      </a:solidFill>
                    </a:lnL>
                    <a:lnR w="28575">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531812">
                <a:tc>
                  <a:txBody>
                    <a:bodyPr/>
                    <a:lstStyle/>
                    <a:p>
                      <a:pPr algn="l">
                        <a:spcBef>
                          <a:spcPts val="500"/>
                        </a:spcBef>
                        <a:defRPr sz="1800" b="0"/>
                      </a:pPr>
                      <a:r>
                        <a:rPr sz="2200" i="1"/>
                        <a:t>Aspergillus carbonerius</a:t>
                      </a:r>
                    </a:p>
                  </a:txBody>
                  <a:tcPr marL="45725" marR="45725" marT="45725" marB="45725"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Hạt café, nho nấu rượu</a:t>
                      </a:r>
                    </a:p>
                  </a:txBody>
                  <a:tcPr marL="45725" marR="45725" marT="45725" marB="4572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Ochratoxin</a:t>
                      </a:r>
                    </a:p>
                  </a:txBody>
                  <a:tcPr marL="45725" marR="45725" marT="45725" marB="45725" horzOverflow="overflow">
                    <a:lnL w="12700">
                      <a:solidFill>
                        <a:srgbClr val="000000"/>
                      </a:solidFill>
                    </a:lnL>
                    <a:lnR w="28575">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531812">
                <a:tc>
                  <a:txBody>
                    <a:bodyPr/>
                    <a:lstStyle/>
                    <a:p>
                      <a:pPr algn="l">
                        <a:spcBef>
                          <a:spcPts val="500"/>
                        </a:spcBef>
                        <a:defRPr sz="1800" b="0"/>
                      </a:pPr>
                      <a:r>
                        <a:rPr sz="2200" i="1"/>
                        <a:t>Fusarium sp.</a:t>
                      </a:r>
                    </a:p>
                  </a:txBody>
                  <a:tcPr marL="45725" marR="45725" marT="45725" marB="45725"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Lúa mì, lúa mạch, ngô</a:t>
                      </a:r>
                    </a:p>
                  </a:txBody>
                  <a:tcPr marL="45725" marR="45725" marT="45725" marB="4572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T-2 toxin</a:t>
                      </a:r>
                    </a:p>
                  </a:txBody>
                  <a:tcPr marL="45725" marR="45725" marT="45725" marB="45725" horzOverflow="overflow">
                    <a:lnL w="12700">
                      <a:solidFill>
                        <a:srgbClr val="000000"/>
                      </a:solidFill>
                    </a:lnL>
                    <a:lnR w="28575">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531812">
                <a:tc>
                  <a:txBody>
                    <a:bodyPr/>
                    <a:lstStyle/>
                    <a:p>
                      <a:pPr algn="l">
                        <a:spcBef>
                          <a:spcPts val="500"/>
                        </a:spcBef>
                        <a:defRPr sz="1800" b="0"/>
                      </a:pPr>
                      <a:r>
                        <a:rPr sz="2200" i="1"/>
                        <a:t>Penicillium verrucosum</a:t>
                      </a:r>
                    </a:p>
                  </a:txBody>
                  <a:tcPr marL="45725" marR="45725" marT="45725" marB="45725"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Lúa mì, lúa mạch, ngô</a:t>
                      </a:r>
                    </a:p>
                  </a:txBody>
                  <a:tcPr marL="45725" marR="45725" marT="45725" marB="4572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500"/>
                        </a:spcBef>
                        <a:defRPr sz="1800" b="0"/>
                      </a:pPr>
                      <a:r>
                        <a:rPr sz="2200"/>
                        <a:t>Ochratoxin</a:t>
                      </a:r>
                    </a:p>
                  </a:txBody>
                  <a:tcPr marL="45725" marR="45725" marT="45725" marB="45725" horzOverflow="overflow">
                    <a:lnL w="12700">
                      <a:solidFill>
                        <a:srgbClr val="000000"/>
                      </a:solidFill>
                    </a:lnL>
                    <a:lnR w="28575">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7"/>
                  </a:ext>
                </a:extLst>
              </a:tr>
              <a:tr h="531812">
                <a:tc>
                  <a:txBody>
                    <a:bodyPr/>
                    <a:lstStyle/>
                    <a:p>
                      <a:pPr algn="l">
                        <a:spcBef>
                          <a:spcPts val="500"/>
                        </a:spcBef>
                        <a:defRPr sz="1800" b="0"/>
                      </a:pPr>
                      <a:r>
                        <a:rPr sz="2200" i="1" dirty="0" err="1"/>
                        <a:t>Stachybotrys</a:t>
                      </a:r>
                      <a:endParaRPr sz="2200" i="1" dirty="0"/>
                    </a:p>
                  </a:txBody>
                  <a:tcPr marL="45725" marR="45725" marT="45725" marB="45725" horzOverflow="overflow">
                    <a:lnL w="28575">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l">
                        <a:spcBef>
                          <a:spcPts val="500"/>
                        </a:spcBef>
                        <a:defRPr sz="1800" b="0"/>
                      </a:pPr>
                      <a:r>
                        <a:rPr sz="2200"/>
                        <a:t>Cỏ khô</a:t>
                      </a:r>
                    </a:p>
                  </a:txBody>
                  <a:tcPr marL="45725" marR="45725" marT="45725" marB="45725" horzOverflow="overflow">
                    <a:lnL w="12700">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l">
                        <a:spcBef>
                          <a:spcPts val="500"/>
                        </a:spcBef>
                        <a:defRPr sz="1800" b="0"/>
                      </a:pPr>
                      <a:r>
                        <a:rPr sz="2200" dirty="0" err="1"/>
                        <a:t>satratoxins</a:t>
                      </a:r>
                      <a:endParaRPr sz="2200" dirty="0"/>
                    </a:p>
                  </a:txBody>
                  <a:tcPr marL="45725" marR="45725" marT="45725" marB="45725" horzOverflow="overflow">
                    <a:lnL w="12700">
                      <a:solidFill>
                        <a:srgbClr val="000000"/>
                      </a:solidFill>
                    </a:lnL>
                    <a:lnR w="28575">
                      <a:solidFill>
                        <a:srgbClr val="000000"/>
                      </a:solidFill>
                    </a:lnR>
                    <a:lnT w="12700">
                      <a:solidFill>
                        <a:srgbClr val="000000"/>
                      </a:solidFill>
                    </a:lnT>
                    <a:lnB w="28575">
                      <a:solidFill>
                        <a:srgbClr val="000000"/>
                      </a:solidFill>
                    </a:lnB>
                    <a:noFill/>
                  </a:tcPr>
                </a:tc>
                <a:extLst>
                  <a:ext uri="{0D108BD9-81ED-4DB2-BD59-A6C34878D82A}">
                    <a16:rowId xmlns:a16="http://schemas.microsoft.com/office/drawing/2014/main" val="10008"/>
                  </a:ext>
                </a:extLst>
              </a:tr>
            </a:tbl>
          </a:graphicData>
        </a:graphic>
      </p:graphicFrame>
      <p:sp>
        <p:nvSpPr>
          <p:cNvPr id="251" name="ĐỘC TỐ VI NẤM"/>
          <p:cNvSpPr txBox="1"/>
          <p:nvPr/>
        </p:nvSpPr>
        <p:spPr>
          <a:xfrm>
            <a:off x="838200" y="304800"/>
            <a:ext cx="77724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rPr dirty="0"/>
              <a:t>ĐỘC TỐ VI NẤM</a:t>
            </a:r>
          </a:p>
        </p:txBody>
      </p:sp>
      <p:sp>
        <p:nvSpPr>
          <p:cNvPr id="2" name="Slide Number Placeholder 1">
            <a:extLst>
              <a:ext uri="{FF2B5EF4-FFF2-40B4-BE49-F238E27FC236}">
                <a16:creationId xmlns:a16="http://schemas.microsoft.com/office/drawing/2014/main" id="{D7AFD494-E50C-459E-80DA-3DBF710CA561}"/>
              </a:ext>
            </a:extLst>
          </p:cNvPr>
          <p:cNvSpPr>
            <a:spLocks noGrp="1"/>
          </p:cNvSpPr>
          <p:nvPr>
            <p:ph type="sldNum" sz="quarter" idx="2"/>
          </p:nvPr>
        </p:nvSpPr>
        <p:spPr/>
        <p:txBody>
          <a:bodyPr/>
          <a:lstStyle/>
          <a:p>
            <a:fld id="{86CB4B4D-7CA3-9044-876B-883B54F8677D}" type="slidenum">
              <a:rPr lang="en-US" smtClean="0"/>
              <a:pPr/>
              <a:t>57</a:t>
            </a:fld>
            <a:endParaRPr lang="en-US"/>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535940" y="413680"/>
            <a:ext cx="6093460" cy="628377"/>
          </a:xfrm>
          <a:prstGeom prst="rect">
            <a:avLst/>
          </a:prstGeom>
        </p:spPr>
        <p:txBody>
          <a:bodyPr vert="horz" wrap="square" lIns="0" tIns="12700" rIns="0" bIns="0" rtlCol="0">
            <a:spAutoFit/>
          </a:bodyPr>
          <a:lstStyle/>
          <a:p>
            <a:pPr marL="12700">
              <a:lnSpc>
                <a:spcPct val="100000"/>
              </a:lnSpc>
              <a:spcBef>
                <a:spcPts val="100"/>
              </a:spcBef>
            </a:pPr>
            <a:r>
              <a:rPr sz="4000" spc="-70" dirty="0">
                <a:solidFill>
                  <a:srgbClr val="FF0000"/>
                </a:solidFill>
              </a:rPr>
              <a:t>ĐỘC </a:t>
            </a:r>
            <a:r>
              <a:rPr sz="4000" spc="-55" dirty="0">
                <a:solidFill>
                  <a:srgbClr val="FF0000"/>
                </a:solidFill>
              </a:rPr>
              <a:t>TỐ </a:t>
            </a:r>
            <a:r>
              <a:rPr sz="4000" spc="-70" dirty="0">
                <a:solidFill>
                  <a:srgbClr val="FF0000"/>
                </a:solidFill>
              </a:rPr>
              <a:t>NẤM</a:t>
            </a:r>
            <a:r>
              <a:rPr sz="4000" spc="-570" dirty="0">
                <a:solidFill>
                  <a:srgbClr val="FF0000"/>
                </a:solidFill>
              </a:rPr>
              <a:t> </a:t>
            </a:r>
            <a:r>
              <a:rPr sz="4000" spc="-65" dirty="0">
                <a:solidFill>
                  <a:srgbClr val="FF0000"/>
                </a:solidFill>
              </a:rPr>
              <a:t>MỐC</a:t>
            </a:r>
            <a:endParaRPr sz="4000" dirty="0">
              <a:solidFill>
                <a:srgbClr val="FF0000"/>
              </a:solidFill>
            </a:endParaRPr>
          </a:p>
        </p:txBody>
      </p:sp>
      <p:sp>
        <p:nvSpPr>
          <p:cNvPr id="8" name="object 8"/>
          <p:cNvSpPr/>
          <p:nvPr/>
        </p:nvSpPr>
        <p:spPr>
          <a:xfrm>
            <a:off x="457200" y="1720291"/>
            <a:ext cx="4038600" cy="4103216"/>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4841240" y="1546834"/>
            <a:ext cx="3484879" cy="3001645"/>
          </a:xfrm>
          <a:prstGeom prst="rect">
            <a:avLst/>
          </a:prstGeom>
        </p:spPr>
        <p:txBody>
          <a:bodyPr vert="horz" wrap="square" lIns="0" tIns="14604" rIns="0" bIns="0" rtlCol="0">
            <a:spAutoFit/>
          </a:bodyPr>
          <a:lstStyle/>
          <a:p>
            <a:pPr marL="241300" marR="5080" indent="-228600" algn="just">
              <a:lnSpc>
                <a:spcPct val="150100"/>
              </a:lnSpc>
              <a:spcBef>
                <a:spcPts val="114"/>
              </a:spcBef>
              <a:buSzPct val="96153"/>
              <a:buFont typeface="Wingdings"/>
              <a:buChar char=""/>
              <a:tabLst>
                <a:tab pos="307975" algn="l"/>
              </a:tabLst>
            </a:pPr>
            <a:r>
              <a:rPr sz="2600" spc="-5" dirty="0">
                <a:solidFill>
                  <a:srgbClr val="002060"/>
                </a:solidFill>
                <a:latin typeface="Arial"/>
                <a:cs typeface="Arial"/>
              </a:rPr>
              <a:t>Mycotoxins: </a:t>
            </a:r>
            <a:r>
              <a:rPr sz="2600" dirty="0">
                <a:solidFill>
                  <a:srgbClr val="002060"/>
                </a:solidFill>
                <a:latin typeface="Arial"/>
                <a:cs typeface="Arial"/>
              </a:rPr>
              <a:t>Độc tố  của </a:t>
            </a:r>
            <a:r>
              <a:rPr sz="2600" spc="-5" dirty="0">
                <a:solidFill>
                  <a:srgbClr val="002060"/>
                </a:solidFill>
                <a:latin typeface="Arial"/>
                <a:cs typeface="Arial"/>
              </a:rPr>
              <a:t>nấm, mốc sinh ra  trong </a:t>
            </a:r>
            <a:r>
              <a:rPr sz="2600" dirty="0">
                <a:solidFill>
                  <a:srgbClr val="002060"/>
                </a:solidFill>
                <a:latin typeface="Arial"/>
                <a:cs typeface="Arial"/>
              </a:rPr>
              <a:t>quá trình sản  xuất, thu hoạch, </a:t>
            </a:r>
            <a:r>
              <a:rPr sz="2600" spc="-5" dirty="0">
                <a:solidFill>
                  <a:srgbClr val="002060"/>
                </a:solidFill>
                <a:latin typeface="Arial"/>
                <a:cs typeface="Arial"/>
              </a:rPr>
              <a:t>lưu  trữ </a:t>
            </a:r>
            <a:r>
              <a:rPr sz="2600" dirty="0">
                <a:solidFill>
                  <a:srgbClr val="002060"/>
                </a:solidFill>
                <a:latin typeface="Arial"/>
                <a:cs typeface="Arial"/>
              </a:rPr>
              <a:t>hạt, ngũ</a:t>
            </a:r>
            <a:r>
              <a:rPr sz="2600" spc="-15" dirty="0">
                <a:solidFill>
                  <a:srgbClr val="002060"/>
                </a:solidFill>
                <a:latin typeface="Arial"/>
                <a:cs typeface="Arial"/>
              </a:rPr>
              <a:t> </a:t>
            </a:r>
            <a:r>
              <a:rPr sz="2600" dirty="0">
                <a:solidFill>
                  <a:srgbClr val="002060"/>
                </a:solidFill>
                <a:latin typeface="Arial"/>
                <a:cs typeface="Arial"/>
              </a:rPr>
              <a:t>cốc</a:t>
            </a:r>
            <a:endParaRPr sz="2600" dirty="0">
              <a:latin typeface="Arial"/>
              <a:cs typeface="Arial"/>
            </a:endParaRPr>
          </a:p>
        </p:txBody>
      </p:sp>
      <p:sp>
        <p:nvSpPr>
          <p:cNvPr id="10" name="object 10"/>
          <p:cNvSpPr txBox="1"/>
          <p:nvPr/>
        </p:nvSpPr>
        <p:spPr>
          <a:xfrm>
            <a:off x="4841239" y="4591904"/>
            <a:ext cx="3484879" cy="1750159"/>
          </a:xfrm>
          <a:prstGeom prst="rect">
            <a:avLst/>
          </a:prstGeom>
        </p:spPr>
        <p:txBody>
          <a:bodyPr vert="horz" wrap="square" lIns="0" tIns="12700" rIns="0" bIns="0" rtlCol="0">
            <a:spAutoFit/>
          </a:bodyPr>
          <a:lstStyle/>
          <a:p>
            <a:pPr marL="241300" marR="5080" indent="-228600" algn="just">
              <a:lnSpc>
                <a:spcPct val="150600"/>
              </a:lnSpc>
              <a:spcBef>
                <a:spcPts val="100"/>
              </a:spcBef>
              <a:buSzPct val="96153"/>
              <a:buFont typeface="Wingdings"/>
              <a:buChar char=""/>
              <a:tabLst>
                <a:tab pos="307975" algn="l"/>
                <a:tab pos="1263015" algn="l"/>
              </a:tabLst>
            </a:pPr>
            <a:r>
              <a:rPr sz="2600" spc="-5" dirty="0">
                <a:solidFill>
                  <a:srgbClr val="002060"/>
                </a:solidFill>
                <a:latin typeface="Arial"/>
                <a:cs typeface="Arial"/>
              </a:rPr>
              <a:t>M</a:t>
            </a:r>
            <a:r>
              <a:rPr sz="2600" dirty="0">
                <a:solidFill>
                  <a:srgbClr val="002060"/>
                </a:solidFill>
                <a:latin typeface="Arial"/>
                <a:cs typeface="Arial"/>
              </a:rPr>
              <a:t>ycotox</a:t>
            </a:r>
            <a:r>
              <a:rPr sz="2600" spc="-5" dirty="0">
                <a:solidFill>
                  <a:srgbClr val="002060"/>
                </a:solidFill>
                <a:latin typeface="Arial"/>
                <a:cs typeface="Arial"/>
              </a:rPr>
              <a:t>i</a:t>
            </a:r>
            <a:r>
              <a:rPr sz="2600" dirty="0">
                <a:solidFill>
                  <a:srgbClr val="002060"/>
                </a:solidFill>
                <a:latin typeface="Arial"/>
                <a:cs typeface="Arial"/>
              </a:rPr>
              <a:t>ns</a:t>
            </a:r>
            <a:r>
              <a:rPr lang="en-US" sz="2600" dirty="0">
                <a:solidFill>
                  <a:srgbClr val="002060"/>
                </a:solidFill>
                <a:latin typeface="Arial"/>
                <a:cs typeface="Arial"/>
              </a:rPr>
              <a:t> </a:t>
            </a:r>
            <a:r>
              <a:rPr lang="en-US" sz="2600" dirty="0" err="1">
                <a:solidFill>
                  <a:srgbClr val="002060"/>
                </a:solidFill>
                <a:latin typeface="Arial"/>
                <a:cs typeface="Arial"/>
              </a:rPr>
              <a:t>một</a:t>
            </a:r>
            <a:r>
              <a:rPr lang="en-US" sz="2600" dirty="0">
                <a:solidFill>
                  <a:srgbClr val="002060"/>
                </a:solidFill>
                <a:latin typeface="Arial"/>
                <a:cs typeface="Arial"/>
              </a:rPr>
              <a:t> </a:t>
            </a:r>
            <a:r>
              <a:rPr sz="2600" dirty="0">
                <a:solidFill>
                  <a:srgbClr val="002060"/>
                </a:solidFill>
                <a:latin typeface="Arial"/>
                <a:cs typeface="Arial"/>
              </a:rPr>
              <a:t>  </a:t>
            </a:r>
            <a:r>
              <a:rPr sz="2600" spc="-5" dirty="0">
                <a:solidFill>
                  <a:srgbClr val="002060"/>
                </a:solidFill>
                <a:latin typeface="Arial"/>
                <a:cs typeface="Arial"/>
              </a:rPr>
              <a:t>trong	</a:t>
            </a:r>
            <a:r>
              <a:rPr sz="2600" dirty="0" err="1">
                <a:solidFill>
                  <a:srgbClr val="002060"/>
                </a:solidFill>
                <a:latin typeface="Arial"/>
                <a:cs typeface="Arial"/>
              </a:rPr>
              <a:t>các</a:t>
            </a:r>
            <a:r>
              <a:rPr lang="en-US" sz="2600" dirty="0">
                <a:solidFill>
                  <a:srgbClr val="002060"/>
                </a:solidFill>
                <a:latin typeface="Arial"/>
                <a:cs typeface="Arial"/>
              </a:rPr>
              <a:t> </a:t>
            </a:r>
            <a:r>
              <a:rPr lang="en-US" sz="2600" dirty="0" err="1">
                <a:solidFill>
                  <a:srgbClr val="002060"/>
                </a:solidFill>
                <a:latin typeface="Arial"/>
                <a:cs typeface="Arial"/>
              </a:rPr>
              <a:t>chất</a:t>
            </a:r>
            <a:r>
              <a:rPr lang="en-US" sz="2600" dirty="0">
                <a:solidFill>
                  <a:srgbClr val="002060"/>
                </a:solidFill>
                <a:latin typeface="Arial"/>
                <a:cs typeface="Arial"/>
              </a:rPr>
              <a:t> </a:t>
            </a:r>
            <a:r>
              <a:rPr lang="en-US" sz="2600" dirty="0" err="1">
                <a:solidFill>
                  <a:srgbClr val="002060"/>
                </a:solidFill>
                <a:latin typeface="Arial"/>
                <a:cs typeface="Arial"/>
              </a:rPr>
              <a:t>gây</a:t>
            </a:r>
            <a:r>
              <a:rPr lang="en-US" sz="2600" dirty="0">
                <a:solidFill>
                  <a:srgbClr val="002060"/>
                </a:solidFill>
                <a:latin typeface="Arial"/>
                <a:cs typeface="Arial"/>
              </a:rPr>
              <a:t> </a:t>
            </a:r>
            <a:r>
              <a:rPr lang="en-US" sz="2600" dirty="0" err="1">
                <a:solidFill>
                  <a:srgbClr val="002060"/>
                </a:solidFill>
                <a:latin typeface="Arial"/>
                <a:cs typeface="Arial"/>
              </a:rPr>
              <a:t>đột</a:t>
            </a:r>
            <a:r>
              <a:rPr lang="en-US" sz="2600" dirty="0">
                <a:solidFill>
                  <a:srgbClr val="002060"/>
                </a:solidFill>
                <a:latin typeface="Arial"/>
                <a:cs typeface="Arial"/>
              </a:rPr>
              <a:t> </a:t>
            </a:r>
            <a:r>
              <a:rPr lang="en-US" sz="2600" dirty="0" err="1">
                <a:solidFill>
                  <a:srgbClr val="002060"/>
                </a:solidFill>
                <a:latin typeface="Arial"/>
                <a:cs typeface="Arial"/>
              </a:rPr>
              <a:t>biến</a:t>
            </a:r>
            <a:r>
              <a:rPr lang="en-US" sz="2600" dirty="0">
                <a:solidFill>
                  <a:srgbClr val="002060"/>
                </a:solidFill>
                <a:latin typeface="Arial"/>
                <a:cs typeface="Arial"/>
              </a:rPr>
              <a:t> </a:t>
            </a:r>
            <a:r>
              <a:rPr lang="en-US" sz="2600" dirty="0" err="1">
                <a:solidFill>
                  <a:srgbClr val="002060"/>
                </a:solidFill>
                <a:latin typeface="Arial"/>
                <a:cs typeface="Arial"/>
              </a:rPr>
              <a:t>và</a:t>
            </a:r>
            <a:r>
              <a:rPr lang="en-US" sz="2600" dirty="0">
                <a:solidFill>
                  <a:srgbClr val="002060"/>
                </a:solidFill>
                <a:latin typeface="Arial"/>
                <a:cs typeface="Arial"/>
              </a:rPr>
              <a:t> </a:t>
            </a:r>
            <a:r>
              <a:rPr lang="en-US" sz="2600" dirty="0" err="1">
                <a:solidFill>
                  <a:srgbClr val="002060"/>
                </a:solidFill>
                <a:latin typeface="Arial"/>
                <a:cs typeface="Arial"/>
              </a:rPr>
              <a:t>ung</a:t>
            </a:r>
            <a:r>
              <a:rPr lang="en-US" sz="2600" dirty="0">
                <a:solidFill>
                  <a:srgbClr val="002060"/>
                </a:solidFill>
                <a:latin typeface="Arial"/>
                <a:cs typeface="Arial"/>
              </a:rPr>
              <a:t> </a:t>
            </a:r>
            <a:r>
              <a:rPr lang="en-US" sz="2600" dirty="0" err="1">
                <a:solidFill>
                  <a:srgbClr val="002060"/>
                </a:solidFill>
                <a:latin typeface="Arial"/>
                <a:cs typeface="Arial"/>
              </a:rPr>
              <a:t>th</a:t>
            </a:r>
            <a:r>
              <a:rPr lang="vi-VN" sz="2600" dirty="0">
                <a:solidFill>
                  <a:srgbClr val="002060"/>
                </a:solidFill>
                <a:latin typeface="Arial"/>
                <a:cs typeface="Arial"/>
              </a:rPr>
              <a:t>ư</a:t>
            </a:r>
            <a:endParaRPr sz="2600" dirty="0">
              <a:latin typeface="Arial"/>
              <a:cs typeface="Arial"/>
            </a:endParaRPr>
          </a:p>
        </p:txBody>
      </p:sp>
      <p:sp>
        <p:nvSpPr>
          <p:cNvPr id="2" name="Footer Placeholder 1">
            <a:extLst>
              <a:ext uri="{FF2B5EF4-FFF2-40B4-BE49-F238E27FC236}">
                <a16:creationId xmlns:a16="http://schemas.microsoft.com/office/drawing/2014/main" id="{25DF8479-B861-4FB9-9920-2019F3FAC3A2}"/>
              </a:ext>
            </a:extLst>
          </p:cNvPr>
          <p:cNvSpPr>
            <a:spLocks noGrp="1"/>
          </p:cNvSpPr>
          <p:nvPr>
            <p:ph type="ftr" sz="quarter" idx="5"/>
          </p:nvPr>
        </p:nvSpPr>
        <p:spPr/>
        <p:txBody>
          <a:bodyPr/>
          <a:lstStyle/>
          <a:p>
            <a:endParaRPr lang="en-US"/>
          </a:p>
        </p:txBody>
      </p:sp>
      <p:sp>
        <p:nvSpPr>
          <p:cNvPr id="3" name="Slide Number Placeholder 2">
            <a:extLst>
              <a:ext uri="{FF2B5EF4-FFF2-40B4-BE49-F238E27FC236}">
                <a16:creationId xmlns:a16="http://schemas.microsoft.com/office/drawing/2014/main" id="{0E0745AC-6EFB-4BD1-A63B-287855078178}"/>
              </a:ext>
            </a:extLst>
          </p:cNvPr>
          <p:cNvSpPr>
            <a:spLocks noGrp="1"/>
          </p:cNvSpPr>
          <p:nvPr>
            <p:ph type="sldNum" sz="quarter" idx="7"/>
          </p:nvPr>
        </p:nvSpPr>
        <p:spPr/>
        <p:txBody>
          <a:bodyPr/>
          <a:lstStyle/>
          <a:p>
            <a:fld id="{B6F15528-21DE-4FAA-801E-634DDDAF4B2B}" type="slidenum">
              <a:rPr lang="en-US" smtClean="0"/>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535938" y="450164"/>
            <a:ext cx="5817235" cy="574040"/>
          </a:xfrm>
          <a:prstGeom prst="rect">
            <a:avLst/>
          </a:prstGeom>
        </p:spPr>
        <p:txBody>
          <a:bodyPr vert="horz" wrap="square" lIns="0" tIns="12700" rIns="0" bIns="0" rtlCol="0">
            <a:spAutoFit/>
          </a:bodyPr>
          <a:lstStyle/>
          <a:p>
            <a:pPr marL="12700">
              <a:lnSpc>
                <a:spcPct val="100000"/>
              </a:lnSpc>
              <a:spcBef>
                <a:spcPts val="100"/>
              </a:spcBef>
            </a:pPr>
            <a:r>
              <a:rPr spc="-100" dirty="0">
                <a:solidFill>
                  <a:srgbClr val="FF0000"/>
                </a:solidFill>
              </a:rPr>
              <a:t>MYCOTOXINS</a:t>
            </a:r>
            <a:r>
              <a:rPr spc="-240" dirty="0">
                <a:solidFill>
                  <a:srgbClr val="FF0000"/>
                </a:solidFill>
              </a:rPr>
              <a:t> </a:t>
            </a:r>
            <a:r>
              <a:rPr spc="-135" dirty="0">
                <a:solidFill>
                  <a:srgbClr val="FF0000"/>
                </a:solidFill>
              </a:rPr>
              <a:t>(AFLATOXIN)</a:t>
            </a:r>
          </a:p>
        </p:txBody>
      </p:sp>
      <p:sp>
        <p:nvSpPr>
          <p:cNvPr id="8" name="object 8"/>
          <p:cNvSpPr txBox="1"/>
          <p:nvPr/>
        </p:nvSpPr>
        <p:spPr>
          <a:xfrm>
            <a:off x="457734" y="1300188"/>
            <a:ext cx="4115435" cy="5258435"/>
          </a:xfrm>
          <a:prstGeom prst="rect">
            <a:avLst/>
          </a:prstGeom>
        </p:spPr>
        <p:txBody>
          <a:bodyPr vert="horz" wrap="square" lIns="0" tIns="113030" rIns="0" bIns="0" rtlCol="0">
            <a:spAutoFit/>
          </a:bodyPr>
          <a:lstStyle/>
          <a:p>
            <a:pPr marL="241300" indent="-228600">
              <a:lnSpc>
                <a:spcPct val="100000"/>
              </a:lnSpc>
              <a:spcBef>
                <a:spcPts val="890"/>
              </a:spcBef>
              <a:buSzPct val="95454"/>
              <a:buFont typeface="Wingdings"/>
              <a:buChar char=""/>
              <a:tabLst>
                <a:tab pos="262890" algn="l"/>
              </a:tabLst>
            </a:pPr>
            <a:r>
              <a:rPr sz="2200" spc="-5" dirty="0">
                <a:solidFill>
                  <a:srgbClr val="002060"/>
                </a:solidFill>
                <a:latin typeface="Arial"/>
                <a:cs typeface="Arial"/>
              </a:rPr>
              <a:t>Độc </a:t>
            </a:r>
            <a:r>
              <a:rPr sz="2200" dirty="0">
                <a:solidFill>
                  <a:srgbClr val="002060"/>
                </a:solidFill>
                <a:latin typeface="Arial"/>
                <a:cs typeface="Arial"/>
              </a:rPr>
              <a:t>tố gây nguy cơ </a:t>
            </a:r>
            <a:r>
              <a:rPr sz="2200" spc="-5" dirty="0">
                <a:solidFill>
                  <a:srgbClr val="002060"/>
                </a:solidFill>
                <a:latin typeface="Arial"/>
                <a:cs typeface="Arial"/>
              </a:rPr>
              <a:t>lâu</a:t>
            </a:r>
            <a:r>
              <a:rPr sz="2200" spc="-40" dirty="0">
                <a:solidFill>
                  <a:srgbClr val="002060"/>
                </a:solidFill>
                <a:latin typeface="Arial"/>
                <a:cs typeface="Arial"/>
              </a:rPr>
              <a:t> </a:t>
            </a:r>
            <a:r>
              <a:rPr sz="2200" dirty="0">
                <a:solidFill>
                  <a:srgbClr val="002060"/>
                </a:solidFill>
                <a:latin typeface="Arial"/>
                <a:cs typeface="Arial"/>
              </a:rPr>
              <a:t>dài</a:t>
            </a:r>
            <a:endParaRPr sz="2200" dirty="0">
              <a:latin typeface="Arial"/>
              <a:cs typeface="Arial"/>
            </a:endParaRPr>
          </a:p>
          <a:p>
            <a:pPr marL="241300" marR="5080" indent="-228600" algn="just">
              <a:lnSpc>
                <a:spcPts val="3429"/>
              </a:lnSpc>
              <a:spcBef>
                <a:spcPts val="250"/>
              </a:spcBef>
              <a:buSzPct val="95454"/>
              <a:buFont typeface="Wingdings"/>
              <a:buChar char=""/>
              <a:tabLst>
                <a:tab pos="262890" algn="l"/>
              </a:tabLst>
            </a:pPr>
            <a:r>
              <a:rPr sz="2200" spc="-5" dirty="0">
                <a:solidFill>
                  <a:srgbClr val="002060"/>
                </a:solidFill>
                <a:latin typeface="Arial"/>
                <a:cs typeface="Arial"/>
              </a:rPr>
              <a:t>Nhiễm </a:t>
            </a:r>
            <a:r>
              <a:rPr sz="2200" dirty="0">
                <a:solidFill>
                  <a:srgbClr val="002060"/>
                </a:solidFill>
                <a:latin typeface="Arial"/>
                <a:cs typeface="Arial"/>
              </a:rPr>
              <a:t>mãn tính thông qua chế  độ ăn có </a:t>
            </a:r>
            <a:r>
              <a:rPr sz="2200" spc="-5" dirty="0">
                <a:solidFill>
                  <a:srgbClr val="002060"/>
                </a:solidFill>
                <a:latin typeface="Arial"/>
                <a:cs typeface="Arial"/>
              </a:rPr>
              <a:t>liên </a:t>
            </a:r>
            <a:r>
              <a:rPr sz="2200" dirty="0">
                <a:solidFill>
                  <a:srgbClr val="002060"/>
                </a:solidFill>
                <a:latin typeface="Arial"/>
                <a:cs typeface="Arial"/>
              </a:rPr>
              <a:t>quan đến bệnh  ung thư thận, gan và bệnh </a:t>
            </a:r>
            <a:r>
              <a:rPr sz="2200" spc="-5" dirty="0">
                <a:solidFill>
                  <a:srgbClr val="002060"/>
                </a:solidFill>
                <a:latin typeface="Arial"/>
                <a:cs typeface="Arial"/>
              </a:rPr>
              <a:t>lý  </a:t>
            </a:r>
            <a:r>
              <a:rPr sz="2200" dirty="0">
                <a:solidFill>
                  <a:srgbClr val="002060"/>
                </a:solidFill>
                <a:latin typeface="Arial"/>
                <a:cs typeface="Arial"/>
              </a:rPr>
              <a:t>hệ thống </a:t>
            </a:r>
            <a:r>
              <a:rPr sz="2200" spc="-5" dirty="0">
                <a:solidFill>
                  <a:srgbClr val="002060"/>
                </a:solidFill>
                <a:latin typeface="Arial"/>
                <a:cs typeface="Arial"/>
              </a:rPr>
              <a:t>miễn dịch (aflatoxin  </a:t>
            </a:r>
            <a:r>
              <a:rPr sz="2200" dirty="0">
                <a:solidFill>
                  <a:srgbClr val="002060"/>
                </a:solidFill>
                <a:latin typeface="Arial"/>
                <a:cs typeface="Arial"/>
              </a:rPr>
              <a:t>có thể gây ung thư</a:t>
            </a:r>
            <a:r>
              <a:rPr sz="2200" spc="-35" dirty="0">
                <a:solidFill>
                  <a:srgbClr val="002060"/>
                </a:solidFill>
                <a:latin typeface="Arial"/>
                <a:cs typeface="Arial"/>
              </a:rPr>
              <a:t> </a:t>
            </a:r>
            <a:r>
              <a:rPr sz="2200" dirty="0">
                <a:solidFill>
                  <a:srgbClr val="002060"/>
                </a:solidFill>
                <a:latin typeface="Arial"/>
                <a:cs typeface="Arial"/>
              </a:rPr>
              <a:t>gan)</a:t>
            </a:r>
            <a:endParaRPr sz="2200" dirty="0">
              <a:latin typeface="Arial"/>
              <a:cs typeface="Arial"/>
            </a:endParaRPr>
          </a:p>
          <a:p>
            <a:pPr marL="241300" marR="5080" indent="-228600" algn="just">
              <a:lnSpc>
                <a:spcPts val="3429"/>
              </a:lnSpc>
              <a:spcBef>
                <a:spcPts val="20"/>
              </a:spcBef>
              <a:buSzPct val="95454"/>
              <a:buFont typeface="Wingdings"/>
              <a:buChar char=""/>
              <a:tabLst>
                <a:tab pos="262890" algn="l"/>
              </a:tabLst>
            </a:pPr>
            <a:r>
              <a:rPr sz="2200" spc="-5" dirty="0">
                <a:solidFill>
                  <a:srgbClr val="002060"/>
                </a:solidFill>
                <a:latin typeface="Arial"/>
                <a:cs typeface="Arial"/>
              </a:rPr>
              <a:t>Mycotoxins thường </a:t>
            </a:r>
            <a:r>
              <a:rPr sz="2200" dirty="0">
                <a:solidFill>
                  <a:srgbClr val="002060"/>
                </a:solidFill>
                <a:latin typeface="Arial"/>
                <a:cs typeface="Arial"/>
              </a:rPr>
              <a:t>xuất </a:t>
            </a:r>
            <a:r>
              <a:rPr sz="2200" spc="-5" dirty="0">
                <a:solidFill>
                  <a:srgbClr val="002060"/>
                </a:solidFill>
                <a:latin typeface="Arial"/>
                <a:cs typeface="Arial"/>
              </a:rPr>
              <a:t>hiện  nhiều </a:t>
            </a:r>
            <a:r>
              <a:rPr sz="2200" dirty="0">
                <a:solidFill>
                  <a:srgbClr val="002060"/>
                </a:solidFill>
                <a:latin typeface="Arial"/>
                <a:cs typeface="Arial"/>
              </a:rPr>
              <a:t>trong </a:t>
            </a:r>
            <a:r>
              <a:rPr sz="2200" spc="-5" dirty="0">
                <a:solidFill>
                  <a:srgbClr val="002060"/>
                </a:solidFill>
                <a:latin typeface="Arial"/>
                <a:cs typeface="Arial"/>
              </a:rPr>
              <a:t>điều kiện nhiệt đới  </a:t>
            </a:r>
            <a:r>
              <a:rPr sz="2200" dirty="0">
                <a:solidFill>
                  <a:srgbClr val="002060"/>
                </a:solidFill>
                <a:latin typeface="Arial"/>
                <a:cs typeface="Arial"/>
              </a:rPr>
              <a:t>ẩm </a:t>
            </a:r>
            <a:r>
              <a:rPr sz="2200" spc="-5" dirty="0">
                <a:solidFill>
                  <a:srgbClr val="002060"/>
                </a:solidFill>
                <a:latin typeface="Arial"/>
                <a:cs typeface="Arial"/>
              </a:rPr>
              <a:t>ướt.</a:t>
            </a:r>
            <a:endParaRPr sz="2200" dirty="0">
              <a:latin typeface="Arial"/>
              <a:cs typeface="Arial"/>
            </a:endParaRPr>
          </a:p>
          <a:p>
            <a:pPr marL="241300" marR="5080" indent="-228600" algn="just">
              <a:lnSpc>
                <a:spcPts val="3429"/>
              </a:lnSpc>
              <a:spcBef>
                <a:spcPts val="10"/>
              </a:spcBef>
              <a:buSzPct val="95454"/>
              <a:buFont typeface="Wingdings"/>
              <a:buChar char=""/>
              <a:tabLst>
                <a:tab pos="262890" algn="l"/>
              </a:tabLst>
            </a:pPr>
            <a:r>
              <a:rPr sz="2200" dirty="0">
                <a:solidFill>
                  <a:srgbClr val="002060"/>
                </a:solidFill>
                <a:latin typeface="Arial"/>
                <a:cs typeface="Arial"/>
              </a:rPr>
              <a:t>Một số thực phẩm có chứa  </a:t>
            </a:r>
            <a:r>
              <a:rPr sz="2200" spc="-5" dirty="0">
                <a:solidFill>
                  <a:srgbClr val="002060"/>
                </a:solidFill>
                <a:latin typeface="Arial"/>
                <a:cs typeface="Arial"/>
              </a:rPr>
              <a:t>mycotoxins </a:t>
            </a:r>
            <a:r>
              <a:rPr sz="2200" dirty="0">
                <a:solidFill>
                  <a:srgbClr val="002060"/>
                </a:solidFill>
                <a:latin typeface="Arial"/>
                <a:cs typeface="Arial"/>
              </a:rPr>
              <a:t>nếu bảo quản  không</a:t>
            </a:r>
            <a:r>
              <a:rPr sz="2200" spc="-5" dirty="0">
                <a:solidFill>
                  <a:srgbClr val="002060"/>
                </a:solidFill>
                <a:latin typeface="Arial"/>
                <a:cs typeface="Arial"/>
              </a:rPr>
              <a:t> </a:t>
            </a:r>
            <a:r>
              <a:rPr sz="2200" dirty="0">
                <a:solidFill>
                  <a:srgbClr val="002060"/>
                </a:solidFill>
                <a:latin typeface="Arial"/>
                <a:cs typeface="Arial"/>
              </a:rPr>
              <a:t>tốt</a:t>
            </a:r>
            <a:endParaRPr sz="2200" dirty="0">
              <a:latin typeface="Arial"/>
              <a:cs typeface="Arial"/>
            </a:endParaRPr>
          </a:p>
        </p:txBody>
      </p:sp>
      <p:sp>
        <p:nvSpPr>
          <p:cNvPr id="9" name="object 9"/>
          <p:cNvSpPr/>
          <p:nvPr/>
        </p:nvSpPr>
        <p:spPr>
          <a:xfrm>
            <a:off x="4787646" y="1917632"/>
            <a:ext cx="4292180" cy="4159643"/>
          </a:xfrm>
          <a:prstGeom prst="rect">
            <a:avLst/>
          </a:prstGeom>
          <a:blipFill>
            <a:blip r:embed="rId2" cstate="print"/>
            <a:stretch>
              <a:fillRect/>
            </a:stretch>
          </a:blipFill>
        </p:spPr>
        <p:txBody>
          <a:bodyPr wrap="square" lIns="0" tIns="0" rIns="0" bIns="0" rtlCol="0"/>
          <a:lstStyle/>
          <a:p>
            <a:endParaRPr/>
          </a:p>
        </p:txBody>
      </p:sp>
      <p:sp>
        <p:nvSpPr>
          <p:cNvPr id="2" name="Footer Placeholder 1">
            <a:extLst>
              <a:ext uri="{FF2B5EF4-FFF2-40B4-BE49-F238E27FC236}">
                <a16:creationId xmlns:a16="http://schemas.microsoft.com/office/drawing/2014/main" id="{DE2B2A4A-BD15-4CD6-B0AB-EB973BEB467E}"/>
              </a:ext>
            </a:extLst>
          </p:cNvPr>
          <p:cNvSpPr>
            <a:spLocks noGrp="1"/>
          </p:cNvSpPr>
          <p:nvPr>
            <p:ph type="ftr" sz="quarter" idx="5"/>
          </p:nvPr>
        </p:nvSpPr>
        <p:spPr/>
        <p:txBody>
          <a:bodyPr/>
          <a:lstStyle/>
          <a:p>
            <a:endParaRPr lang="en-US"/>
          </a:p>
        </p:txBody>
      </p:sp>
      <p:sp>
        <p:nvSpPr>
          <p:cNvPr id="3" name="Slide Number Placeholder 2">
            <a:extLst>
              <a:ext uri="{FF2B5EF4-FFF2-40B4-BE49-F238E27FC236}">
                <a16:creationId xmlns:a16="http://schemas.microsoft.com/office/drawing/2014/main" id="{372E05E4-1B5D-4EE7-8387-C7142C464596}"/>
              </a:ext>
            </a:extLst>
          </p:cNvPr>
          <p:cNvSpPr>
            <a:spLocks noGrp="1"/>
          </p:cNvSpPr>
          <p:nvPr>
            <p:ph type="sldNum" sz="quarter" idx="7"/>
          </p:nvPr>
        </p:nvSpPr>
        <p:spPr/>
        <p:txBody>
          <a:bodyPr/>
          <a:lstStyle/>
          <a:p>
            <a:fld id="{B6F15528-21DE-4FAA-801E-634DDDAF4B2B}"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ĐỊNH NGHĨA"/>
          <p:cNvSpPr txBox="1"/>
          <p:nvPr/>
        </p:nvSpPr>
        <p:spPr>
          <a:xfrm>
            <a:off x="457200" y="457200"/>
            <a:ext cx="80010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t>ĐỊNH NGHĨA</a:t>
            </a:r>
          </a:p>
        </p:txBody>
      </p:sp>
      <p:sp>
        <p:nvSpPr>
          <p:cNvPr id="74" name="BỆNH GÂY RA BỞI THỰC PHẨM (FOOD-BORNE DISEASES): tình trạng bệnh lý gây ra bởi nhiễm khuẩn hoặc độc chất do (hoặc nghi ngờ) dùng thực phẩm hoặc nước uống bị nhiễm bẩn (WHO)."/>
          <p:cNvSpPr txBox="1"/>
          <p:nvPr/>
        </p:nvSpPr>
        <p:spPr>
          <a:xfrm>
            <a:off x="457200" y="1524000"/>
            <a:ext cx="8305800" cy="3244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gn="just">
              <a:lnSpc>
                <a:spcPct val="150000"/>
              </a:lnSpc>
              <a:buSzPct val="100000"/>
              <a:buFont typeface="Arial"/>
              <a:buChar char="•"/>
              <a:defRPr sz="2800">
                <a:solidFill>
                  <a:srgbClr val="FF0000"/>
                </a:solidFill>
              </a:defRPr>
            </a:pPr>
            <a:r>
              <a:rPr lang="en-US" b="1" i="1" dirty="0" err="1">
                <a:solidFill>
                  <a:schemeClr val="accent6"/>
                </a:solidFill>
              </a:rPr>
              <a:t>Bệnh</a:t>
            </a:r>
            <a:r>
              <a:rPr lang="en-US" b="1" i="1" dirty="0">
                <a:solidFill>
                  <a:schemeClr val="accent6"/>
                </a:solidFill>
              </a:rPr>
              <a:t> </a:t>
            </a:r>
            <a:r>
              <a:rPr lang="en-US" b="1" i="1" dirty="0" err="1">
                <a:solidFill>
                  <a:schemeClr val="accent6"/>
                </a:solidFill>
              </a:rPr>
              <a:t>gây</a:t>
            </a:r>
            <a:r>
              <a:rPr lang="en-US" b="1" i="1" dirty="0">
                <a:solidFill>
                  <a:schemeClr val="accent6"/>
                </a:solidFill>
              </a:rPr>
              <a:t> ra </a:t>
            </a:r>
            <a:r>
              <a:rPr lang="en-US" b="1" i="1" dirty="0" err="1">
                <a:solidFill>
                  <a:schemeClr val="accent6"/>
                </a:solidFill>
              </a:rPr>
              <a:t>bởi</a:t>
            </a:r>
            <a:r>
              <a:rPr lang="en-US" b="1" i="1" dirty="0">
                <a:solidFill>
                  <a:schemeClr val="accent6"/>
                </a:solidFill>
              </a:rPr>
              <a:t> </a:t>
            </a:r>
            <a:r>
              <a:rPr lang="en-US" b="1" i="1" dirty="0" err="1">
                <a:solidFill>
                  <a:schemeClr val="accent6"/>
                </a:solidFill>
              </a:rPr>
              <a:t>thực</a:t>
            </a:r>
            <a:r>
              <a:rPr lang="en-US" b="1" i="1" dirty="0">
                <a:solidFill>
                  <a:schemeClr val="accent6"/>
                </a:solidFill>
              </a:rPr>
              <a:t> </a:t>
            </a:r>
            <a:r>
              <a:rPr lang="en-US" b="1" i="1" dirty="0" err="1">
                <a:solidFill>
                  <a:schemeClr val="accent6"/>
                </a:solidFill>
              </a:rPr>
              <a:t>phẩm</a:t>
            </a:r>
            <a:r>
              <a:rPr lang="en-US" b="1" i="1" dirty="0">
                <a:solidFill>
                  <a:schemeClr val="accent6"/>
                </a:solidFill>
              </a:rPr>
              <a:t> (Food-borne Diseases) </a:t>
            </a:r>
            <a:r>
              <a:rPr lang="en-US" sz="2800" spc="-5" dirty="0" err="1">
                <a:solidFill>
                  <a:srgbClr val="002060"/>
                </a:solidFill>
              </a:rPr>
              <a:t>là</a:t>
            </a:r>
            <a:r>
              <a:rPr lang="en-US" sz="2800" spc="-5" dirty="0">
                <a:solidFill>
                  <a:srgbClr val="002060"/>
                </a:solidFill>
              </a:rPr>
              <a:t> </a:t>
            </a:r>
            <a:r>
              <a:rPr lang="en-US" sz="2800" spc="-5" dirty="0" err="1">
                <a:solidFill>
                  <a:srgbClr val="002060"/>
                </a:solidFill>
              </a:rPr>
              <a:t>một</a:t>
            </a:r>
            <a:r>
              <a:rPr lang="en-US" sz="2800" spc="-5" dirty="0">
                <a:solidFill>
                  <a:srgbClr val="002060"/>
                </a:solidFill>
              </a:rPr>
              <a:t> </a:t>
            </a:r>
            <a:r>
              <a:rPr lang="en-US" sz="2800" spc="-10" dirty="0" err="1">
                <a:solidFill>
                  <a:srgbClr val="002060"/>
                </a:solidFill>
              </a:rPr>
              <a:t>phổ</a:t>
            </a:r>
            <a:r>
              <a:rPr lang="en-US" sz="2800" spc="-10" dirty="0">
                <a:solidFill>
                  <a:srgbClr val="002060"/>
                </a:solidFill>
              </a:rPr>
              <a:t> </a:t>
            </a:r>
            <a:r>
              <a:rPr lang="en-US" sz="2800" spc="-5" dirty="0" err="1">
                <a:solidFill>
                  <a:srgbClr val="002060"/>
                </a:solidFill>
              </a:rPr>
              <a:t>các</a:t>
            </a:r>
            <a:r>
              <a:rPr lang="en-US" sz="2800" spc="-5" dirty="0">
                <a:solidFill>
                  <a:srgbClr val="002060"/>
                </a:solidFill>
              </a:rPr>
              <a:t> </a:t>
            </a:r>
            <a:r>
              <a:rPr lang="en-US" sz="2800" spc="-10" dirty="0" err="1">
                <a:solidFill>
                  <a:srgbClr val="002060"/>
                </a:solidFill>
              </a:rPr>
              <a:t>bệnh</a:t>
            </a:r>
            <a:r>
              <a:rPr lang="en-US" sz="2800" spc="-10" dirty="0">
                <a:solidFill>
                  <a:srgbClr val="002060"/>
                </a:solidFill>
              </a:rPr>
              <a:t> </a:t>
            </a:r>
            <a:r>
              <a:rPr lang="en-US" sz="2800" spc="-5" dirty="0" err="1">
                <a:solidFill>
                  <a:srgbClr val="002060"/>
                </a:solidFill>
              </a:rPr>
              <a:t>lý</a:t>
            </a:r>
            <a:r>
              <a:rPr lang="en-US" sz="2800" spc="-5" dirty="0">
                <a:solidFill>
                  <a:srgbClr val="002060"/>
                </a:solidFill>
              </a:rPr>
              <a:t> </a:t>
            </a:r>
            <a:r>
              <a:rPr lang="en-US" sz="2800" spc="-10" dirty="0" err="1">
                <a:solidFill>
                  <a:srgbClr val="002060"/>
                </a:solidFill>
              </a:rPr>
              <a:t>gây</a:t>
            </a:r>
            <a:r>
              <a:rPr lang="en-US" sz="2800" spc="-10" dirty="0">
                <a:solidFill>
                  <a:srgbClr val="002060"/>
                </a:solidFill>
              </a:rPr>
              <a:t> </a:t>
            </a:r>
            <a:r>
              <a:rPr lang="en-US" sz="2800" dirty="0">
                <a:solidFill>
                  <a:srgbClr val="002060"/>
                </a:solidFill>
              </a:rPr>
              <a:t>ra </a:t>
            </a:r>
            <a:r>
              <a:rPr lang="en-US" sz="2800" spc="-5" dirty="0">
                <a:solidFill>
                  <a:srgbClr val="002060"/>
                </a:solidFill>
              </a:rPr>
              <a:t>do </a:t>
            </a:r>
            <a:r>
              <a:rPr lang="en-US" sz="2800" dirty="0">
                <a:solidFill>
                  <a:srgbClr val="002060"/>
                </a:solidFill>
              </a:rPr>
              <a:t>vi </a:t>
            </a:r>
            <a:r>
              <a:rPr lang="en-US" sz="2800" spc="-10" dirty="0" err="1">
                <a:solidFill>
                  <a:srgbClr val="002060"/>
                </a:solidFill>
              </a:rPr>
              <a:t>khuẩn</a:t>
            </a:r>
            <a:r>
              <a:rPr lang="en-US" sz="2800" spc="-10" dirty="0">
                <a:solidFill>
                  <a:srgbClr val="002060"/>
                </a:solidFill>
              </a:rPr>
              <a:t>, </a:t>
            </a:r>
            <a:r>
              <a:rPr lang="en-US" sz="2800" spc="-5" dirty="0">
                <a:solidFill>
                  <a:srgbClr val="002060"/>
                </a:solidFill>
              </a:rPr>
              <a:t>virus, </a:t>
            </a:r>
            <a:r>
              <a:rPr lang="en-US" sz="2800" dirty="0" err="1">
                <a:solidFill>
                  <a:srgbClr val="002060"/>
                </a:solidFill>
              </a:rPr>
              <a:t>ký</a:t>
            </a:r>
            <a:r>
              <a:rPr lang="en-US" sz="2800" dirty="0">
                <a:solidFill>
                  <a:srgbClr val="002060"/>
                </a:solidFill>
              </a:rPr>
              <a:t> </a:t>
            </a:r>
            <a:r>
              <a:rPr lang="en-US" sz="2800" spc="-5" dirty="0" err="1">
                <a:solidFill>
                  <a:srgbClr val="002060"/>
                </a:solidFill>
              </a:rPr>
              <a:t>sinh</a:t>
            </a:r>
            <a:r>
              <a:rPr lang="en-US" sz="2800" spc="-5" dirty="0">
                <a:solidFill>
                  <a:srgbClr val="002060"/>
                </a:solidFill>
              </a:rPr>
              <a:t> </a:t>
            </a:r>
            <a:r>
              <a:rPr lang="en-US" sz="2800" spc="-5" dirty="0" err="1">
                <a:solidFill>
                  <a:srgbClr val="002060"/>
                </a:solidFill>
              </a:rPr>
              <a:t>trùng</a:t>
            </a:r>
            <a:r>
              <a:rPr lang="en-US" sz="2800" spc="-5" dirty="0">
                <a:solidFill>
                  <a:srgbClr val="002060"/>
                </a:solidFill>
              </a:rPr>
              <a:t>, </a:t>
            </a:r>
            <a:r>
              <a:rPr lang="en-US" sz="2800" spc="-10" dirty="0" err="1">
                <a:solidFill>
                  <a:srgbClr val="002060"/>
                </a:solidFill>
              </a:rPr>
              <a:t>hoá</a:t>
            </a:r>
            <a:r>
              <a:rPr lang="en-US" sz="2800" spc="-10" dirty="0">
                <a:solidFill>
                  <a:srgbClr val="002060"/>
                </a:solidFill>
              </a:rPr>
              <a:t>  </a:t>
            </a:r>
            <a:r>
              <a:rPr lang="en-US" sz="2800" spc="-5" dirty="0" err="1">
                <a:solidFill>
                  <a:srgbClr val="002060"/>
                </a:solidFill>
              </a:rPr>
              <a:t>chất</a:t>
            </a:r>
            <a:r>
              <a:rPr lang="en-US" sz="2800" spc="-5" dirty="0">
                <a:solidFill>
                  <a:srgbClr val="002060"/>
                </a:solidFill>
              </a:rPr>
              <a:t> </a:t>
            </a:r>
            <a:r>
              <a:rPr lang="en-US" sz="2800" spc="-10" dirty="0" err="1">
                <a:solidFill>
                  <a:srgbClr val="002060"/>
                </a:solidFill>
              </a:rPr>
              <a:t>hoặc</a:t>
            </a:r>
            <a:r>
              <a:rPr lang="en-US" sz="2800" spc="-10" dirty="0">
                <a:solidFill>
                  <a:srgbClr val="002060"/>
                </a:solidFill>
              </a:rPr>
              <a:t> </a:t>
            </a:r>
            <a:r>
              <a:rPr lang="en-US" sz="2800" spc="-10" dirty="0" err="1">
                <a:solidFill>
                  <a:srgbClr val="002060"/>
                </a:solidFill>
              </a:rPr>
              <a:t>độc</a:t>
            </a:r>
            <a:r>
              <a:rPr lang="en-US" sz="2800" spc="-10" dirty="0">
                <a:solidFill>
                  <a:srgbClr val="002060"/>
                </a:solidFill>
              </a:rPr>
              <a:t> </a:t>
            </a:r>
            <a:r>
              <a:rPr lang="en-US" sz="2800" dirty="0" err="1">
                <a:solidFill>
                  <a:srgbClr val="002060"/>
                </a:solidFill>
              </a:rPr>
              <a:t>tố</a:t>
            </a:r>
            <a:r>
              <a:rPr lang="en-US" sz="2800" dirty="0">
                <a:solidFill>
                  <a:srgbClr val="002060"/>
                </a:solidFill>
              </a:rPr>
              <a:t> </a:t>
            </a:r>
            <a:r>
              <a:rPr lang="en-US" sz="2800" spc="-5" dirty="0" err="1">
                <a:solidFill>
                  <a:srgbClr val="002060"/>
                </a:solidFill>
              </a:rPr>
              <a:t>sinh</a:t>
            </a:r>
            <a:r>
              <a:rPr lang="en-US" sz="2800" spc="-5" dirty="0">
                <a:solidFill>
                  <a:srgbClr val="002060"/>
                </a:solidFill>
              </a:rPr>
              <a:t> </a:t>
            </a:r>
            <a:r>
              <a:rPr lang="en-US" sz="2800" spc="-10" dirty="0" err="1">
                <a:solidFill>
                  <a:srgbClr val="002060"/>
                </a:solidFill>
              </a:rPr>
              <a:t>học</a:t>
            </a:r>
            <a:r>
              <a:rPr lang="en-US" sz="2800" spc="-10" dirty="0">
                <a:solidFill>
                  <a:srgbClr val="002060"/>
                </a:solidFill>
              </a:rPr>
              <a:t> </a:t>
            </a:r>
            <a:r>
              <a:rPr lang="en-US" sz="2800" spc="-5" dirty="0" err="1">
                <a:solidFill>
                  <a:srgbClr val="002060"/>
                </a:solidFill>
              </a:rPr>
              <a:t>trong</a:t>
            </a:r>
            <a:r>
              <a:rPr lang="en-US" sz="2800" spc="-5" dirty="0">
                <a:solidFill>
                  <a:srgbClr val="002060"/>
                </a:solidFill>
              </a:rPr>
              <a:t> </a:t>
            </a:r>
            <a:r>
              <a:rPr lang="en-US" sz="2800" spc="-5" dirty="0" err="1">
                <a:solidFill>
                  <a:srgbClr val="002060"/>
                </a:solidFill>
              </a:rPr>
              <a:t>ruột</a:t>
            </a:r>
            <a:r>
              <a:rPr lang="en-US" sz="2800" spc="-5" dirty="0">
                <a:solidFill>
                  <a:srgbClr val="002060"/>
                </a:solidFill>
              </a:rPr>
              <a:t> </a:t>
            </a:r>
            <a:r>
              <a:rPr lang="en-US" sz="2800" spc="-5" dirty="0" err="1">
                <a:solidFill>
                  <a:srgbClr val="002060"/>
                </a:solidFill>
              </a:rPr>
              <a:t>bị</a:t>
            </a:r>
            <a:r>
              <a:rPr lang="en-US" sz="2800" spc="-5" dirty="0">
                <a:solidFill>
                  <a:srgbClr val="002060"/>
                </a:solidFill>
              </a:rPr>
              <a:t> </a:t>
            </a:r>
            <a:r>
              <a:rPr lang="en-US" sz="2800" spc="-5" dirty="0" err="1">
                <a:solidFill>
                  <a:srgbClr val="002060"/>
                </a:solidFill>
              </a:rPr>
              <a:t>lây</a:t>
            </a:r>
            <a:r>
              <a:rPr lang="en-US" sz="2800" spc="-5" dirty="0">
                <a:solidFill>
                  <a:srgbClr val="002060"/>
                </a:solidFill>
              </a:rPr>
              <a:t> </a:t>
            </a:r>
            <a:r>
              <a:rPr lang="en-US" sz="2800" spc="-10" dirty="0" err="1">
                <a:solidFill>
                  <a:srgbClr val="002060"/>
                </a:solidFill>
              </a:rPr>
              <a:t>nhiễm</a:t>
            </a:r>
            <a:r>
              <a:rPr lang="en-US" sz="2800" spc="-10" dirty="0">
                <a:solidFill>
                  <a:srgbClr val="002060"/>
                </a:solidFill>
              </a:rPr>
              <a:t> </a:t>
            </a:r>
            <a:r>
              <a:rPr lang="en-US" sz="2800" dirty="0" err="1">
                <a:solidFill>
                  <a:srgbClr val="002060"/>
                </a:solidFill>
              </a:rPr>
              <a:t>từ</a:t>
            </a:r>
            <a:r>
              <a:rPr lang="en-US" sz="2800" dirty="0">
                <a:solidFill>
                  <a:srgbClr val="002060"/>
                </a:solidFill>
              </a:rPr>
              <a:t> </a:t>
            </a:r>
            <a:r>
              <a:rPr lang="en-US" sz="2800" dirty="0" err="1">
                <a:solidFill>
                  <a:srgbClr val="002060"/>
                </a:solidFill>
              </a:rPr>
              <a:t>thực</a:t>
            </a:r>
            <a:r>
              <a:rPr lang="en-US" sz="2800" dirty="0">
                <a:solidFill>
                  <a:srgbClr val="002060"/>
                </a:solidFill>
              </a:rPr>
              <a:t> </a:t>
            </a:r>
            <a:r>
              <a:rPr lang="en-US" sz="2800" spc="-10" dirty="0" err="1">
                <a:solidFill>
                  <a:srgbClr val="002060"/>
                </a:solidFill>
              </a:rPr>
              <a:t>phẩm</a:t>
            </a:r>
            <a:r>
              <a:rPr lang="en-US" sz="2800" spc="-10" dirty="0">
                <a:solidFill>
                  <a:srgbClr val="002060"/>
                </a:solidFill>
              </a:rPr>
              <a:t> </a:t>
            </a:r>
            <a:r>
              <a:rPr lang="en-US" sz="2800" spc="-5" dirty="0" err="1">
                <a:solidFill>
                  <a:srgbClr val="002060"/>
                </a:solidFill>
              </a:rPr>
              <a:t>ăn</a:t>
            </a:r>
            <a:r>
              <a:rPr lang="en-US" sz="2800" spc="5" dirty="0">
                <a:solidFill>
                  <a:srgbClr val="002060"/>
                </a:solidFill>
              </a:rPr>
              <a:t> </a:t>
            </a:r>
            <a:r>
              <a:rPr lang="en-US" sz="2800" spc="-5" dirty="0" err="1">
                <a:solidFill>
                  <a:srgbClr val="002060"/>
                </a:solidFill>
              </a:rPr>
              <a:t>vào</a:t>
            </a:r>
            <a:r>
              <a:rPr lang="en-US" sz="2800" spc="-5" dirty="0">
                <a:solidFill>
                  <a:srgbClr val="002060"/>
                </a:solidFill>
              </a:rPr>
              <a:t>.</a:t>
            </a:r>
            <a:endParaRPr lang="en-US" sz="2800" dirty="0"/>
          </a:p>
        </p:txBody>
      </p:sp>
      <p:sp>
        <p:nvSpPr>
          <p:cNvPr id="4" name="object 9">
            <a:extLst>
              <a:ext uri="{FF2B5EF4-FFF2-40B4-BE49-F238E27FC236}">
                <a16:creationId xmlns:a16="http://schemas.microsoft.com/office/drawing/2014/main" id="{F335398A-8B66-4E4E-A732-6AACC48FB9CD}"/>
              </a:ext>
            </a:extLst>
          </p:cNvPr>
          <p:cNvSpPr txBox="1"/>
          <p:nvPr/>
        </p:nvSpPr>
        <p:spPr>
          <a:xfrm>
            <a:off x="1521777" y="6403575"/>
            <a:ext cx="6394450" cy="254000"/>
          </a:xfrm>
          <a:prstGeom prst="rect">
            <a:avLst/>
          </a:prstGeom>
        </p:spPr>
        <p:txBody>
          <a:bodyPr vert="horz" wrap="square" lIns="0" tIns="12700" rIns="0" bIns="0" rtlCol="0">
            <a:spAutoFit/>
          </a:bodyPr>
          <a:lstStyle/>
          <a:p>
            <a:pPr marL="12700">
              <a:lnSpc>
                <a:spcPct val="100000"/>
              </a:lnSpc>
              <a:spcBef>
                <a:spcPts val="100"/>
              </a:spcBef>
            </a:pPr>
            <a:r>
              <a:rPr sz="1500" spc="-5" dirty="0">
                <a:solidFill>
                  <a:srgbClr val="002060"/>
                </a:solidFill>
                <a:latin typeface="Arial"/>
                <a:cs typeface="Arial"/>
              </a:rPr>
              <a:t>WHO Initiative to Estimate the Global Burden </a:t>
            </a:r>
            <a:r>
              <a:rPr sz="1500" dirty="0">
                <a:solidFill>
                  <a:srgbClr val="002060"/>
                </a:solidFill>
                <a:latin typeface="Arial"/>
                <a:cs typeface="Arial"/>
              </a:rPr>
              <a:t>of </a:t>
            </a:r>
            <a:r>
              <a:rPr sz="1500" spc="-5" dirty="0">
                <a:solidFill>
                  <a:srgbClr val="002060"/>
                </a:solidFill>
                <a:latin typeface="Arial"/>
                <a:cs typeface="Arial"/>
              </a:rPr>
              <a:t>Foodborne </a:t>
            </a:r>
            <a:r>
              <a:rPr sz="1500" dirty="0">
                <a:solidFill>
                  <a:srgbClr val="002060"/>
                </a:solidFill>
                <a:latin typeface="Arial"/>
                <a:cs typeface="Arial"/>
              </a:rPr>
              <a:t>Diseases,</a:t>
            </a:r>
            <a:r>
              <a:rPr sz="1500" spc="50" dirty="0">
                <a:solidFill>
                  <a:srgbClr val="002060"/>
                </a:solidFill>
                <a:latin typeface="Arial"/>
                <a:cs typeface="Arial"/>
              </a:rPr>
              <a:t> </a:t>
            </a:r>
            <a:r>
              <a:rPr sz="1500" dirty="0">
                <a:solidFill>
                  <a:srgbClr val="002060"/>
                </a:solidFill>
                <a:latin typeface="Arial"/>
                <a:cs typeface="Arial"/>
              </a:rPr>
              <a:t>2007</a:t>
            </a:r>
            <a:endParaRPr sz="1500" dirty="0">
              <a:latin typeface="Arial"/>
              <a:cs typeface="Arial"/>
            </a:endParaRPr>
          </a:p>
        </p:txBody>
      </p:sp>
      <p:sp>
        <p:nvSpPr>
          <p:cNvPr id="2" name="Slide Number Placeholder 1">
            <a:extLst>
              <a:ext uri="{FF2B5EF4-FFF2-40B4-BE49-F238E27FC236}">
                <a16:creationId xmlns:a16="http://schemas.microsoft.com/office/drawing/2014/main" id="{5BB023CB-3FDD-4221-B964-8DD5B9DC5F67}"/>
              </a:ext>
            </a:extLst>
          </p:cNvPr>
          <p:cNvSpPr>
            <a:spLocks noGrp="1"/>
          </p:cNvSpPr>
          <p:nvPr>
            <p:ph type="sldNum" sz="quarter" idx="2"/>
          </p:nvPr>
        </p:nvSpPr>
        <p:spPr/>
        <p:txBody>
          <a:bodyPr/>
          <a:lstStyle/>
          <a:p>
            <a:fld id="{86CB4B4D-7CA3-9044-876B-883B54F8677D}" type="slidenum">
              <a:rPr lang="en-US" smtClean="0"/>
              <a:pPr/>
              <a:t>6</a:t>
            </a:fld>
            <a:endParaRPr lang="en-US"/>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ác hóa chất bảo vệ thực vật"/>
          <p:cNvSpPr txBox="1"/>
          <p:nvPr/>
        </p:nvSpPr>
        <p:spPr>
          <a:xfrm>
            <a:off x="457200" y="457200"/>
            <a:ext cx="8305800" cy="60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b="1">
                <a:solidFill>
                  <a:srgbClr val="FF0000"/>
                </a:solidFill>
              </a:defRPr>
            </a:lvl1pPr>
          </a:lstStyle>
          <a:p>
            <a:r>
              <a:rPr dirty="0" err="1"/>
              <a:t>Các</a:t>
            </a:r>
            <a:r>
              <a:rPr dirty="0"/>
              <a:t> </a:t>
            </a:r>
            <a:r>
              <a:rPr dirty="0" err="1"/>
              <a:t>hóa</a:t>
            </a:r>
            <a:r>
              <a:rPr dirty="0"/>
              <a:t> </a:t>
            </a:r>
            <a:r>
              <a:rPr dirty="0" err="1"/>
              <a:t>chất</a:t>
            </a:r>
            <a:r>
              <a:rPr dirty="0"/>
              <a:t> </a:t>
            </a:r>
            <a:r>
              <a:rPr dirty="0" err="1"/>
              <a:t>bảo</a:t>
            </a:r>
            <a:r>
              <a:rPr dirty="0"/>
              <a:t> </a:t>
            </a:r>
            <a:r>
              <a:rPr dirty="0" err="1"/>
              <a:t>vệ</a:t>
            </a:r>
            <a:r>
              <a:rPr dirty="0"/>
              <a:t> </a:t>
            </a:r>
            <a:r>
              <a:rPr dirty="0" err="1"/>
              <a:t>thực</a:t>
            </a:r>
            <a:r>
              <a:rPr dirty="0"/>
              <a:t> </a:t>
            </a:r>
            <a:r>
              <a:rPr dirty="0" err="1"/>
              <a:t>vật</a:t>
            </a:r>
            <a:endParaRPr dirty="0"/>
          </a:p>
        </p:txBody>
      </p:sp>
      <p:sp>
        <p:nvSpPr>
          <p:cNvPr id="304" name="Hóa chất BVTV có thể an toàn khi sử dụng đúng, nhưng có thể để lại dư lượng trong thực phẩm…"/>
          <p:cNvSpPr txBox="1"/>
          <p:nvPr/>
        </p:nvSpPr>
        <p:spPr>
          <a:xfrm>
            <a:off x="457200" y="1447800"/>
            <a:ext cx="8305800" cy="35017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gn="just">
              <a:lnSpc>
                <a:spcPct val="150000"/>
              </a:lnSpc>
              <a:spcBef>
                <a:spcPts val="600"/>
              </a:spcBef>
              <a:buSzPct val="100000"/>
              <a:buFont typeface="Arial"/>
              <a:buChar char="•"/>
              <a:defRPr sz="2800">
                <a:solidFill>
                  <a:srgbClr val="002060"/>
                </a:solidFill>
              </a:defRPr>
            </a:pPr>
            <a:r>
              <a:rPr lang="vi-VN" sz="2400" dirty="0"/>
              <a:t>Hóa chất BVTV nâng cao sản lượng nông </a:t>
            </a:r>
            <a:r>
              <a:rPr lang="en-US" sz="2400" dirty="0"/>
              <a:t>n</a:t>
            </a:r>
            <a:r>
              <a:rPr lang="vi-VN" sz="2400" dirty="0"/>
              <a:t>ghiệp</a:t>
            </a:r>
          </a:p>
          <a:p>
            <a:pPr marL="342900" indent="-342900" algn="just">
              <a:lnSpc>
                <a:spcPct val="150000"/>
              </a:lnSpc>
              <a:spcBef>
                <a:spcPts val="600"/>
              </a:spcBef>
              <a:buSzPct val="100000"/>
              <a:buFont typeface="Arial"/>
              <a:buChar char="•"/>
              <a:defRPr sz="2800">
                <a:solidFill>
                  <a:srgbClr val="002060"/>
                </a:solidFill>
              </a:defRPr>
            </a:pPr>
            <a:r>
              <a:rPr sz="2400" dirty="0" err="1"/>
              <a:t>Hóa</a:t>
            </a:r>
            <a:r>
              <a:rPr sz="2400" dirty="0"/>
              <a:t> </a:t>
            </a:r>
            <a:r>
              <a:rPr sz="2400" dirty="0" err="1"/>
              <a:t>chất</a:t>
            </a:r>
            <a:r>
              <a:rPr sz="2400" dirty="0"/>
              <a:t> BVTV </a:t>
            </a:r>
            <a:r>
              <a:rPr sz="2400" dirty="0" err="1"/>
              <a:t>có</a:t>
            </a:r>
            <a:r>
              <a:rPr sz="2400" dirty="0"/>
              <a:t> </a:t>
            </a:r>
            <a:r>
              <a:rPr sz="2400" dirty="0" err="1"/>
              <a:t>thể</a:t>
            </a:r>
            <a:r>
              <a:rPr sz="2400" dirty="0"/>
              <a:t> an </a:t>
            </a:r>
            <a:r>
              <a:rPr sz="2400" dirty="0" err="1"/>
              <a:t>toàn</a:t>
            </a:r>
            <a:r>
              <a:rPr sz="2400" dirty="0"/>
              <a:t> </a:t>
            </a:r>
            <a:r>
              <a:rPr sz="2400" dirty="0" err="1"/>
              <a:t>khi</a:t>
            </a:r>
            <a:r>
              <a:rPr sz="2400" dirty="0"/>
              <a:t> </a:t>
            </a:r>
            <a:r>
              <a:rPr sz="2400" dirty="0" err="1"/>
              <a:t>sử</a:t>
            </a:r>
            <a:r>
              <a:rPr sz="2400" dirty="0"/>
              <a:t> </a:t>
            </a:r>
            <a:r>
              <a:rPr sz="2400" dirty="0" err="1"/>
              <a:t>dụng</a:t>
            </a:r>
            <a:r>
              <a:rPr sz="2400" dirty="0"/>
              <a:t> </a:t>
            </a:r>
            <a:r>
              <a:rPr sz="2400" dirty="0" err="1"/>
              <a:t>đúng</a:t>
            </a:r>
            <a:r>
              <a:rPr sz="2400" dirty="0"/>
              <a:t>, </a:t>
            </a:r>
            <a:r>
              <a:rPr sz="2400" dirty="0" err="1"/>
              <a:t>nhưng</a:t>
            </a:r>
            <a:r>
              <a:rPr sz="2400" dirty="0"/>
              <a:t> </a:t>
            </a:r>
            <a:r>
              <a:rPr sz="2400" dirty="0" err="1"/>
              <a:t>có</a:t>
            </a:r>
            <a:r>
              <a:rPr sz="2400" dirty="0"/>
              <a:t> </a:t>
            </a:r>
            <a:r>
              <a:rPr sz="2400" dirty="0" err="1"/>
              <a:t>thể</a:t>
            </a:r>
            <a:r>
              <a:rPr sz="2400" dirty="0"/>
              <a:t> </a:t>
            </a:r>
            <a:r>
              <a:rPr sz="2400" dirty="0" err="1"/>
              <a:t>để</a:t>
            </a:r>
            <a:r>
              <a:rPr sz="2400" dirty="0"/>
              <a:t> </a:t>
            </a:r>
            <a:r>
              <a:rPr sz="2400" dirty="0" err="1"/>
              <a:t>lại</a:t>
            </a:r>
            <a:r>
              <a:rPr sz="2400" dirty="0"/>
              <a:t> </a:t>
            </a:r>
            <a:r>
              <a:rPr sz="2400" dirty="0" err="1"/>
              <a:t>dư</a:t>
            </a:r>
            <a:r>
              <a:rPr sz="2400" dirty="0"/>
              <a:t> </a:t>
            </a:r>
            <a:r>
              <a:rPr sz="2400" dirty="0" err="1"/>
              <a:t>lượng</a:t>
            </a:r>
            <a:r>
              <a:rPr sz="2400" dirty="0"/>
              <a:t> </a:t>
            </a:r>
            <a:r>
              <a:rPr sz="2400" dirty="0" err="1"/>
              <a:t>trong</a:t>
            </a:r>
            <a:r>
              <a:rPr sz="2400" dirty="0"/>
              <a:t> </a:t>
            </a:r>
            <a:r>
              <a:rPr sz="2400" dirty="0" err="1"/>
              <a:t>thực</a:t>
            </a:r>
            <a:r>
              <a:rPr sz="2400" dirty="0"/>
              <a:t> </a:t>
            </a:r>
            <a:r>
              <a:rPr sz="2400" dirty="0" err="1"/>
              <a:t>phẩm</a:t>
            </a:r>
            <a:r>
              <a:rPr sz="2400" dirty="0"/>
              <a:t> </a:t>
            </a:r>
          </a:p>
          <a:p>
            <a:pPr marL="342900" indent="-342900" algn="just">
              <a:lnSpc>
                <a:spcPct val="150000"/>
              </a:lnSpc>
              <a:spcBef>
                <a:spcPts val="600"/>
              </a:spcBef>
              <a:buSzPct val="100000"/>
              <a:buFont typeface="Arial"/>
              <a:buChar char="•"/>
              <a:defRPr sz="2800">
                <a:solidFill>
                  <a:srgbClr val="002060"/>
                </a:solidFill>
              </a:defRPr>
            </a:pPr>
            <a:r>
              <a:rPr sz="2400" dirty="0" err="1"/>
              <a:t>Người</a:t>
            </a:r>
            <a:r>
              <a:rPr sz="2400" dirty="0"/>
              <a:t> </a:t>
            </a:r>
            <a:r>
              <a:rPr sz="2400" dirty="0" err="1"/>
              <a:t>dân</a:t>
            </a:r>
            <a:r>
              <a:rPr sz="2400" dirty="0"/>
              <a:t> </a:t>
            </a:r>
            <a:r>
              <a:rPr sz="2400" dirty="0" err="1"/>
              <a:t>có</a:t>
            </a:r>
            <a:r>
              <a:rPr sz="2400" dirty="0"/>
              <a:t> </a:t>
            </a:r>
            <a:r>
              <a:rPr sz="2400" dirty="0" err="1"/>
              <a:t>thể</a:t>
            </a:r>
            <a:r>
              <a:rPr sz="2400" dirty="0"/>
              <a:t> </a:t>
            </a:r>
            <a:r>
              <a:rPr sz="2400" dirty="0" err="1"/>
              <a:t>giảm</a:t>
            </a:r>
            <a:r>
              <a:rPr sz="2400" dirty="0"/>
              <a:t> </a:t>
            </a:r>
            <a:r>
              <a:rPr sz="2400" dirty="0" err="1"/>
              <a:t>thiểu</a:t>
            </a:r>
            <a:r>
              <a:rPr sz="2400" dirty="0"/>
              <a:t> </a:t>
            </a:r>
            <a:r>
              <a:rPr sz="2400" dirty="0" err="1"/>
              <a:t>phơi</a:t>
            </a:r>
            <a:r>
              <a:rPr sz="2400" dirty="0"/>
              <a:t> </a:t>
            </a:r>
            <a:r>
              <a:rPr sz="2400" dirty="0" err="1"/>
              <a:t>nhiễm</a:t>
            </a:r>
            <a:r>
              <a:rPr sz="2400" dirty="0"/>
              <a:t> </a:t>
            </a:r>
            <a:r>
              <a:rPr sz="2400" dirty="0" err="1"/>
              <a:t>với</a:t>
            </a:r>
            <a:r>
              <a:rPr sz="2400" dirty="0"/>
              <a:t> </a:t>
            </a:r>
            <a:r>
              <a:rPr sz="2400" dirty="0" err="1"/>
              <a:t>hóa</a:t>
            </a:r>
            <a:r>
              <a:rPr sz="2400" dirty="0"/>
              <a:t> </a:t>
            </a:r>
            <a:r>
              <a:rPr sz="2400" dirty="0" err="1"/>
              <a:t>chất</a:t>
            </a:r>
            <a:r>
              <a:rPr sz="2400" dirty="0"/>
              <a:t> BVTV </a:t>
            </a:r>
            <a:r>
              <a:rPr sz="2400" dirty="0" err="1"/>
              <a:t>bằng</a:t>
            </a:r>
            <a:r>
              <a:rPr sz="2400" dirty="0"/>
              <a:t> </a:t>
            </a:r>
            <a:r>
              <a:rPr sz="2400" dirty="0" err="1"/>
              <a:t>cách</a:t>
            </a:r>
            <a:r>
              <a:rPr sz="2400" dirty="0"/>
              <a:t> </a:t>
            </a:r>
            <a:r>
              <a:rPr sz="2400" dirty="0" err="1"/>
              <a:t>tuân</a:t>
            </a:r>
            <a:r>
              <a:rPr sz="2400" dirty="0"/>
              <a:t> </a:t>
            </a:r>
            <a:r>
              <a:rPr sz="2400" dirty="0" err="1"/>
              <a:t>theo</a:t>
            </a:r>
            <a:r>
              <a:rPr sz="2400" dirty="0"/>
              <a:t> </a:t>
            </a:r>
            <a:r>
              <a:rPr sz="2400" dirty="0" err="1"/>
              <a:t>các</a:t>
            </a:r>
            <a:r>
              <a:rPr sz="2400" dirty="0"/>
              <a:t> </a:t>
            </a:r>
            <a:r>
              <a:rPr sz="2400" dirty="0" err="1"/>
              <a:t>hướng</a:t>
            </a:r>
            <a:r>
              <a:rPr sz="2400" dirty="0"/>
              <a:t> </a:t>
            </a:r>
            <a:r>
              <a:rPr sz="2400" dirty="0" err="1"/>
              <a:t>dẫn</a:t>
            </a:r>
            <a:r>
              <a:rPr sz="2400" dirty="0"/>
              <a:t> </a:t>
            </a:r>
            <a:r>
              <a:rPr sz="2400" dirty="0" err="1"/>
              <a:t>chế</a:t>
            </a:r>
            <a:r>
              <a:rPr sz="2400" dirty="0"/>
              <a:t> </a:t>
            </a:r>
            <a:r>
              <a:rPr sz="2400" dirty="0" err="1"/>
              <a:t>biến</a:t>
            </a:r>
            <a:r>
              <a:rPr sz="2400" dirty="0"/>
              <a:t> </a:t>
            </a:r>
            <a:r>
              <a:rPr sz="2400" dirty="0" err="1"/>
              <a:t>thực</a:t>
            </a:r>
            <a:r>
              <a:rPr sz="2400" dirty="0"/>
              <a:t> </a:t>
            </a:r>
            <a:r>
              <a:rPr sz="2400" dirty="0" err="1"/>
              <a:t>phẩm</a:t>
            </a:r>
            <a:r>
              <a:rPr sz="2400" dirty="0"/>
              <a:t> </a:t>
            </a:r>
            <a:r>
              <a:rPr sz="2400" dirty="0" err="1"/>
              <a:t>cụ</a:t>
            </a:r>
            <a:r>
              <a:rPr sz="2400" dirty="0"/>
              <a:t> </a:t>
            </a:r>
            <a:r>
              <a:rPr sz="2400" dirty="0" err="1"/>
              <a:t>thể</a:t>
            </a:r>
            <a:r>
              <a:rPr sz="2400" dirty="0"/>
              <a:t>. </a:t>
            </a:r>
          </a:p>
        </p:txBody>
      </p:sp>
      <p:sp>
        <p:nvSpPr>
          <p:cNvPr id="2" name="Slide Number Placeholder 1">
            <a:extLst>
              <a:ext uri="{FF2B5EF4-FFF2-40B4-BE49-F238E27FC236}">
                <a16:creationId xmlns:a16="http://schemas.microsoft.com/office/drawing/2014/main" id="{A952A7D8-2E4D-4209-9A90-4E3E69700455}"/>
              </a:ext>
            </a:extLst>
          </p:cNvPr>
          <p:cNvSpPr>
            <a:spLocks noGrp="1"/>
          </p:cNvSpPr>
          <p:nvPr>
            <p:ph type="sldNum" sz="quarter" idx="2"/>
          </p:nvPr>
        </p:nvSpPr>
        <p:spPr/>
        <p:txBody>
          <a:bodyPr/>
          <a:lstStyle/>
          <a:p>
            <a:fld id="{86CB4B4D-7CA3-9044-876B-883B54F8677D}" type="slidenum">
              <a:rPr lang="en-US" smtClean="0"/>
              <a:pPr/>
              <a:t>60</a:t>
            </a:fld>
            <a:endParaRPr lang="en-US"/>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hụ gia thực phẩm"/>
          <p:cNvSpPr txBox="1"/>
          <p:nvPr/>
        </p:nvSpPr>
        <p:spPr>
          <a:xfrm>
            <a:off x="457200" y="228600"/>
            <a:ext cx="8305800" cy="60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b="1">
                <a:solidFill>
                  <a:srgbClr val="FF0000"/>
                </a:solidFill>
              </a:defRPr>
            </a:lvl1pPr>
          </a:lstStyle>
          <a:p>
            <a:r>
              <a:rPr dirty="0" err="1"/>
              <a:t>Phụ</a:t>
            </a:r>
            <a:r>
              <a:rPr dirty="0"/>
              <a:t> </a:t>
            </a:r>
            <a:r>
              <a:rPr dirty="0" err="1"/>
              <a:t>gia</a:t>
            </a:r>
            <a:r>
              <a:rPr dirty="0"/>
              <a:t> </a:t>
            </a:r>
            <a:r>
              <a:rPr dirty="0" err="1"/>
              <a:t>thực</a:t>
            </a:r>
            <a:r>
              <a:rPr dirty="0"/>
              <a:t> </a:t>
            </a:r>
            <a:r>
              <a:rPr dirty="0" err="1"/>
              <a:t>phẩm</a:t>
            </a:r>
            <a:endParaRPr dirty="0"/>
          </a:p>
        </p:txBody>
      </p:sp>
      <p:sp>
        <p:nvSpPr>
          <p:cNvPr id="310" name="Nhiều phụ gia thực phẩm là các chất bảo quản…"/>
          <p:cNvSpPr txBox="1"/>
          <p:nvPr/>
        </p:nvSpPr>
        <p:spPr>
          <a:xfrm>
            <a:off x="266700" y="1219200"/>
            <a:ext cx="8610600" cy="51714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342900" indent="-342900" algn="just">
              <a:lnSpc>
                <a:spcPct val="150000"/>
              </a:lnSpc>
              <a:spcBef>
                <a:spcPts val="500"/>
              </a:spcBef>
              <a:buSzPct val="100000"/>
              <a:buFont typeface="Arial"/>
              <a:buChar char="•"/>
              <a:defRPr sz="2400">
                <a:solidFill>
                  <a:srgbClr val="002060"/>
                </a:solidFill>
              </a:defRPr>
            </a:pPr>
            <a:r>
              <a:rPr sz="2800" dirty="0" err="1"/>
              <a:t>Nhiều</a:t>
            </a:r>
            <a:r>
              <a:rPr sz="2800" dirty="0"/>
              <a:t> </a:t>
            </a:r>
            <a:r>
              <a:rPr sz="2800" dirty="0" err="1"/>
              <a:t>phụ</a:t>
            </a:r>
            <a:r>
              <a:rPr sz="2800" dirty="0"/>
              <a:t> </a:t>
            </a:r>
            <a:r>
              <a:rPr sz="2800" dirty="0" err="1"/>
              <a:t>gia</a:t>
            </a:r>
            <a:r>
              <a:rPr sz="2800" dirty="0"/>
              <a:t> </a:t>
            </a:r>
            <a:r>
              <a:rPr sz="2800" dirty="0" err="1"/>
              <a:t>thực</a:t>
            </a:r>
            <a:r>
              <a:rPr sz="2800" dirty="0"/>
              <a:t> </a:t>
            </a:r>
            <a:r>
              <a:rPr sz="2800" dirty="0" err="1"/>
              <a:t>phẩm</a:t>
            </a:r>
            <a:r>
              <a:rPr sz="2800" dirty="0"/>
              <a:t> </a:t>
            </a:r>
            <a:r>
              <a:rPr sz="2800" dirty="0" err="1"/>
              <a:t>là</a:t>
            </a:r>
            <a:r>
              <a:rPr sz="2800" dirty="0"/>
              <a:t> </a:t>
            </a:r>
            <a:r>
              <a:rPr sz="2800" dirty="0" err="1"/>
              <a:t>các</a:t>
            </a:r>
            <a:r>
              <a:rPr sz="2800" dirty="0"/>
              <a:t> </a:t>
            </a:r>
            <a:r>
              <a:rPr sz="2800" dirty="0" err="1"/>
              <a:t>chất</a:t>
            </a:r>
            <a:r>
              <a:rPr sz="2800" dirty="0"/>
              <a:t> </a:t>
            </a:r>
            <a:r>
              <a:rPr sz="2800" dirty="0" err="1"/>
              <a:t>bảo</a:t>
            </a:r>
            <a:r>
              <a:rPr sz="2800" dirty="0"/>
              <a:t> </a:t>
            </a:r>
            <a:r>
              <a:rPr sz="2800" dirty="0" err="1"/>
              <a:t>quản</a:t>
            </a:r>
            <a:endParaRPr sz="2800" dirty="0"/>
          </a:p>
          <a:p>
            <a:pPr marL="342900" indent="-342900" algn="just">
              <a:lnSpc>
                <a:spcPct val="150000"/>
              </a:lnSpc>
              <a:spcBef>
                <a:spcPts val="500"/>
              </a:spcBef>
              <a:buSzPct val="100000"/>
              <a:buFont typeface="Arial"/>
              <a:buChar char="•"/>
              <a:defRPr sz="2400">
                <a:solidFill>
                  <a:srgbClr val="002060"/>
                </a:solidFill>
              </a:defRPr>
            </a:pPr>
            <a:r>
              <a:rPr sz="2800" dirty="0"/>
              <a:t>FDA </a:t>
            </a:r>
            <a:r>
              <a:rPr sz="2800" dirty="0" err="1"/>
              <a:t>quản</a:t>
            </a:r>
            <a:r>
              <a:rPr sz="2800" dirty="0"/>
              <a:t> </a:t>
            </a:r>
            <a:r>
              <a:rPr sz="2800" dirty="0" err="1"/>
              <a:t>lý</a:t>
            </a:r>
            <a:r>
              <a:rPr sz="2800" dirty="0"/>
              <a:t> </a:t>
            </a:r>
            <a:r>
              <a:rPr sz="2800" dirty="0" err="1"/>
              <a:t>việc</a:t>
            </a:r>
            <a:r>
              <a:rPr sz="2800" dirty="0"/>
              <a:t> </a:t>
            </a:r>
            <a:r>
              <a:rPr sz="2800" dirty="0" err="1"/>
              <a:t>sử</a:t>
            </a:r>
            <a:r>
              <a:rPr sz="2800" dirty="0"/>
              <a:t> </a:t>
            </a:r>
            <a:r>
              <a:rPr sz="2800" dirty="0" err="1"/>
              <a:t>dụng</a:t>
            </a:r>
            <a:r>
              <a:rPr sz="2800" dirty="0"/>
              <a:t> </a:t>
            </a:r>
            <a:r>
              <a:rPr sz="2800" dirty="0" err="1"/>
              <a:t>các</a:t>
            </a:r>
            <a:r>
              <a:rPr sz="2800" dirty="0"/>
              <a:t> </a:t>
            </a:r>
            <a:r>
              <a:rPr sz="2800" dirty="0" err="1"/>
              <a:t>phụ</a:t>
            </a:r>
            <a:r>
              <a:rPr sz="2800" dirty="0"/>
              <a:t> </a:t>
            </a:r>
            <a:r>
              <a:rPr sz="2800" dirty="0" err="1"/>
              <a:t>gia</a:t>
            </a:r>
            <a:r>
              <a:rPr sz="2800" dirty="0"/>
              <a:t> </a:t>
            </a:r>
            <a:r>
              <a:rPr sz="2800" dirty="0" err="1"/>
              <a:t>có</a:t>
            </a:r>
            <a:r>
              <a:rPr sz="2800" dirty="0"/>
              <a:t> </a:t>
            </a:r>
            <a:r>
              <a:rPr sz="2800" dirty="0" err="1"/>
              <a:t>mục</a:t>
            </a:r>
            <a:r>
              <a:rPr sz="2800" dirty="0"/>
              <a:t> </a:t>
            </a:r>
            <a:r>
              <a:rPr sz="2800" dirty="0" err="1"/>
              <a:t>đích</a:t>
            </a:r>
            <a:r>
              <a:rPr sz="2800" dirty="0"/>
              <a:t>. </a:t>
            </a:r>
          </a:p>
          <a:p>
            <a:pPr marL="342900" indent="-342900" algn="just">
              <a:lnSpc>
                <a:spcPct val="150000"/>
              </a:lnSpc>
              <a:spcBef>
                <a:spcPts val="500"/>
              </a:spcBef>
              <a:buSzPct val="100000"/>
              <a:buFont typeface="Arial"/>
              <a:buChar char="•"/>
              <a:defRPr sz="2400">
                <a:solidFill>
                  <a:srgbClr val="002060"/>
                </a:solidFill>
              </a:defRPr>
            </a:pPr>
            <a:r>
              <a:rPr sz="2800" dirty="0" err="1"/>
              <a:t>Các</a:t>
            </a:r>
            <a:r>
              <a:rPr sz="2800" dirty="0"/>
              <a:t> </a:t>
            </a:r>
            <a:r>
              <a:rPr sz="2800" dirty="0" err="1"/>
              <a:t>quy</a:t>
            </a:r>
            <a:r>
              <a:rPr sz="2800" dirty="0"/>
              <a:t> </a:t>
            </a:r>
            <a:r>
              <a:rPr sz="2800" dirty="0" err="1"/>
              <a:t>định</a:t>
            </a:r>
            <a:r>
              <a:rPr sz="2800" dirty="0"/>
              <a:t> </a:t>
            </a:r>
            <a:r>
              <a:rPr sz="2800" dirty="0" err="1"/>
              <a:t>quản</a:t>
            </a:r>
            <a:r>
              <a:rPr sz="2800" dirty="0"/>
              <a:t> </a:t>
            </a:r>
            <a:r>
              <a:rPr sz="2800" dirty="0" err="1"/>
              <a:t>lý</a:t>
            </a:r>
            <a:r>
              <a:rPr sz="2800" dirty="0"/>
              <a:t> </a:t>
            </a:r>
            <a:r>
              <a:rPr sz="2800" dirty="0" err="1"/>
              <a:t>phụ</a:t>
            </a:r>
            <a:r>
              <a:rPr sz="2800" dirty="0"/>
              <a:t> </a:t>
            </a:r>
            <a:r>
              <a:rPr sz="2800" dirty="0" err="1"/>
              <a:t>gia</a:t>
            </a:r>
            <a:endParaRPr sz="2800" dirty="0"/>
          </a:p>
          <a:p>
            <a:pPr marL="742950" lvl="1" indent="-285750" algn="just">
              <a:lnSpc>
                <a:spcPct val="150000"/>
              </a:lnSpc>
              <a:spcBef>
                <a:spcPts val="500"/>
              </a:spcBef>
              <a:buSzPct val="100000"/>
              <a:buFont typeface="Arial"/>
              <a:buChar char="–"/>
              <a:defRPr sz="2400">
                <a:solidFill>
                  <a:srgbClr val="002060"/>
                </a:solidFill>
              </a:defRPr>
            </a:pPr>
            <a:r>
              <a:rPr sz="2800" dirty="0" err="1"/>
              <a:t>Danh</a:t>
            </a:r>
            <a:r>
              <a:rPr sz="2800" dirty="0"/>
              <a:t> </a:t>
            </a:r>
            <a:r>
              <a:rPr sz="2800" dirty="0" err="1"/>
              <a:t>mục</a:t>
            </a:r>
            <a:r>
              <a:rPr sz="2800" dirty="0"/>
              <a:t> GRAS (</a:t>
            </a:r>
            <a:r>
              <a:rPr sz="2800" dirty="0" err="1"/>
              <a:t>nói</a:t>
            </a:r>
            <a:r>
              <a:rPr sz="2800" dirty="0"/>
              <a:t> </a:t>
            </a:r>
            <a:r>
              <a:rPr sz="2800" dirty="0" err="1"/>
              <a:t>chung</a:t>
            </a:r>
            <a:r>
              <a:rPr sz="2800" dirty="0"/>
              <a:t> </a:t>
            </a:r>
            <a:r>
              <a:rPr sz="2800" dirty="0" err="1"/>
              <a:t>được</a:t>
            </a:r>
            <a:r>
              <a:rPr sz="2800" dirty="0"/>
              <a:t> </a:t>
            </a:r>
            <a:r>
              <a:rPr sz="2800" dirty="0" err="1"/>
              <a:t>coi</a:t>
            </a:r>
            <a:r>
              <a:rPr sz="2800" dirty="0"/>
              <a:t> </a:t>
            </a:r>
            <a:r>
              <a:rPr sz="2800" dirty="0" err="1"/>
              <a:t>là</a:t>
            </a:r>
            <a:r>
              <a:rPr sz="2800" dirty="0"/>
              <a:t> an </a:t>
            </a:r>
            <a:r>
              <a:rPr sz="2800" dirty="0" err="1"/>
              <a:t>toàn</a:t>
            </a:r>
            <a:r>
              <a:rPr sz="2800" dirty="0"/>
              <a:t>)</a:t>
            </a:r>
          </a:p>
          <a:p>
            <a:pPr marL="1143000" lvl="2" indent="-228600" algn="just">
              <a:lnSpc>
                <a:spcPct val="150000"/>
              </a:lnSpc>
              <a:spcBef>
                <a:spcPts val="400"/>
              </a:spcBef>
              <a:buSzPct val="100000"/>
              <a:buFont typeface="Arial"/>
              <a:buChar char="•"/>
              <a:defRPr sz="2000">
                <a:solidFill>
                  <a:srgbClr val="002060"/>
                </a:solidFill>
              </a:defRPr>
            </a:pPr>
            <a:r>
              <a:rPr sz="2400" dirty="0" err="1"/>
              <a:t>Các</a:t>
            </a:r>
            <a:r>
              <a:rPr sz="2400" dirty="0"/>
              <a:t> </a:t>
            </a:r>
            <a:r>
              <a:rPr sz="2400" dirty="0" err="1"/>
              <a:t>phụ</a:t>
            </a:r>
            <a:r>
              <a:rPr sz="2400" dirty="0"/>
              <a:t> </a:t>
            </a:r>
            <a:r>
              <a:rPr sz="2400" dirty="0" err="1"/>
              <a:t>gia</a:t>
            </a:r>
            <a:r>
              <a:rPr sz="2400" dirty="0"/>
              <a:t> </a:t>
            </a:r>
            <a:r>
              <a:rPr sz="2400" dirty="0" err="1"/>
              <a:t>đã</a:t>
            </a:r>
            <a:r>
              <a:rPr sz="2400" dirty="0"/>
              <a:t> </a:t>
            </a:r>
            <a:r>
              <a:rPr sz="2400" dirty="0" err="1"/>
              <a:t>được</a:t>
            </a:r>
            <a:r>
              <a:rPr sz="2400" dirty="0"/>
              <a:t> </a:t>
            </a:r>
            <a:r>
              <a:rPr sz="2400" dirty="0" err="1"/>
              <a:t>sử</a:t>
            </a:r>
            <a:r>
              <a:rPr sz="2400" dirty="0"/>
              <a:t> </a:t>
            </a:r>
            <a:r>
              <a:rPr sz="2400" dirty="0" err="1"/>
              <a:t>dụng</a:t>
            </a:r>
            <a:r>
              <a:rPr sz="2400" dirty="0"/>
              <a:t> </a:t>
            </a:r>
            <a:r>
              <a:rPr sz="2400" dirty="0" err="1"/>
              <a:t>từ</a:t>
            </a:r>
            <a:r>
              <a:rPr sz="2400" dirty="0"/>
              <a:t> </a:t>
            </a:r>
            <a:r>
              <a:rPr sz="2400" dirty="0" err="1"/>
              <a:t>lâu</a:t>
            </a:r>
            <a:r>
              <a:rPr sz="2400" dirty="0"/>
              <a:t> </a:t>
            </a:r>
            <a:r>
              <a:rPr sz="2400" dirty="0" err="1"/>
              <a:t>tới</a:t>
            </a:r>
            <a:r>
              <a:rPr sz="2400" dirty="0"/>
              <a:t> nay</a:t>
            </a:r>
          </a:p>
          <a:p>
            <a:pPr marL="1143000" lvl="2" indent="-228600" algn="just">
              <a:lnSpc>
                <a:spcPct val="150000"/>
              </a:lnSpc>
              <a:spcBef>
                <a:spcPts val="400"/>
              </a:spcBef>
              <a:buSzPct val="100000"/>
              <a:buFont typeface="Arial"/>
              <a:buChar char="•"/>
              <a:defRPr sz="2000">
                <a:solidFill>
                  <a:srgbClr val="002060"/>
                </a:solidFill>
              </a:defRPr>
            </a:pPr>
            <a:r>
              <a:rPr sz="2400" dirty="0" err="1"/>
              <a:t>Được</a:t>
            </a:r>
            <a:r>
              <a:rPr sz="2400" dirty="0"/>
              <a:t> </a:t>
            </a:r>
            <a:r>
              <a:rPr sz="2400" dirty="0" err="1"/>
              <a:t>cho</a:t>
            </a:r>
            <a:r>
              <a:rPr sz="2400" dirty="0"/>
              <a:t> </a:t>
            </a:r>
            <a:r>
              <a:rPr sz="2400" dirty="0" err="1"/>
              <a:t>là</a:t>
            </a:r>
            <a:r>
              <a:rPr sz="2400" dirty="0"/>
              <a:t> an </a:t>
            </a:r>
            <a:r>
              <a:rPr sz="2400" dirty="0" err="1"/>
              <a:t>toàn</a:t>
            </a:r>
            <a:r>
              <a:rPr sz="2400" dirty="0"/>
              <a:t> </a:t>
            </a:r>
            <a:r>
              <a:rPr sz="2400" dirty="0" err="1"/>
              <a:t>dựa</a:t>
            </a:r>
            <a:r>
              <a:rPr sz="2400" dirty="0"/>
              <a:t> </a:t>
            </a:r>
            <a:r>
              <a:rPr sz="2400" dirty="0" err="1"/>
              <a:t>trên</a:t>
            </a:r>
            <a:r>
              <a:rPr sz="2400" dirty="0"/>
              <a:t> </a:t>
            </a:r>
            <a:r>
              <a:rPr sz="2400" dirty="0" err="1"/>
              <a:t>các</a:t>
            </a:r>
            <a:r>
              <a:rPr sz="2400" dirty="0"/>
              <a:t> </a:t>
            </a:r>
            <a:r>
              <a:rPr sz="2400" dirty="0" err="1"/>
              <a:t>bằng</a:t>
            </a:r>
            <a:r>
              <a:rPr sz="2400" dirty="0"/>
              <a:t> </a:t>
            </a:r>
            <a:r>
              <a:rPr sz="2400" dirty="0" err="1"/>
              <a:t>chứng</a:t>
            </a:r>
            <a:r>
              <a:rPr sz="2400" dirty="0"/>
              <a:t> </a:t>
            </a:r>
            <a:r>
              <a:rPr sz="2400" dirty="0" err="1"/>
              <a:t>khoa</a:t>
            </a:r>
            <a:r>
              <a:rPr sz="2400" dirty="0"/>
              <a:t> </a:t>
            </a:r>
            <a:r>
              <a:rPr sz="2400" dirty="0" err="1"/>
              <a:t>học</a:t>
            </a:r>
            <a:r>
              <a:rPr sz="2400" dirty="0"/>
              <a:t> </a:t>
            </a:r>
            <a:r>
              <a:rPr sz="2400" dirty="0" err="1"/>
              <a:t>đã</a:t>
            </a:r>
            <a:r>
              <a:rPr sz="2400" dirty="0"/>
              <a:t> </a:t>
            </a:r>
            <a:r>
              <a:rPr sz="2400" dirty="0" err="1"/>
              <a:t>có</a:t>
            </a:r>
            <a:endParaRPr sz="2400" dirty="0"/>
          </a:p>
          <a:p>
            <a:pPr marL="1143000" lvl="2" indent="-228600" algn="just">
              <a:lnSpc>
                <a:spcPct val="150000"/>
              </a:lnSpc>
              <a:spcBef>
                <a:spcPts val="400"/>
              </a:spcBef>
              <a:buSzPct val="100000"/>
              <a:buFont typeface="Arial"/>
              <a:buChar char="•"/>
              <a:defRPr sz="2000">
                <a:solidFill>
                  <a:srgbClr val="002060"/>
                </a:solidFill>
              </a:defRPr>
            </a:pPr>
            <a:r>
              <a:rPr sz="2400" dirty="0" err="1"/>
              <a:t>Đang</a:t>
            </a:r>
            <a:r>
              <a:rPr sz="2400" dirty="0"/>
              <a:t> </a:t>
            </a:r>
            <a:r>
              <a:rPr sz="2400" dirty="0" err="1"/>
              <a:t>được</a:t>
            </a:r>
            <a:r>
              <a:rPr sz="2400" dirty="0"/>
              <a:t> </a:t>
            </a:r>
            <a:r>
              <a:rPr sz="2400" dirty="0" err="1"/>
              <a:t>xem</a:t>
            </a:r>
            <a:r>
              <a:rPr sz="2400" dirty="0"/>
              <a:t> </a:t>
            </a:r>
            <a:r>
              <a:rPr sz="2400" dirty="0" err="1"/>
              <a:t>lại</a:t>
            </a:r>
            <a:endParaRPr sz="2400" dirty="0"/>
          </a:p>
        </p:txBody>
      </p:sp>
      <p:sp>
        <p:nvSpPr>
          <p:cNvPr id="2" name="Slide Number Placeholder 1">
            <a:extLst>
              <a:ext uri="{FF2B5EF4-FFF2-40B4-BE49-F238E27FC236}">
                <a16:creationId xmlns:a16="http://schemas.microsoft.com/office/drawing/2014/main" id="{0516D48E-07FC-42E7-88FF-84003D494E7B}"/>
              </a:ext>
            </a:extLst>
          </p:cNvPr>
          <p:cNvSpPr>
            <a:spLocks noGrp="1"/>
          </p:cNvSpPr>
          <p:nvPr>
            <p:ph type="sldNum" sz="quarter" idx="2"/>
          </p:nvPr>
        </p:nvSpPr>
        <p:spPr/>
        <p:txBody>
          <a:bodyPr/>
          <a:lstStyle/>
          <a:p>
            <a:fld id="{86CB4B4D-7CA3-9044-876B-883B54F8677D}" type="slidenum">
              <a:rPr lang="en-US" smtClean="0"/>
              <a:pPr/>
              <a:t>61</a:t>
            </a:fld>
            <a:endParaRPr lang="en-US"/>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2678" y="419684"/>
            <a:ext cx="6938645" cy="635000"/>
          </a:xfrm>
          <a:prstGeom prst="rect">
            <a:avLst/>
          </a:prstGeom>
        </p:spPr>
        <p:txBody>
          <a:bodyPr vert="horz" wrap="square" lIns="0" tIns="12700" rIns="0" bIns="0" rtlCol="0">
            <a:spAutoFit/>
          </a:bodyPr>
          <a:lstStyle/>
          <a:p>
            <a:pPr marL="12700">
              <a:lnSpc>
                <a:spcPct val="100000"/>
              </a:lnSpc>
              <a:spcBef>
                <a:spcPts val="100"/>
              </a:spcBef>
            </a:pPr>
            <a:r>
              <a:rPr sz="4000" spc="-70" dirty="0">
                <a:solidFill>
                  <a:srgbClr val="C00000"/>
                </a:solidFill>
              </a:rPr>
              <a:t>TÓM TẮT </a:t>
            </a:r>
            <a:r>
              <a:rPr sz="4000" spc="-65" dirty="0">
                <a:solidFill>
                  <a:srgbClr val="C00000"/>
                </a:solidFill>
              </a:rPr>
              <a:t>MỘT </a:t>
            </a:r>
            <a:r>
              <a:rPr sz="4000" spc="-55" dirty="0">
                <a:solidFill>
                  <a:srgbClr val="C00000"/>
                </a:solidFill>
              </a:rPr>
              <a:t>SỐ </a:t>
            </a:r>
            <a:r>
              <a:rPr sz="4000" spc="-75" dirty="0">
                <a:solidFill>
                  <a:srgbClr val="C00000"/>
                </a:solidFill>
              </a:rPr>
              <a:t>TÁC</a:t>
            </a:r>
            <a:r>
              <a:rPr sz="4000" spc="-844" dirty="0">
                <a:solidFill>
                  <a:srgbClr val="C00000"/>
                </a:solidFill>
              </a:rPr>
              <a:t> </a:t>
            </a:r>
            <a:r>
              <a:rPr sz="4000" spc="-80" dirty="0">
                <a:solidFill>
                  <a:srgbClr val="C00000"/>
                </a:solidFill>
              </a:rPr>
              <a:t>NHÂN</a:t>
            </a:r>
            <a:endParaRPr sz="4000" dirty="0">
              <a:solidFill>
                <a:srgbClr val="C00000"/>
              </a:solidFill>
            </a:endParaRPr>
          </a:p>
        </p:txBody>
      </p:sp>
      <p:sp>
        <p:nvSpPr>
          <p:cNvPr id="5" name="object 5"/>
          <p:cNvSpPr/>
          <p:nvPr/>
        </p:nvSpPr>
        <p:spPr>
          <a:xfrm>
            <a:off x="2219362" y="1365250"/>
            <a:ext cx="0" cy="5270500"/>
          </a:xfrm>
          <a:custGeom>
            <a:avLst/>
            <a:gdLst/>
            <a:ahLst/>
            <a:cxnLst/>
            <a:rect l="l" t="t" r="r" b="b"/>
            <a:pathLst>
              <a:path h="5270500">
                <a:moveTo>
                  <a:pt x="0" y="0"/>
                </a:moveTo>
                <a:lnTo>
                  <a:pt x="0" y="5270502"/>
                </a:lnTo>
              </a:path>
            </a:pathLst>
          </a:custGeom>
          <a:ln w="12700">
            <a:solidFill>
              <a:srgbClr val="292934"/>
            </a:solidFill>
          </a:ln>
        </p:spPr>
        <p:txBody>
          <a:bodyPr wrap="square" lIns="0" tIns="0" rIns="0" bIns="0" rtlCol="0"/>
          <a:lstStyle/>
          <a:p>
            <a:endParaRPr/>
          </a:p>
        </p:txBody>
      </p:sp>
      <p:sp>
        <p:nvSpPr>
          <p:cNvPr id="6" name="object 6"/>
          <p:cNvSpPr/>
          <p:nvPr/>
        </p:nvSpPr>
        <p:spPr>
          <a:xfrm>
            <a:off x="3446093" y="1365250"/>
            <a:ext cx="0" cy="5270500"/>
          </a:xfrm>
          <a:custGeom>
            <a:avLst/>
            <a:gdLst/>
            <a:ahLst/>
            <a:cxnLst/>
            <a:rect l="l" t="t" r="r" b="b"/>
            <a:pathLst>
              <a:path h="5270500">
                <a:moveTo>
                  <a:pt x="0" y="0"/>
                </a:moveTo>
                <a:lnTo>
                  <a:pt x="0" y="5270502"/>
                </a:lnTo>
              </a:path>
            </a:pathLst>
          </a:custGeom>
          <a:ln w="12700">
            <a:solidFill>
              <a:srgbClr val="292934"/>
            </a:solidFill>
          </a:ln>
        </p:spPr>
        <p:txBody>
          <a:bodyPr wrap="square" lIns="0" tIns="0" rIns="0" bIns="0" rtlCol="0"/>
          <a:lstStyle/>
          <a:p>
            <a:endParaRPr/>
          </a:p>
        </p:txBody>
      </p:sp>
      <p:sp>
        <p:nvSpPr>
          <p:cNvPr id="7" name="object 7"/>
          <p:cNvSpPr/>
          <p:nvPr/>
        </p:nvSpPr>
        <p:spPr>
          <a:xfrm>
            <a:off x="6353284" y="1365250"/>
            <a:ext cx="0" cy="5270500"/>
          </a:xfrm>
          <a:custGeom>
            <a:avLst/>
            <a:gdLst/>
            <a:ahLst/>
            <a:cxnLst/>
            <a:rect l="l" t="t" r="r" b="b"/>
            <a:pathLst>
              <a:path h="5270500">
                <a:moveTo>
                  <a:pt x="0" y="0"/>
                </a:moveTo>
                <a:lnTo>
                  <a:pt x="0" y="5270502"/>
                </a:lnTo>
              </a:path>
            </a:pathLst>
          </a:custGeom>
          <a:ln w="12700">
            <a:solidFill>
              <a:srgbClr val="292934"/>
            </a:solidFill>
          </a:ln>
        </p:spPr>
        <p:txBody>
          <a:bodyPr wrap="square" lIns="0" tIns="0" rIns="0" bIns="0" rtlCol="0"/>
          <a:lstStyle/>
          <a:p>
            <a:endParaRPr/>
          </a:p>
        </p:txBody>
      </p:sp>
      <p:sp>
        <p:nvSpPr>
          <p:cNvPr id="8" name="object 8"/>
          <p:cNvSpPr/>
          <p:nvPr/>
        </p:nvSpPr>
        <p:spPr>
          <a:xfrm>
            <a:off x="146051" y="1792601"/>
            <a:ext cx="8851900" cy="0"/>
          </a:xfrm>
          <a:custGeom>
            <a:avLst/>
            <a:gdLst/>
            <a:ahLst/>
            <a:cxnLst/>
            <a:rect l="l" t="t" r="r" b="b"/>
            <a:pathLst>
              <a:path w="8851900">
                <a:moveTo>
                  <a:pt x="0" y="0"/>
                </a:moveTo>
                <a:lnTo>
                  <a:pt x="8851905" y="0"/>
                </a:lnTo>
              </a:path>
            </a:pathLst>
          </a:custGeom>
          <a:ln w="12700">
            <a:solidFill>
              <a:srgbClr val="292934"/>
            </a:solidFill>
          </a:ln>
        </p:spPr>
        <p:txBody>
          <a:bodyPr wrap="square" lIns="0" tIns="0" rIns="0" bIns="0" rtlCol="0"/>
          <a:lstStyle/>
          <a:p>
            <a:endParaRPr/>
          </a:p>
        </p:txBody>
      </p:sp>
      <p:sp>
        <p:nvSpPr>
          <p:cNvPr id="9" name="object 9"/>
          <p:cNvSpPr/>
          <p:nvPr/>
        </p:nvSpPr>
        <p:spPr>
          <a:xfrm>
            <a:off x="146051" y="4034801"/>
            <a:ext cx="8851900" cy="0"/>
          </a:xfrm>
          <a:custGeom>
            <a:avLst/>
            <a:gdLst/>
            <a:ahLst/>
            <a:cxnLst/>
            <a:rect l="l" t="t" r="r" b="b"/>
            <a:pathLst>
              <a:path w="8851900">
                <a:moveTo>
                  <a:pt x="0" y="0"/>
                </a:moveTo>
                <a:lnTo>
                  <a:pt x="8851905" y="0"/>
                </a:lnTo>
              </a:path>
            </a:pathLst>
          </a:custGeom>
          <a:ln w="12700">
            <a:solidFill>
              <a:srgbClr val="292934"/>
            </a:solidFill>
          </a:ln>
        </p:spPr>
        <p:txBody>
          <a:bodyPr wrap="square" lIns="0" tIns="0" rIns="0" bIns="0" rtlCol="0"/>
          <a:lstStyle/>
          <a:p>
            <a:endParaRPr/>
          </a:p>
        </p:txBody>
      </p:sp>
      <p:sp>
        <p:nvSpPr>
          <p:cNvPr id="10" name="object 10"/>
          <p:cNvSpPr/>
          <p:nvPr/>
        </p:nvSpPr>
        <p:spPr>
          <a:xfrm>
            <a:off x="146051" y="4911102"/>
            <a:ext cx="8851900" cy="0"/>
          </a:xfrm>
          <a:custGeom>
            <a:avLst/>
            <a:gdLst/>
            <a:ahLst/>
            <a:cxnLst/>
            <a:rect l="l" t="t" r="r" b="b"/>
            <a:pathLst>
              <a:path w="8851900">
                <a:moveTo>
                  <a:pt x="0" y="0"/>
                </a:moveTo>
                <a:lnTo>
                  <a:pt x="8851905" y="0"/>
                </a:lnTo>
              </a:path>
            </a:pathLst>
          </a:custGeom>
          <a:ln w="12700">
            <a:solidFill>
              <a:srgbClr val="292934"/>
            </a:solidFill>
          </a:ln>
        </p:spPr>
        <p:txBody>
          <a:bodyPr wrap="square" lIns="0" tIns="0" rIns="0" bIns="0" rtlCol="0"/>
          <a:lstStyle/>
          <a:p>
            <a:endParaRPr/>
          </a:p>
        </p:txBody>
      </p:sp>
      <p:sp>
        <p:nvSpPr>
          <p:cNvPr id="11" name="object 11"/>
          <p:cNvSpPr/>
          <p:nvPr/>
        </p:nvSpPr>
        <p:spPr>
          <a:xfrm>
            <a:off x="146051" y="5787402"/>
            <a:ext cx="8851900" cy="0"/>
          </a:xfrm>
          <a:custGeom>
            <a:avLst/>
            <a:gdLst/>
            <a:ahLst/>
            <a:cxnLst/>
            <a:rect l="l" t="t" r="r" b="b"/>
            <a:pathLst>
              <a:path w="8851900">
                <a:moveTo>
                  <a:pt x="0" y="0"/>
                </a:moveTo>
                <a:lnTo>
                  <a:pt x="8851905" y="0"/>
                </a:lnTo>
              </a:path>
            </a:pathLst>
          </a:custGeom>
          <a:ln w="12700">
            <a:solidFill>
              <a:srgbClr val="292934"/>
            </a:solidFill>
          </a:ln>
        </p:spPr>
        <p:txBody>
          <a:bodyPr wrap="square" lIns="0" tIns="0" rIns="0" bIns="0" rtlCol="0"/>
          <a:lstStyle/>
          <a:p>
            <a:endParaRPr/>
          </a:p>
        </p:txBody>
      </p:sp>
      <p:sp>
        <p:nvSpPr>
          <p:cNvPr id="12" name="object 12"/>
          <p:cNvSpPr/>
          <p:nvPr/>
        </p:nvSpPr>
        <p:spPr>
          <a:xfrm>
            <a:off x="146051" y="6208402"/>
            <a:ext cx="8851900" cy="0"/>
          </a:xfrm>
          <a:custGeom>
            <a:avLst/>
            <a:gdLst/>
            <a:ahLst/>
            <a:cxnLst/>
            <a:rect l="l" t="t" r="r" b="b"/>
            <a:pathLst>
              <a:path w="8851900">
                <a:moveTo>
                  <a:pt x="0" y="0"/>
                </a:moveTo>
                <a:lnTo>
                  <a:pt x="8851905" y="0"/>
                </a:lnTo>
              </a:path>
            </a:pathLst>
          </a:custGeom>
          <a:ln w="12700">
            <a:solidFill>
              <a:srgbClr val="292934"/>
            </a:solidFill>
          </a:ln>
        </p:spPr>
        <p:txBody>
          <a:bodyPr wrap="square" lIns="0" tIns="0" rIns="0" bIns="0" rtlCol="0"/>
          <a:lstStyle/>
          <a:p>
            <a:endParaRPr/>
          </a:p>
        </p:txBody>
      </p:sp>
      <p:sp>
        <p:nvSpPr>
          <p:cNvPr id="13" name="object 13"/>
          <p:cNvSpPr/>
          <p:nvPr/>
        </p:nvSpPr>
        <p:spPr>
          <a:xfrm>
            <a:off x="152401" y="1365250"/>
            <a:ext cx="0" cy="5270500"/>
          </a:xfrm>
          <a:custGeom>
            <a:avLst/>
            <a:gdLst/>
            <a:ahLst/>
            <a:cxnLst/>
            <a:rect l="l" t="t" r="r" b="b"/>
            <a:pathLst>
              <a:path h="5270500">
                <a:moveTo>
                  <a:pt x="0" y="0"/>
                </a:moveTo>
                <a:lnTo>
                  <a:pt x="0" y="5270502"/>
                </a:lnTo>
              </a:path>
            </a:pathLst>
          </a:custGeom>
          <a:ln w="12700">
            <a:solidFill>
              <a:srgbClr val="292934"/>
            </a:solidFill>
          </a:ln>
        </p:spPr>
        <p:txBody>
          <a:bodyPr wrap="square" lIns="0" tIns="0" rIns="0" bIns="0" rtlCol="0"/>
          <a:lstStyle/>
          <a:p>
            <a:endParaRPr/>
          </a:p>
        </p:txBody>
      </p:sp>
      <p:sp>
        <p:nvSpPr>
          <p:cNvPr id="14" name="object 14"/>
          <p:cNvSpPr/>
          <p:nvPr/>
        </p:nvSpPr>
        <p:spPr>
          <a:xfrm>
            <a:off x="8991606" y="1365250"/>
            <a:ext cx="0" cy="5270500"/>
          </a:xfrm>
          <a:custGeom>
            <a:avLst/>
            <a:gdLst/>
            <a:ahLst/>
            <a:cxnLst/>
            <a:rect l="l" t="t" r="r" b="b"/>
            <a:pathLst>
              <a:path h="5270500">
                <a:moveTo>
                  <a:pt x="0" y="0"/>
                </a:moveTo>
                <a:lnTo>
                  <a:pt x="0" y="5270502"/>
                </a:lnTo>
              </a:path>
            </a:pathLst>
          </a:custGeom>
          <a:ln w="12700">
            <a:solidFill>
              <a:srgbClr val="292934"/>
            </a:solidFill>
          </a:ln>
        </p:spPr>
        <p:txBody>
          <a:bodyPr wrap="square" lIns="0" tIns="0" rIns="0" bIns="0" rtlCol="0"/>
          <a:lstStyle/>
          <a:p>
            <a:endParaRPr/>
          </a:p>
        </p:txBody>
      </p:sp>
      <p:sp>
        <p:nvSpPr>
          <p:cNvPr id="15" name="object 15"/>
          <p:cNvSpPr/>
          <p:nvPr/>
        </p:nvSpPr>
        <p:spPr>
          <a:xfrm>
            <a:off x="146051" y="1371600"/>
            <a:ext cx="8851900" cy="0"/>
          </a:xfrm>
          <a:custGeom>
            <a:avLst/>
            <a:gdLst/>
            <a:ahLst/>
            <a:cxnLst/>
            <a:rect l="l" t="t" r="r" b="b"/>
            <a:pathLst>
              <a:path w="8851900">
                <a:moveTo>
                  <a:pt x="0" y="0"/>
                </a:moveTo>
                <a:lnTo>
                  <a:pt x="8851905" y="0"/>
                </a:lnTo>
              </a:path>
            </a:pathLst>
          </a:custGeom>
          <a:ln w="12700">
            <a:solidFill>
              <a:srgbClr val="292934"/>
            </a:solidFill>
          </a:ln>
        </p:spPr>
        <p:txBody>
          <a:bodyPr wrap="square" lIns="0" tIns="0" rIns="0" bIns="0" rtlCol="0"/>
          <a:lstStyle/>
          <a:p>
            <a:endParaRPr/>
          </a:p>
        </p:txBody>
      </p:sp>
      <p:sp>
        <p:nvSpPr>
          <p:cNvPr id="16" name="object 16"/>
          <p:cNvSpPr/>
          <p:nvPr/>
        </p:nvSpPr>
        <p:spPr>
          <a:xfrm>
            <a:off x="146051" y="6629403"/>
            <a:ext cx="8851900" cy="0"/>
          </a:xfrm>
          <a:custGeom>
            <a:avLst/>
            <a:gdLst/>
            <a:ahLst/>
            <a:cxnLst/>
            <a:rect l="l" t="t" r="r" b="b"/>
            <a:pathLst>
              <a:path w="8851900">
                <a:moveTo>
                  <a:pt x="0" y="0"/>
                </a:moveTo>
                <a:lnTo>
                  <a:pt x="8851905" y="0"/>
                </a:lnTo>
              </a:path>
            </a:pathLst>
          </a:custGeom>
          <a:ln w="12700">
            <a:solidFill>
              <a:srgbClr val="292934"/>
            </a:solidFill>
          </a:ln>
        </p:spPr>
        <p:txBody>
          <a:bodyPr wrap="square" lIns="0" tIns="0" rIns="0" bIns="0" rtlCol="0"/>
          <a:lstStyle/>
          <a:p>
            <a:endParaRPr/>
          </a:p>
        </p:txBody>
      </p:sp>
      <p:sp>
        <p:nvSpPr>
          <p:cNvPr id="17" name="object 17"/>
          <p:cNvSpPr txBox="1"/>
          <p:nvPr/>
        </p:nvSpPr>
        <p:spPr>
          <a:xfrm>
            <a:off x="208281" y="1316355"/>
            <a:ext cx="8726805" cy="2548255"/>
          </a:xfrm>
          <a:prstGeom prst="rect">
            <a:avLst/>
          </a:prstGeom>
        </p:spPr>
        <p:txBody>
          <a:bodyPr vert="horz" wrap="square" lIns="0" tIns="13335" rIns="0" bIns="0" rtlCol="0">
            <a:spAutoFit/>
          </a:bodyPr>
          <a:lstStyle/>
          <a:p>
            <a:pPr marL="12700" marR="5080">
              <a:lnSpc>
                <a:spcPct val="114799"/>
              </a:lnSpc>
              <a:spcBef>
                <a:spcPts val="105"/>
              </a:spcBef>
              <a:tabLst>
                <a:tab pos="2078989" algn="l"/>
                <a:tab pos="2675890" algn="l"/>
                <a:tab pos="3305810" algn="l"/>
                <a:tab pos="4008754" algn="l"/>
                <a:tab pos="4813300" algn="l"/>
                <a:tab pos="5379085" algn="l"/>
                <a:tab pos="6213475" algn="l"/>
                <a:tab pos="7023100" algn="l"/>
                <a:tab pos="7597140" algn="l"/>
                <a:tab pos="8221345" algn="l"/>
              </a:tabLst>
            </a:pPr>
            <a:r>
              <a:rPr sz="2400" b="1" spc="-25" dirty="0">
                <a:solidFill>
                  <a:srgbClr val="00B050"/>
                </a:solidFill>
                <a:latin typeface="Arial"/>
                <a:cs typeface="Arial"/>
              </a:rPr>
              <a:t>Vi</a:t>
            </a:r>
            <a:r>
              <a:rPr sz="2400" b="1" spc="-5" dirty="0">
                <a:solidFill>
                  <a:srgbClr val="00B050"/>
                </a:solidFill>
                <a:latin typeface="Arial"/>
                <a:cs typeface="Arial"/>
              </a:rPr>
              <a:t> khuẩn	</a:t>
            </a:r>
            <a:r>
              <a:rPr sz="2400" b="1" dirty="0">
                <a:solidFill>
                  <a:srgbClr val="00B050"/>
                </a:solidFill>
                <a:latin typeface="Arial"/>
                <a:cs typeface="Arial"/>
              </a:rPr>
              <a:t>Ủ </a:t>
            </a:r>
            <a:r>
              <a:rPr sz="2400" b="1" spc="-5" dirty="0">
                <a:solidFill>
                  <a:srgbClr val="00B050"/>
                </a:solidFill>
                <a:latin typeface="Arial"/>
                <a:cs typeface="Arial"/>
              </a:rPr>
              <a:t>bệnh	</a:t>
            </a:r>
            <a:r>
              <a:rPr sz="2400" b="1" dirty="0">
                <a:solidFill>
                  <a:srgbClr val="00B050"/>
                </a:solidFill>
                <a:latin typeface="Arial"/>
                <a:cs typeface="Arial"/>
              </a:rPr>
              <a:t>Cơ</a:t>
            </a:r>
            <a:r>
              <a:rPr sz="2400" b="1" spc="5" dirty="0">
                <a:solidFill>
                  <a:srgbClr val="00B050"/>
                </a:solidFill>
                <a:latin typeface="Arial"/>
                <a:cs typeface="Arial"/>
              </a:rPr>
              <a:t> </a:t>
            </a:r>
            <a:r>
              <a:rPr sz="2400" b="1" spc="-5" dirty="0">
                <a:solidFill>
                  <a:srgbClr val="00B050"/>
                </a:solidFill>
                <a:latin typeface="Arial"/>
                <a:cs typeface="Arial"/>
              </a:rPr>
              <a:t>chế			Loại thực phẩm  </a:t>
            </a:r>
            <a:r>
              <a:rPr sz="2400" i="1" spc="-5" dirty="0">
                <a:solidFill>
                  <a:srgbClr val="292934"/>
                </a:solidFill>
                <a:latin typeface="Arial"/>
                <a:cs typeface="Arial"/>
              </a:rPr>
              <a:t>B</a:t>
            </a:r>
            <a:r>
              <a:rPr sz="2400" i="1" dirty="0">
                <a:solidFill>
                  <a:srgbClr val="292934"/>
                </a:solidFill>
                <a:latin typeface="Arial"/>
                <a:cs typeface="Arial"/>
              </a:rPr>
              <a:t>acillus</a:t>
            </a:r>
            <a:r>
              <a:rPr sz="2400" dirty="0">
                <a:solidFill>
                  <a:srgbClr val="292934"/>
                </a:solidFill>
                <a:latin typeface="Arial"/>
                <a:cs typeface="Arial"/>
              </a:rPr>
              <a:t>	1-6h	Do	độc	</a:t>
            </a:r>
            <a:r>
              <a:rPr sz="2400" spc="-5" dirty="0">
                <a:solidFill>
                  <a:srgbClr val="292934"/>
                </a:solidFill>
                <a:latin typeface="Arial"/>
                <a:cs typeface="Arial"/>
              </a:rPr>
              <a:t>t</a:t>
            </a:r>
            <a:r>
              <a:rPr sz="2400" dirty="0">
                <a:solidFill>
                  <a:srgbClr val="292934"/>
                </a:solidFill>
                <a:latin typeface="Arial"/>
                <a:cs typeface="Arial"/>
              </a:rPr>
              <a:t>ố	</a:t>
            </a:r>
            <a:r>
              <a:rPr sz="2400" spc="-5" dirty="0">
                <a:solidFill>
                  <a:srgbClr val="292934"/>
                </a:solidFill>
                <a:latin typeface="Arial"/>
                <a:cs typeface="Arial"/>
              </a:rPr>
              <a:t>t</a:t>
            </a:r>
            <a:r>
              <a:rPr sz="2400" dirty="0">
                <a:solidFill>
                  <a:srgbClr val="292934"/>
                </a:solidFill>
                <a:latin typeface="Arial"/>
                <a:cs typeface="Arial"/>
              </a:rPr>
              <a:t>rong	</a:t>
            </a:r>
            <a:r>
              <a:rPr sz="2400" spc="-5" dirty="0">
                <a:solidFill>
                  <a:srgbClr val="292934"/>
                </a:solidFill>
                <a:latin typeface="Arial"/>
                <a:cs typeface="Arial"/>
              </a:rPr>
              <a:t>G</a:t>
            </a:r>
            <a:r>
              <a:rPr sz="2400" dirty="0">
                <a:solidFill>
                  <a:srgbClr val="292934"/>
                </a:solidFill>
                <a:latin typeface="Arial"/>
                <a:cs typeface="Arial"/>
              </a:rPr>
              <a:t>ạo,	bột	sấy	</a:t>
            </a:r>
            <a:r>
              <a:rPr sz="2400" dirty="0" err="1">
                <a:solidFill>
                  <a:srgbClr val="292934"/>
                </a:solidFill>
                <a:latin typeface="Arial"/>
                <a:cs typeface="Arial"/>
              </a:rPr>
              <a:t>khô</a:t>
            </a:r>
            <a:r>
              <a:rPr sz="2400" dirty="0">
                <a:solidFill>
                  <a:srgbClr val="292934"/>
                </a:solidFill>
                <a:latin typeface="Arial"/>
                <a:cs typeface="Arial"/>
              </a:rPr>
              <a:t>  </a:t>
            </a:r>
            <a:r>
              <a:rPr lang="en-US" sz="2400" i="1" dirty="0">
                <a:solidFill>
                  <a:srgbClr val="292934"/>
                </a:solidFill>
                <a:latin typeface="Arial"/>
                <a:cs typeface="Arial"/>
              </a:rPr>
              <a:t>c</a:t>
            </a:r>
            <a:r>
              <a:rPr sz="2400" i="1" dirty="0">
                <a:solidFill>
                  <a:srgbClr val="292934"/>
                </a:solidFill>
                <a:latin typeface="Arial"/>
                <a:cs typeface="Arial"/>
              </a:rPr>
              <a:t>ereus</a:t>
            </a:r>
            <a:r>
              <a:rPr sz="2400" dirty="0">
                <a:solidFill>
                  <a:srgbClr val="292934"/>
                </a:solidFill>
                <a:latin typeface="Arial"/>
                <a:cs typeface="Arial"/>
              </a:rPr>
              <a:t>	(ói)	hay	thực phẩm</a:t>
            </a:r>
            <a:r>
              <a:rPr sz="2400" spc="-10" dirty="0">
                <a:solidFill>
                  <a:srgbClr val="292934"/>
                </a:solidFill>
                <a:latin typeface="Arial"/>
                <a:cs typeface="Arial"/>
              </a:rPr>
              <a:t> </a:t>
            </a:r>
            <a:r>
              <a:rPr sz="2400" dirty="0">
                <a:solidFill>
                  <a:srgbClr val="292934"/>
                </a:solidFill>
                <a:latin typeface="Arial"/>
                <a:cs typeface="Arial"/>
              </a:rPr>
              <a:t>và</a:t>
            </a:r>
            <a:r>
              <a:rPr sz="2400" spc="-5" dirty="0">
                <a:solidFill>
                  <a:srgbClr val="292934"/>
                </a:solidFill>
                <a:latin typeface="Arial"/>
                <a:cs typeface="Arial"/>
              </a:rPr>
              <a:t> </a:t>
            </a:r>
            <a:r>
              <a:rPr sz="2400" dirty="0">
                <a:solidFill>
                  <a:srgbClr val="292934"/>
                </a:solidFill>
                <a:latin typeface="Arial"/>
                <a:cs typeface="Arial"/>
              </a:rPr>
              <a:t>ruột	hâm</a:t>
            </a:r>
            <a:r>
              <a:rPr sz="2400" spc="-15" dirty="0">
                <a:solidFill>
                  <a:srgbClr val="292934"/>
                </a:solidFill>
                <a:latin typeface="Arial"/>
                <a:cs typeface="Arial"/>
              </a:rPr>
              <a:t> </a:t>
            </a:r>
            <a:r>
              <a:rPr sz="2400" dirty="0">
                <a:solidFill>
                  <a:srgbClr val="292934"/>
                </a:solidFill>
                <a:latin typeface="Arial"/>
                <a:cs typeface="Arial"/>
              </a:rPr>
              <a:t>nóng.</a:t>
            </a:r>
            <a:endParaRPr sz="2400" dirty="0">
              <a:latin typeface="Arial"/>
              <a:cs typeface="Arial"/>
            </a:endParaRPr>
          </a:p>
          <a:p>
            <a:pPr marL="2079625">
              <a:lnSpc>
                <a:spcPct val="100000"/>
              </a:lnSpc>
              <a:spcBef>
                <a:spcPts val="420"/>
              </a:spcBef>
            </a:pPr>
            <a:r>
              <a:rPr sz="2400" dirty="0">
                <a:solidFill>
                  <a:srgbClr val="292934"/>
                </a:solidFill>
                <a:latin typeface="Arial"/>
                <a:cs typeface="Arial"/>
              </a:rPr>
              <a:t>8-16h</a:t>
            </a:r>
            <a:endParaRPr sz="2400" dirty="0">
              <a:latin typeface="Arial"/>
              <a:cs typeface="Arial"/>
            </a:endParaRPr>
          </a:p>
          <a:p>
            <a:pPr marL="2079625" marR="5892800">
              <a:lnSpc>
                <a:spcPct val="114599"/>
              </a:lnSpc>
              <a:spcBef>
                <a:spcPts val="35"/>
              </a:spcBef>
            </a:pPr>
            <a:r>
              <a:rPr sz="2400" dirty="0">
                <a:solidFill>
                  <a:srgbClr val="292934"/>
                </a:solidFill>
                <a:latin typeface="Arial"/>
                <a:cs typeface="Arial"/>
              </a:rPr>
              <a:t>(tiêu  chảy)</a:t>
            </a:r>
            <a:endParaRPr sz="2400" dirty="0">
              <a:latin typeface="Arial"/>
              <a:cs typeface="Arial"/>
            </a:endParaRPr>
          </a:p>
        </p:txBody>
      </p:sp>
      <p:sp>
        <p:nvSpPr>
          <p:cNvPr id="18" name="object 18"/>
          <p:cNvSpPr txBox="1"/>
          <p:nvPr/>
        </p:nvSpPr>
        <p:spPr>
          <a:xfrm>
            <a:off x="208281" y="4034802"/>
            <a:ext cx="2533650" cy="391160"/>
          </a:xfrm>
          <a:prstGeom prst="rect">
            <a:avLst/>
          </a:prstGeom>
        </p:spPr>
        <p:txBody>
          <a:bodyPr vert="horz" wrap="square" lIns="0" tIns="12700" rIns="0" bIns="0" rtlCol="0">
            <a:spAutoFit/>
          </a:bodyPr>
          <a:lstStyle/>
          <a:p>
            <a:pPr marL="12700">
              <a:lnSpc>
                <a:spcPct val="100000"/>
              </a:lnSpc>
              <a:spcBef>
                <a:spcPts val="100"/>
              </a:spcBef>
              <a:tabLst>
                <a:tab pos="2078989" algn="l"/>
              </a:tabLst>
            </a:pPr>
            <a:r>
              <a:rPr sz="2400" i="1" dirty="0">
                <a:solidFill>
                  <a:srgbClr val="292934"/>
                </a:solidFill>
                <a:latin typeface="Arial"/>
                <a:cs typeface="Arial"/>
              </a:rPr>
              <a:t>Camylobac</a:t>
            </a:r>
            <a:r>
              <a:rPr sz="2400" i="1" spc="-5" dirty="0">
                <a:solidFill>
                  <a:srgbClr val="292934"/>
                </a:solidFill>
                <a:latin typeface="Arial"/>
                <a:cs typeface="Arial"/>
              </a:rPr>
              <a:t>t</a:t>
            </a:r>
            <a:r>
              <a:rPr sz="2400" i="1" dirty="0">
                <a:solidFill>
                  <a:srgbClr val="292934"/>
                </a:solidFill>
                <a:latin typeface="Arial"/>
                <a:cs typeface="Arial"/>
              </a:rPr>
              <a:t>er</a:t>
            </a:r>
            <a:r>
              <a:rPr sz="2400" dirty="0">
                <a:solidFill>
                  <a:srgbClr val="292934"/>
                </a:solidFill>
                <a:latin typeface="Arial"/>
                <a:cs typeface="Arial"/>
              </a:rPr>
              <a:t>	1-2</a:t>
            </a:r>
            <a:endParaRPr sz="2400" dirty="0">
              <a:latin typeface="Arial"/>
              <a:cs typeface="Arial"/>
            </a:endParaRPr>
          </a:p>
        </p:txBody>
      </p:sp>
      <p:sp>
        <p:nvSpPr>
          <p:cNvPr id="19" name="object 19"/>
          <p:cNvSpPr txBox="1"/>
          <p:nvPr/>
        </p:nvSpPr>
        <p:spPr>
          <a:xfrm>
            <a:off x="2275243" y="4453902"/>
            <a:ext cx="68834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92934"/>
                </a:solidFill>
                <a:latin typeface="Arial"/>
                <a:cs typeface="Arial"/>
              </a:rPr>
              <a:t>ngày</a:t>
            </a:r>
            <a:endParaRPr sz="2400">
              <a:latin typeface="Arial"/>
              <a:cs typeface="Arial"/>
            </a:endParaRPr>
          </a:p>
        </p:txBody>
      </p:sp>
      <p:sp>
        <p:nvSpPr>
          <p:cNvPr id="20" name="object 20"/>
          <p:cNvSpPr txBox="1"/>
          <p:nvPr/>
        </p:nvSpPr>
        <p:spPr>
          <a:xfrm>
            <a:off x="208281" y="4857767"/>
            <a:ext cx="1553210" cy="826124"/>
          </a:xfrm>
          <a:prstGeom prst="rect">
            <a:avLst/>
          </a:prstGeom>
        </p:spPr>
        <p:txBody>
          <a:bodyPr vert="horz" wrap="square" lIns="0" tIns="12700" rIns="0" bIns="0" rtlCol="0">
            <a:spAutoFit/>
          </a:bodyPr>
          <a:lstStyle/>
          <a:p>
            <a:pPr marL="12700" marR="5080">
              <a:lnSpc>
                <a:spcPct val="114599"/>
              </a:lnSpc>
              <a:spcBef>
                <a:spcPts val="100"/>
              </a:spcBef>
            </a:pPr>
            <a:r>
              <a:rPr sz="2400" i="1" dirty="0">
                <a:solidFill>
                  <a:srgbClr val="292934"/>
                </a:solidFill>
                <a:latin typeface="Arial"/>
                <a:cs typeface="Arial"/>
              </a:rPr>
              <a:t>Clos</a:t>
            </a:r>
            <a:r>
              <a:rPr sz="2400" i="1" spc="-5" dirty="0">
                <a:solidFill>
                  <a:srgbClr val="292934"/>
                </a:solidFill>
                <a:latin typeface="Arial"/>
                <a:cs typeface="Arial"/>
              </a:rPr>
              <a:t>t</a:t>
            </a:r>
            <a:r>
              <a:rPr sz="2400" i="1" dirty="0">
                <a:solidFill>
                  <a:srgbClr val="292934"/>
                </a:solidFill>
                <a:latin typeface="Arial"/>
                <a:cs typeface="Arial"/>
              </a:rPr>
              <a:t>ridium  per</a:t>
            </a:r>
            <a:r>
              <a:rPr sz="2400" i="1" spc="-5" dirty="0">
                <a:solidFill>
                  <a:srgbClr val="292934"/>
                </a:solidFill>
                <a:latin typeface="Arial"/>
                <a:cs typeface="Arial"/>
              </a:rPr>
              <a:t>f</a:t>
            </a:r>
            <a:r>
              <a:rPr sz="2400" i="1" dirty="0">
                <a:solidFill>
                  <a:srgbClr val="292934"/>
                </a:solidFill>
                <a:latin typeface="Arial"/>
                <a:cs typeface="Arial"/>
              </a:rPr>
              <a:t>r</a:t>
            </a:r>
            <a:r>
              <a:rPr sz="2400" i="1" spc="5" dirty="0">
                <a:solidFill>
                  <a:srgbClr val="292934"/>
                </a:solidFill>
                <a:latin typeface="Arial"/>
                <a:cs typeface="Arial"/>
              </a:rPr>
              <a:t>i</a:t>
            </a:r>
            <a:r>
              <a:rPr sz="2400" i="1" dirty="0">
                <a:solidFill>
                  <a:srgbClr val="292934"/>
                </a:solidFill>
                <a:latin typeface="Arial"/>
                <a:cs typeface="Arial"/>
              </a:rPr>
              <a:t>ngens</a:t>
            </a:r>
            <a:endParaRPr sz="2400" i="1" dirty="0">
              <a:latin typeface="Arial"/>
              <a:cs typeface="Arial"/>
            </a:endParaRPr>
          </a:p>
        </p:txBody>
      </p:sp>
      <p:sp>
        <p:nvSpPr>
          <p:cNvPr id="21" name="object 21"/>
          <p:cNvSpPr txBox="1"/>
          <p:nvPr/>
        </p:nvSpPr>
        <p:spPr>
          <a:xfrm>
            <a:off x="2275243" y="4911102"/>
            <a:ext cx="80645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92934"/>
                </a:solidFill>
                <a:latin typeface="Arial"/>
                <a:cs typeface="Arial"/>
              </a:rPr>
              <a:t>6-16h</a:t>
            </a:r>
            <a:endParaRPr sz="2400">
              <a:latin typeface="Arial"/>
              <a:cs typeface="Arial"/>
            </a:endParaRPr>
          </a:p>
        </p:txBody>
      </p:sp>
      <p:sp>
        <p:nvSpPr>
          <p:cNvPr id="22" name="object 22"/>
          <p:cNvSpPr txBox="1"/>
          <p:nvPr/>
        </p:nvSpPr>
        <p:spPr>
          <a:xfrm>
            <a:off x="3501974" y="4034802"/>
            <a:ext cx="1960880" cy="16865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92934"/>
                </a:solidFill>
                <a:latin typeface="Arial"/>
                <a:cs typeface="Arial"/>
              </a:rPr>
              <a:t>Nhiễm</a:t>
            </a:r>
            <a:r>
              <a:rPr sz="2400" spc="-25" dirty="0">
                <a:solidFill>
                  <a:srgbClr val="292934"/>
                </a:solidFill>
                <a:latin typeface="Arial"/>
                <a:cs typeface="Arial"/>
              </a:rPr>
              <a:t> </a:t>
            </a:r>
            <a:r>
              <a:rPr sz="2400" spc="-5" dirty="0">
                <a:solidFill>
                  <a:srgbClr val="292934"/>
                </a:solidFill>
                <a:latin typeface="Arial"/>
                <a:cs typeface="Arial"/>
              </a:rPr>
              <a:t>trùng</a:t>
            </a:r>
            <a:endParaRPr sz="2400">
              <a:latin typeface="Arial"/>
              <a:cs typeface="Arial"/>
            </a:endParaRPr>
          </a:p>
          <a:p>
            <a:pPr>
              <a:lnSpc>
                <a:spcPct val="100000"/>
              </a:lnSpc>
              <a:spcBef>
                <a:spcPts val="30"/>
              </a:spcBef>
            </a:pPr>
            <a:endParaRPr sz="3100">
              <a:latin typeface="Times New Roman"/>
              <a:cs typeface="Times New Roman"/>
            </a:endParaRPr>
          </a:p>
          <a:p>
            <a:pPr marL="12700" marR="5080">
              <a:lnSpc>
                <a:spcPct val="114599"/>
              </a:lnSpc>
              <a:spcBef>
                <a:spcPts val="5"/>
              </a:spcBef>
              <a:tabLst>
                <a:tab pos="777240" algn="l"/>
                <a:tab pos="1252855" algn="l"/>
              </a:tabLst>
            </a:pPr>
            <a:r>
              <a:rPr sz="2400" dirty="0">
                <a:solidFill>
                  <a:srgbClr val="292934"/>
                </a:solidFill>
                <a:latin typeface="Arial"/>
                <a:cs typeface="Arial"/>
              </a:rPr>
              <a:t>Độc	</a:t>
            </a:r>
            <a:r>
              <a:rPr sz="2400" spc="-5" dirty="0">
                <a:solidFill>
                  <a:srgbClr val="292934"/>
                </a:solidFill>
                <a:latin typeface="Arial"/>
                <a:cs typeface="Arial"/>
              </a:rPr>
              <a:t>t</a:t>
            </a:r>
            <a:r>
              <a:rPr sz="2400" dirty="0">
                <a:solidFill>
                  <a:srgbClr val="292934"/>
                </a:solidFill>
                <a:latin typeface="Arial"/>
                <a:cs typeface="Arial"/>
              </a:rPr>
              <a:t>ố	</a:t>
            </a:r>
            <a:r>
              <a:rPr sz="2400" spc="-5" dirty="0">
                <a:solidFill>
                  <a:srgbClr val="292934"/>
                </a:solidFill>
                <a:latin typeface="Arial"/>
                <a:cs typeface="Arial"/>
              </a:rPr>
              <a:t>t</a:t>
            </a:r>
            <a:r>
              <a:rPr sz="2400" dirty="0">
                <a:solidFill>
                  <a:srgbClr val="292934"/>
                </a:solidFill>
                <a:latin typeface="Arial"/>
                <a:cs typeface="Arial"/>
              </a:rPr>
              <a:t>rong  phẩm, và</a:t>
            </a:r>
            <a:r>
              <a:rPr sz="2400" spc="-85" dirty="0">
                <a:solidFill>
                  <a:srgbClr val="292934"/>
                </a:solidFill>
                <a:latin typeface="Arial"/>
                <a:cs typeface="Arial"/>
              </a:rPr>
              <a:t> </a:t>
            </a:r>
            <a:r>
              <a:rPr sz="2400" dirty="0">
                <a:solidFill>
                  <a:srgbClr val="292934"/>
                </a:solidFill>
                <a:latin typeface="Arial"/>
                <a:cs typeface="Arial"/>
              </a:rPr>
              <a:t>ruột</a:t>
            </a:r>
            <a:endParaRPr sz="2400">
              <a:latin typeface="Arial"/>
              <a:cs typeface="Arial"/>
            </a:endParaRPr>
          </a:p>
        </p:txBody>
      </p:sp>
      <p:sp>
        <p:nvSpPr>
          <p:cNvPr id="23" name="object 23"/>
          <p:cNvSpPr txBox="1"/>
          <p:nvPr/>
        </p:nvSpPr>
        <p:spPr>
          <a:xfrm>
            <a:off x="5659386" y="3981462"/>
            <a:ext cx="3275329" cy="1320800"/>
          </a:xfrm>
          <a:prstGeom prst="rect">
            <a:avLst/>
          </a:prstGeom>
        </p:spPr>
        <p:txBody>
          <a:bodyPr vert="horz" wrap="square" lIns="0" tIns="12700" rIns="0" bIns="0" rtlCol="0">
            <a:spAutoFit/>
          </a:bodyPr>
          <a:lstStyle/>
          <a:p>
            <a:pPr marL="762000" marR="5080">
              <a:lnSpc>
                <a:spcPct val="114599"/>
              </a:lnSpc>
              <a:spcBef>
                <a:spcPts val="100"/>
              </a:spcBef>
              <a:tabLst>
                <a:tab pos="1773555" algn="l"/>
                <a:tab pos="2770505" algn="l"/>
              </a:tabLst>
            </a:pPr>
            <a:r>
              <a:rPr sz="2400" dirty="0">
                <a:solidFill>
                  <a:srgbClr val="292934"/>
                </a:solidFill>
                <a:latin typeface="Arial"/>
                <a:cs typeface="Arial"/>
              </a:rPr>
              <a:t>N</a:t>
            </a:r>
            <a:r>
              <a:rPr sz="2400" spc="5" dirty="0">
                <a:solidFill>
                  <a:srgbClr val="292934"/>
                </a:solidFill>
                <a:latin typeface="Arial"/>
                <a:cs typeface="Arial"/>
              </a:rPr>
              <a:t>ư</a:t>
            </a:r>
            <a:r>
              <a:rPr sz="2400" dirty="0">
                <a:solidFill>
                  <a:srgbClr val="292934"/>
                </a:solidFill>
                <a:latin typeface="Arial"/>
                <a:cs typeface="Arial"/>
              </a:rPr>
              <a:t>ớc	uống,	</a:t>
            </a:r>
            <a:r>
              <a:rPr sz="2400" spc="-5" dirty="0">
                <a:solidFill>
                  <a:srgbClr val="292934"/>
                </a:solidFill>
                <a:latin typeface="Arial"/>
                <a:cs typeface="Arial"/>
              </a:rPr>
              <a:t>t</a:t>
            </a:r>
            <a:r>
              <a:rPr sz="2400" spc="5" dirty="0">
                <a:solidFill>
                  <a:srgbClr val="292934"/>
                </a:solidFill>
                <a:latin typeface="Arial"/>
                <a:cs typeface="Arial"/>
              </a:rPr>
              <a:t>i</a:t>
            </a:r>
            <a:r>
              <a:rPr sz="2400" dirty="0">
                <a:solidFill>
                  <a:srgbClr val="292934"/>
                </a:solidFill>
                <a:latin typeface="Arial"/>
                <a:cs typeface="Arial"/>
              </a:rPr>
              <a:t>ếp  xúc</a:t>
            </a:r>
            <a:endParaRPr sz="2400">
              <a:latin typeface="Arial"/>
              <a:cs typeface="Arial"/>
            </a:endParaRPr>
          </a:p>
          <a:p>
            <a:pPr marL="12700">
              <a:lnSpc>
                <a:spcPct val="100000"/>
              </a:lnSpc>
              <a:spcBef>
                <a:spcPts val="720"/>
              </a:spcBef>
              <a:tabLst>
                <a:tab pos="762000" algn="l"/>
                <a:tab pos="1492250" algn="l"/>
                <a:tab pos="2139950" algn="l"/>
                <a:tab pos="2770505" algn="l"/>
              </a:tabLst>
            </a:pPr>
            <a:r>
              <a:rPr sz="2400" spc="-5" dirty="0">
                <a:solidFill>
                  <a:srgbClr val="292934"/>
                </a:solidFill>
                <a:latin typeface="Arial"/>
                <a:cs typeface="Arial"/>
              </a:rPr>
              <a:t>t</a:t>
            </a:r>
            <a:r>
              <a:rPr sz="2400" dirty="0">
                <a:solidFill>
                  <a:srgbClr val="292934"/>
                </a:solidFill>
                <a:latin typeface="Arial"/>
                <a:cs typeface="Arial"/>
              </a:rPr>
              <a:t>h</a:t>
            </a:r>
            <a:r>
              <a:rPr sz="2400" spc="5" dirty="0">
                <a:solidFill>
                  <a:srgbClr val="292934"/>
                </a:solidFill>
                <a:latin typeface="Arial"/>
                <a:cs typeface="Arial"/>
              </a:rPr>
              <a:t>ự</a:t>
            </a:r>
            <a:r>
              <a:rPr sz="2400" dirty="0">
                <a:solidFill>
                  <a:srgbClr val="292934"/>
                </a:solidFill>
                <a:latin typeface="Arial"/>
                <a:cs typeface="Arial"/>
              </a:rPr>
              <a:t>c	</a:t>
            </a:r>
            <a:r>
              <a:rPr sz="2400" spc="-5" dirty="0">
                <a:solidFill>
                  <a:srgbClr val="292934"/>
                </a:solidFill>
                <a:latin typeface="Arial"/>
                <a:cs typeface="Arial"/>
              </a:rPr>
              <a:t>T</a:t>
            </a:r>
            <a:r>
              <a:rPr sz="2400" dirty="0">
                <a:solidFill>
                  <a:srgbClr val="292934"/>
                </a:solidFill>
                <a:latin typeface="Arial"/>
                <a:cs typeface="Arial"/>
              </a:rPr>
              <a:t>h</a:t>
            </a:r>
            <a:r>
              <a:rPr sz="2400" spc="5" dirty="0">
                <a:solidFill>
                  <a:srgbClr val="292934"/>
                </a:solidFill>
                <a:latin typeface="Arial"/>
                <a:cs typeface="Arial"/>
              </a:rPr>
              <a:t>ị</a:t>
            </a:r>
            <a:r>
              <a:rPr sz="2400" spc="-5" dirty="0">
                <a:solidFill>
                  <a:srgbClr val="292934"/>
                </a:solidFill>
                <a:latin typeface="Arial"/>
                <a:cs typeface="Arial"/>
              </a:rPr>
              <a:t>t</a:t>
            </a:r>
            <a:r>
              <a:rPr sz="2400" dirty="0">
                <a:solidFill>
                  <a:srgbClr val="292934"/>
                </a:solidFill>
                <a:latin typeface="Arial"/>
                <a:cs typeface="Arial"/>
              </a:rPr>
              <a:t>,	phó	sản	của</a:t>
            </a:r>
            <a:endParaRPr sz="2400">
              <a:latin typeface="Arial"/>
              <a:cs typeface="Arial"/>
            </a:endParaRPr>
          </a:p>
        </p:txBody>
      </p:sp>
      <p:sp>
        <p:nvSpPr>
          <p:cNvPr id="24" name="object 24"/>
          <p:cNvSpPr txBox="1"/>
          <p:nvPr/>
        </p:nvSpPr>
        <p:spPr>
          <a:xfrm>
            <a:off x="6409169" y="5330197"/>
            <a:ext cx="148336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292934"/>
                </a:solidFill>
                <a:latin typeface="Arial"/>
                <a:cs typeface="Arial"/>
              </a:rPr>
              <a:t>thịt </a:t>
            </a:r>
            <a:r>
              <a:rPr sz="2400" dirty="0">
                <a:solidFill>
                  <a:srgbClr val="292934"/>
                </a:solidFill>
                <a:latin typeface="Arial"/>
                <a:cs typeface="Arial"/>
              </a:rPr>
              <a:t>gia</a:t>
            </a:r>
            <a:r>
              <a:rPr sz="2400" spc="-85" dirty="0">
                <a:solidFill>
                  <a:srgbClr val="292934"/>
                </a:solidFill>
                <a:latin typeface="Arial"/>
                <a:cs typeface="Arial"/>
              </a:rPr>
              <a:t> </a:t>
            </a:r>
            <a:r>
              <a:rPr sz="2400" dirty="0">
                <a:solidFill>
                  <a:srgbClr val="292934"/>
                </a:solidFill>
                <a:latin typeface="Arial"/>
                <a:cs typeface="Arial"/>
              </a:rPr>
              <a:t>súc</a:t>
            </a:r>
            <a:endParaRPr sz="2400">
              <a:latin typeface="Arial"/>
              <a:cs typeface="Arial"/>
            </a:endParaRPr>
          </a:p>
        </p:txBody>
      </p:sp>
      <p:sp>
        <p:nvSpPr>
          <p:cNvPr id="25" name="object 25"/>
          <p:cNvSpPr txBox="1"/>
          <p:nvPr/>
        </p:nvSpPr>
        <p:spPr>
          <a:xfrm>
            <a:off x="208281" y="5787397"/>
            <a:ext cx="923925" cy="391160"/>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292934"/>
                </a:solidFill>
                <a:latin typeface="Arial"/>
                <a:cs typeface="Arial"/>
              </a:rPr>
              <a:t>E.</a:t>
            </a:r>
            <a:r>
              <a:rPr sz="2400" i="1" spc="-95" dirty="0">
                <a:solidFill>
                  <a:srgbClr val="292934"/>
                </a:solidFill>
                <a:latin typeface="Arial"/>
                <a:cs typeface="Arial"/>
              </a:rPr>
              <a:t> </a:t>
            </a:r>
            <a:r>
              <a:rPr lang="en-US" sz="2400" i="1" spc="-95" dirty="0">
                <a:solidFill>
                  <a:srgbClr val="292934"/>
                </a:solidFill>
              </a:rPr>
              <a:t>c</a:t>
            </a:r>
            <a:r>
              <a:rPr sz="2400" i="1" dirty="0">
                <a:solidFill>
                  <a:srgbClr val="292934"/>
                </a:solidFill>
                <a:latin typeface="Arial"/>
                <a:cs typeface="Arial"/>
              </a:rPr>
              <a:t>oli</a:t>
            </a:r>
            <a:endParaRPr sz="2400" i="1" dirty="0">
              <a:latin typeface="Arial"/>
              <a:cs typeface="Arial"/>
            </a:endParaRPr>
          </a:p>
        </p:txBody>
      </p:sp>
      <p:sp>
        <p:nvSpPr>
          <p:cNvPr id="26" name="object 26"/>
          <p:cNvSpPr txBox="1"/>
          <p:nvPr/>
        </p:nvSpPr>
        <p:spPr>
          <a:xfrm>
            <a:off x="2275243" y="5787397"/>
            <a:ext cx="975994"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92934"/>
                </a:solidFill>
                <a:latin typeface="Arial"/>
                <a:cs typeface="Arial"/>
              </a:rPr>
              <a:t>12-72h</a:t>
            </a:r>
            <a:endParaRPr sz="2400">
              <a:latin typeface="Arial"/>
              <a:cs typeface="Arial"/>
            </a:endParaRPr>
          </a:p>
        </p:txBody>
      </p:sp>
      <p:sp>
        <p:nvSpPr>
          <p:cNvPr id="27" name="object 27"/>
          <p:cNvSpPr txBox="1"/>
          <p:nvPr/>
        </p:nvSpPr>
        <p:spPr>
          <a:xfrm>
            <a:off x="3501974" y="5787397"/>
            <a:ext cx="229616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92934"/>
                </a:solidFill>
                <a:latin typeface="Arial"/>
                <a:cs typeface="Arial"/>
              </a:rPr>
              <a:t>Độc </a:t>
            </a:r>
            <a:r>
              <a:rPr sz="2400" spc="-5" dirty="0">
                <a:solidFill>
                  <a:srgbClr val="292934"/>
                </a:solidFill>
                <a:latin typeface="Arial"/>
                <a:cs typeface="Arial"/>
              </a:rPr>
              <a:t>tố trong</a:t>
            </a:r>
            <a:r>
              <a:rPr sz="2400" spc="-80" dirty="0">
                <a:solidFill>
                  <a:srgbClr val="292934"/>
                </a:solidFill>
                <a:latin typeface="Arial"/>
                <a:cs typeface="Arial"/>
              </a:rPr>
              <a:t> </a:t>
            </a:r>
            <a:r>
              <a:rPr sz="2400" dirty="0">
                <a:solidFill>
                  <a:srgbClr val="292934"/>
                </a:solidFill>
                <a:latin typeface="Arial"/>
                <a:cs typeface="Arial"/>
              </a:rPr>
              <a:t>ruột</a:t>
            </a:r>
            <a:endParaRPr sz="2400">
              <a:latin typeface="Arial"/>
              <a:cs typeface="Arial"/>
            </a:endParaRPr>
          </a:p>
        </p:txBody>
      </p:sp>
      <p:sp>
        <p:nvSpPr>
          <p:cNvPr id="28" name="object 28"/>
          <p:cNvSpPr txBox="1"/>
          <p:nvPr/>
        </p:nvSpPr>
        <p:spPr>
          <a:xfrm>
            <a:off x="6409169" y="5787397"/>
            <a:ext cx="214249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92934"/>
                </a:solidFill>
                <a:latin typeface="Arial"/>
                <a:cs typeface="Arial"/>
              </a:rPr>
              <a:t>Nước uống,</a:t>
            </a:r>
            <a:r>
              <a:rPr sz="2400" spc="-90" dirty="0">
                <a:solidFill>
                  <a:srgbClr val="292934"/>
                </a:solidFill>
                <a:latin typeface="Arial"/>
                <a:cs typeface="Arial"/>
              </a:rPr>
              <a:t> </a:t>
            </a:r>
            <a:r>
              <a:rPr sz="2400" spc="-5" dirty="0">
                <a:solidFill>
                  <a:srgbClr val="292934"/>
                </a:solidFill>
                <a:latin typeface="Arial"/>
                <a:cs typeface="Arial"/>
              </a:rPr>
              <a:t>thịt</a:t>
            </a:r>
            <a:endParaRPr sz="2400">
              <a:latin typeface="Arial"/>
              <a:cs typeface="Arial"/>
            </a:endParaRPr>
          </a:p>
        </p:txBody>
      </p:sp>
      <p:sp>
        <p:nvSpPr>
          <p:cNvPr id="29" name="object 29"/>
          <p:cNvSpPr txBox="1"/>
          <p:nvPr/>
        </p:nvSpPr>
        <p:spPr>
          <a:xfrm>
            <a:off x="208281" y="6208398"/>
            <a:ext cx="1009650" cy="391160"/>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292934"/>
                </a:solidFill>
                <a:latin typeface="Arial"/>
                <a:cs typeface="Arial"/>
              </a:rPr>
              <a:t>Listeria</a:t>
            </a:r>
            <a:endParaRPr sz="2400" i="1" dirty="0">
              <a:latin typeface="Arial"/>
              <a:cs typeface="Arial"/>
            </a:endParaRPr>
          </a:p>
        </p:txBody>
      </p:sp>
      <p:sp>
        <p:nvSpPr>
          <p:cNvPr id="30" name="object 30"/>
          <p:cNvSpPr txBox="1"/>
          <p:nvPr/>
        </p:nvSpPr>
        <p:spPr>
          <a:xfrm>
            <a:off x="2275243" y="6208398"/>
            <a:ext cx="80645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92934"/>
                </a:solidFill>
                <a:latin typeface="Arial"/>
                <a:cs typeface="Arial"/>
              </a:rPr>
              <a:t>9-32h</a:t>
            </a:r>
            <a:endParaRPr sz="2400">
              <a:latin typeface="Arial"/>
              <a:cs typeface="Arial"/>
            </a:endParaRPr>
          </a:p>
        </p:txBody>
      </p:sp>
      <p:sp>
        <p:nvSpPr>
          <p:cNvPr id="31" name="object 31"/>
          <p:cNvSpPr txBox="1"/>
          <p:nvPr/>
        </p:nvSpPr>
        <p:spPr>
          <a:xfrm>
            <a:off x="3501974" y="6208398"/>
            <a:ext cx="168719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92934"/>
                </a:solidFill>
                <a:latin typeface="Arial"/>
                <a:cs typeface="Arial"/>
              </a:rPr>
              <a:t>Nhiễm</a:t>
            </a:r>
            <a:r>
              <a:rPr sz="2400" spc="-75" dirty="0">
                <a:solidFill>
                  <a:srgbClr val="292934"/>
                </a:solidFill>
                <a:latin typeface="Arial"/>
                <a:cs typeface="Arial"/>
              </a:rPr>
              <a:t> </a:t>
            </a:r>
            <a:r>
              <a:rPr sz="2400" spc="-5" dirty="0">
                <a:solidFill>
                  <a:srgbClr val="292934"/>
                </a:solidFill>
                <a:latin typeface="Arial"/>
                <a:cs typeface="Arial"/>
              </a:rPr>
              <a:t>trùng</a:t>
            </a:r>
            <a:endParaRPr sz="2400">
              <a:latin typeface="Arial"/>
              <a:cs typeface="Arial"/>
            </a:endParaRPr>
          </a:p>
        </p:txBody>
      </p:sp>
      <p:sp>
        <p:nvSpPr>
          <p:cNvPr id="32" name="object 32"/>
          <p:cNvSpPr txBox="1"/>
          <p:nvPr/>
        </p:nvSpPr>
        <p:spPr>
          <a:xfrm>
            <a:off x="6409169" y="6208398"/>
            <a:ext cx="242824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92934"/>
                </a:solidFill>
                <a:latin typeface="Arial"/>
                <a:cs typeface="Arial"/>
              </a:rPr>
              <a:t>Sữa, bơ,</a:t>
            </a:r>
            <a:r>
              <a:rPr sz="2400" spc="-85" dirty="0">
                <a:solidFill>
                  <a:srgbClr val="292934"/>
                </a:solidFill>
                <a:latin typeface="Arial"/>
                <a:cs typeface="Arial"/>
              </a:rPr>
              <a:t> </a:t>
            </a:r>
            <a:r>
              <a:rPr sz="2400" spc="-5" dirty="0">
                <a:solidFill>
                  <a:srgbClr val="292934"/>
                </a:solidFill>
                <a:latin typeface="Arial"/>
                <a:cs typeface="Arial"/>
              </a:rPr>
              <a:t>fromage</a:t>
            </a:r>
            <a:endParaRPr sz="2400">
              <a:latin typeface="Arial"/>
              <a:cs typeface="Arial"/>
            </a:endParaRPr>
          </a:p>
        </p:txBody>
      </p:sp>
      <p:sp>
        <p:nvSpPr>
          <p:cNvPr id="2" name="Footer Placeholder 1">
            <a:extLst>
              <a:ext uri="{FF2B5EF4-FFF2-40B4-BE49-F238E27FC236}">
                <a16:creationId xmlns:a16="http://schemas.microsoft.com/office/drawing/2014/main" id="{845A04FB-7D6F-4B97-A36B-5D30683CA246}"/>
              </a:ext>
            </a:extLst>
          </p:cNvPr>
          <p:cNvSpPr>
            <a:spLocks noGrp="1"/>
          </p:cNvSpPr>
          <p:nvPr>
            <p:ph type="ftr" sz="quarter" idx="5"/>
          </p:nvPr>
        </p:nvSpPr>
        <p:spPr/>
        <p:txBody>
          <a:bodyPr/>
          <a:lstStyle/>
          <a:p>
            <a:endParaRPr lang="en-US"/>
          </a:p>
        </p:txBody>
      </p:sp>
      <p:sp>
        <p:nvSpPr>
          <p:cNvPr id="3" name="Slide Number Placeholder 2">
            <a:extLst>
              <a:ext uri="{FF2B5EF4-FFF2-40B4-BE49-F238E27FC236}">
                <a16:creationId xmlns:a16="http://schemas.microsoft.com/office/drawing/2014/main" id="{3E2B9622-C3F9-49D6-B0D8-FDEC598845BF}"/>
              </a:ext>
            </a:extLst>
          </p:cNvPr>
          <p:cNvSpPr>
            <a:spLocks noGrp="1"/>
          </p:cNvSpPr>
          <p:nvPr>
            <p:ph type="sldNum" sz="quarter" idx="7"/>
          </p:nvPr>
        </p:nvSpPr>
        <p:spPr/>
        <p:txBody>
          <a:bodyPr/>
          <a:lstStyle/>
          <a:p>
            <a:fld id="{B6F15528-21DE-4FAA-801E-634DDDAF4B2B}" type="slidenum">
              <a:rPr lang="en-US" smtClean="0"/>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2043" y="419684"/>
            <a:ext cx="6939915" cy="635000"/>
          </a:xfrm>
          <a:prstGeom prst="rect">
            <a:avLst/>
          </a:prstGeom>
        </p:spPr>
        <p:txBody>
          <a:bodyPr vert="horz" wrap="square" lIns="0" tIns="12700" rIns="0" bIns="0" rtlCol="0">
            <a:spAutoFit/>
          </a:bodyPr>
          <a:lstStyle/>
          <a:p>
            <a:pPr marL="12700">
              <a:lnSpc>
                <a:spcPct val="100000"/>
              </a:lnSpc>
              <a:spcBef>
                <a:spcPts val="100"/>
              </a:spcBef>
            </a:pPr>
            <a:r>
              <a:rPr sz="4000" spc="-70" dirty="0">
                <a:solidFill>
                  <a:srgbClr val="C00000"/>
                </a:solidFill>
              </a:rPr>
              <a:t>TÓM TẮT </a:t>
            </a:r>
            <a:r>
              <a:rPr sz="4000" spc="-65" dirty="0">
                <a:solidFill>
                  <a:srgbClr val="C00000"/>
                </a:solidFill>
              </a:rPr>
              <a:t>MỘT </a:t>
            </a:r>
            <a:r>
              <a:rPr sz="4000" spc="-55" dirty="0">
                <a:solidFill>
                  <a:srgbClr val="C00000"/>
                </a:solidFill>
              </a:rPr>
              <a:t>SỐ</a:t>
            </a:r>
            <a:r>
              <a:rPr sz="4000" spc="-835" dirty="0">
                <a:solidFill>
                  <a:srgbClr val="C00000"/>
                </a:solidFill>
              </a:rPr>
              <a:t> </a:t>
            </a:r>
            <a:r>
              <a:rPr sz="4000" spc="-70" dirty="0">
                <a:solidFill>
                  <a:srgbClr val="C00000"/>
                </a:solidFill>
              </a:rPr>
              <a:t>TÁC </a:t>
            </a:r>
            <a:r>
              <a:rPr sz="4000" spc="-80" dirty="0">
                <a:solidFill>
                  <a:srgbClr val="C00000"/>
                </a:solidFill>
              </a:rPr>
              <a:t>NHÂN</a:t>
            </a:r>
            <a:endParaRPr sz="4000">
              <a:solidFill>
                <a:srgbClr val="C00000"/>
              </a:solidFill>
            </a:endParaRPr>
          </a:p>
        </p:txBody>
      </p:sp>
      <p:sp>
        <p:nvSpPr>
          <p:cNvPr id="5" name="object 5"/>
          <p:cNvSpPr/>
          <p:nvPr/>
        </p:nvSpPr>
        <p:spPr>
          <a:xfrm>
            <a:off x="2362201" y="1365250"/>
            <a:ext cx="0" cy="4839335"/>
          </a:xfrm>
          <a:custGeom>
            <a:avLst/>
            <a:gdLst/>
            <a:ahLst/>
            <a:cxnLst/>
            <a:rect l="l" t="t" r="r" b="b"/>
            <a:pathLst>
              <a:path h="4839335">
                <a:moveTo>
                  <a:pt x="0" y="0"/>
                </a:moveTo>
                <a:lnTo>
                  <a:pt x="0" y="4839142"/>
                </a:lnTo>
              </a:path>
            </a:pathLst>
          </a:custGeom>
          <a:ln w="12700">
            <a:solidFill>
              <a:srgbClr val="292934"/>
            </a:solidFill>
          </a:ln>
        </p:spPr>
        <p:txBody>
          <a:bodyPr wrap="square" lIns="0" tIns="0" rIns="0" bIns="0" rtlCol="0"/>
          <a:lstStyle/>
          <a:p>
            <a:endParaRPr/>
          </a:p>
        </p:txBody>
      </p:sp>
      <p:sp>
        <p:nvSpPr>
          <p:cNvPr id="6" name="object 6"/>
          <p:cNvSpPr/>
          <p:nvPr/>
        </p:nvSpPr>
        <p:spPr>
          <a:xfrm>
            <a:off x="3657601" y="1365250"/>
            <a:ext cx="0" cy="4839335"/>
          </a:xfrm>
          <a:custGeom>
            <a:avLst/>
            <a:gdLst/>
            <a:ahLst/>
            <a:cxnLst/>
            <a:rect l="l" t="t" r="r" b="b"/>
            <a:pathLst>
              <a:path h="4839335">
                <a:moveTo>
                  <a:pt x="0" y="0"/>
                </a:moveTo>
                <a:lnTo>
                  <a:pt x="0" y="4839142"/>
                </a:lnTo>
              </a:path>
            </a:pathLst>
          </a:custGeom>
          <a:ln w="12700">
            <a:solidFill>
              <a:srgbClr val="292934"/>
            </a:solidFill>
          </a:ln>
        </p:spPr>
        <p:txBody>
          <a:bodyPr wrap="square" lIns="0" tIns="0" rIns="0" bIns="0" rtlCol="0"/>
          <a:lstStyle/>
          <a:p>
            <a:endParaRPr/>
          </a:p>
        </p:txBody>
      </p:sp>
      <p:sp>
        <p:nvSpPr>
          <p:cNvPr id="7" name="object 7"/>
          <p:cNvSpPr/>
          <p:nvPr/>
        </p:nvSpPr>
        <p:spPr>
          <a:xfrm>
            <a:off x="6384003" y="1365250"/>
            <a:ext cx="0" cy="4839335"/>
          </a:xfrm>
          <a:custGeom>
            <a:avLst/>
            <a:gdLst/>
            <a:ahLst/>
            <a:cxnLst/>
            <a:rect l="l" t="t" r="r" b="b"/>
            <a:pathLst>
              <a:path h="4839335">
                <a:moveTo>
                  <a:pt x="0" y="0"/>
                </a:moveTo>
                <a:lnTo>
                  <a:pt x="0" y="4839142"/>
                </a:lnTo>
              </a:path>
            </a:pathLst>
          </a:custGeom>
          <a:ln w="12700">
            <a:solidFill>
              <a:srgbClr val="292934"/>
            </a:solidFill>
          </a:ln>
        </p:spPr>
        <p:txBody>
          <a:bodyPr wrap="square" lIns="0" tIns="0" rIns="0" bIns="0" rtlCol="0"/>
          <a:lstStyle/>
          <a:p>
            <a:endParaRPr/>
          </a:p>
        </p:txBody>
      </p:sp>
      <p:sp>
        <p:nvSpPr>
          <p:cNvPr id="8" name="object 8"/>
          <p:cNvSpPr/>
          <p:nvPr/>
        </p:nvSpPr>
        <p:spPr>
          <a:xfrm>
            <a:off x="69849" y="1956753"/>
            <a:ext cx="9004300" cy="0"/>
          </a:xfrm>
          <a:custGeom>
            <a:avLst/>
            <a:gdLst/>
            <a:ahLst/>
            <a:cxnLst/>
            <a:rect l="l" t="t" r="r" b="b"/>
            <a:pathLst>
              <a:path w="9004300">
                <a:moveTo>
                  <a:pt x="0" y="0"/>
                </a:moveTo>
                <a:lnTo>
                  <a:pt x="9004305" y="0"/>
                </a:lnTo>
              </a:path>
            </a:pathLst>
          </a:custGeom>
          <a:ln w="12700">
            <a:solidFill>
              <a:srgbClr val="292934"/>
            </a:solidFill>
          </a:ln>
        </p:spPr>
        <p:txBody>
          <a:bodyPr wrap="square" lIns="0" tIns="0" rIns="0" bIns="0" rtlCol="0"/>
          <a:lstStyle/>
          <a:p>
            <a:endParaRPr/>
          </a:p>
        </p:txBody>
      </p:sp>
      <p:sp>
        <p:nvSpPr>
          <p:cNvPr id="9" name="object 9"/>
          <p:cNvSpPr/>
          <p:nvPr/>
        </p:nvSpPr>
        <p:spPr>
          <a:xfrm>
            <a:off x="69849" y="3113471"/>
            <a:ext cx="9004300" cy="0"/>
          </a:xfrm>
          <a:custGeom>
            <a:avLst/>
            <a:gdLst/>
            <a:ahLst/>
            <a:cxnLst/>
            <a:rect l="l" t="t" r="r" b="b"/>
            <a:pathLst>
              <a:path w="9004300">
                <a:moveTo>
                  <a:pt x="0" y="0"/>
                </a:moveTo>
                <a:lnTo>
                  <a:pt x="9004305" y="0"/>
                </a:lnTo>
              </a:path>
            </a:pathLst>
          </a:custGeom>
          <a:ln w="12700">
            <a:solidFill>
              <a:srgbClr val="292934"/>
            </a:solidFill>
          </a:ln>
        </p:spPr>
        <p:txBody>
          <a:bodyPr wrap="square" lIns="0" tIns="0" rIns="0" bIns="0" rtlCol="0"/>
          <a:lstStyle/>
          <a:p>
            <a:endParaRPr/>
          </a:p>
        </p:txBody>
      </p:sp>
      <p:sp>
        <p:nvSpPr>
          <p:cNvPr id="10" name="object 10"/>
          <p:cNvSpPr/>
          <p:nvPr/>
        </p:nvSpPr>
        <p:spPr>
          <a:xfrm>
            <a:off x="69849" y="3499041"/>
            <a:ext cx="9004300" cy="0"/>
          </a:xfrm>
          <a:custGeom>
            <a:avLst/>
            <a:gdLst/>
            <a:ahLst/>
            <a:cxnLst/>
            <a:rect l="l" t="t" r="r" b="b"/>
            <a:pathLst>
              <a:path w="9004300">
                <a:moveTo>
                  <a:pt x="0" y="0"/>
                </a:moveTo>
                <a:lnTo>
                  <a:pt x="9004305" y="0"/>
                </a:lnTo>
              </a:path>
            </a:pathLst>
          </a:custGeom>
          <a:ln w="12700">
            <a:solidFill>
              <a:srgbClr val="292934"/>
            </a:solidFill>
          </a:ln>
        </p:spPr>
        <p:txBody>
          <a:bodyPr wrap="square" lIns="0" tIns="0" rIns="0" bIns="0" rtlCol="0"/>
          <a:lstStyle/>
          <a:p>
            <a:endParaRPr/>
          </a:p>
        </p:txBody>
      </p:sp>
      <p:sp>
        <p:nvSpPr>
          <p:cNvPr id="11" name="object 11"/>
          <p:cNvSpPr/>
          <p:nvPr/>
        </p:nvSpPr>
        <p:spPr>
          <a:xfrm>
            <a:off x="69849" y="4655761"/>
            <a:ext cx="9004300" cy="0"/>
          </a:xfrm>
          <a:custGeom>
            <a:avLst/>
            <a:gdLst/>
            <a:ahLst/>
            <a:cxnLst/>
            <a:rect l="l" t="t" r="r" b="b"/>
            <a:pathLst>
              <a:path w="9004300">
                <a:moveTo>
                  <a:pt x="0" y="0"/>
                </a:moveTo>
                <a:lnTo>
                  <a:pt x="9004305" y="0"/>
                </a:lnTo>
              </a:path>
            </a:pathLst>
          </a:custGeom>
          <a:ln w="12700">
            <a:solidFill>
              <a:srgbClr val="292934"/>
            </a:solidFill>
          </a:ln>
        </p:spPr>
        <p:txBody>
          <a:bodyPr wrap="square" lIns="0" tIns="0" rIns="0" bIns="0" rtlCol="0"/>
          <a:lstStyle/>
          <a:p>
            <a:endParaRPr/>
          </a:p>
        </p:txBody>
      </p:sp>
      <p:sp>
        <p:nvSpPr>
          <p:cNvPr id="12" name="object 12"/>
          <p:cNvSpPr/>
          <p:nvPr/>
        </p:nvSpPr>
        <p:spPr>
          <a:xfrm>
            <a:off x="69849" y="5426902"/>
            <a:ext cx="9004300" cy="0"/>
          </a:xfrm>
          <a:custGeom>
            <a:avLst/>
            <a:gdLst/>
            <a:ahLst/>
            <a:cxnLst/>
            <a:rect l="l" t="t" r="r" b="b"/>
            <a:pathLst>
              <a:path w="9004300">
                <a:moveTo>
                  <a:pt x="0" y="0"/>
                </a:moveTo>
                <a:lnTo>
                  <a:pt x="9004305" y="0"/>
                </a:lnTo>
              </a:path>
            </a:pathLst>
          </a:custGeom>
          <a:ln w="12700">
            <a:solidFill>
              <a:srgbClr val="292934"/>
            </a:solidFill>
          </a:ln>
        </p:spPr>
        <p:txBody>
          <a:bodyPr wrap="square" lIns="0" tIns="0" rIns="0" bIns="0" rtlCol="0"/>
          <a:lstStyle/>
          <a:p>
            <a:endParaRPr/>
          </a:p>
        </p:txBody>
      </p:sp>
      <p:sp>
        <p:nvSpPr>
          <p:cNvPr id="13" name="object 13"/>
          <p:cNvSpPr/>
          <p:nvPr/>
        </p:nvSpPr>
        <p:spPr>
          <a:xfrm>
            <a:off x="76200" y="1365250"/>
            <a:ext cx="0" cy="4839335"/>
          </a:xfrm>
          <a:custGeom>
            <a:avLst/>
            <a:gdLst/>
            <a:ahLst/>
            <a:cxnLst/>
            <a:rect l="l" t="t" r="r" b="b"/>
            <a:pathLst>
              <a:path h="4839335">
                <a:moveTo>
                  <a:pt x="0" y="0"/>
                </a:moveTo>
                <a:lnTo>
                  <a:pt x="0" y="4839142"/>
                </a:lnTo>
              </a:path>
            </a:pathLst>
          </a:custGeom>
          <a:ln w="12700">
            <a:solidFill>
              <a:srgbClr val="292934"/>
            </a:solidFill>
          </a:ln>
        </p:spPr>
        <p:txBody>
          <a:bodyPr wrap="square" lIns="0" tIns="0" rIns="0" bIns="0" rtlCol="0"/>
          <a:lstStyle/>
          <a:p>
            <a:endParaRPr/>
          </a:p>
        </p:txBody>
      </p:sp>
      <p:sp>
        <p:nvSpPr>
          <p:cNvPr id="14" name="object 14"/>
          <p:cNvSpPr/>
          <p:nvPr/>
        </p:nvSpPr>
        <p:spPr>
          <a:xfrm>
            <a:off x="9067805" y="1365250"/>
            <a:ext cx="0" cy="4839335"/>
          </a:xfrm>
          <a:custGeom>
            <a:avLst/>
            <a:gdLst/>
            <a:ahLst/>
            <a:cxnLst/>
            <a:rect l="l" t="t" r="r" b="b"/>
            <a:pathLst>
              <a:path h="4839335">
                <a:moveTo>
                  <a:pt x="0" y="0"/>
                </a:moveTo>
                <a:lnTo>
                  <a:pt x="0" y="4839142"/>
                </a:lnTo>
              </a:path>
            </a:pathLst>
          </a:custGeom>
          <a:ln w="12700">
            <a:solidFill>
              <a:srgbClr val="292934"/>
            </a:solidFill>
          </a:ln>
        </p:spPr>
        <p:txBody>
          <a:bodyPr wrap="square" lIns="0" tIns="0" rIns="0" bIns="0" rtlCol="0"/>
          <a:lstStyle/>
          <a:p>
            <a:endParaRPr/>
          </a:p>
        </p:txBody>
      </p:sp>
      <p:sp>
        <p:nvSpPr>
          <p:cNvPr id="15" name="object 15"/>
          <p:cNvSpPr/>
          <p:nvPr/>
        </p:nvSpPr>
        <p:spPr>
          <a:xfrm>
            <a:off x="69849" y="1371600"/>
            <a:ext cx="9004300" cy="0"/>
          </a:xfrm>
          <a:custGeom>
            <a:avLst/>
            <a:gdLst/>
            <a:ahLst/>
            <a:cxnLst/>
            <a:rect l="l" t="t" r="r" b="b"/>
            <a:pathLst>
              <a:path w="9004300">
                <a:moveTo>
                  <a:pt x="0" y="0"/>
                </a:moveTo>
                <a:lnTo>
                  <a:pt x="9004305" y="0"/>
                </a:lnTo>
              </a:path>
            </a:pathLst>
          </a:custGeom>
          <a:ln w="12700">
            <a:solidFill>
              <a:srgbClr val="292934"/>
            </a:solidFill>
          </a:ln>
        </p:spPr>
        <p:txBody>
          <a:bodyPr wrap="square" lIns="0" tIns="0" rIns="0" bIns="0" rtlCol="0"/>
          <a:lstStyle/>
          <a:p>
            <a:endParaRPr/>
          </a:p>
        </p:txBody>
      </p:sp>
      <p:sp>
        <p:nvSpPr>
          <p:cNvPr id="16" name="object 16"/>
          <p:cNvSpPr/>
          <p:nvPr/>
        </p:nvSpPr>
        <p:spPr>
          <a:xfrm>
            <a:off x="69849" y="6198042"/>
            <a:ext cx="9004300" cy="0"/>
          </a:xfrm>
          <a:custGeom>
            <a:avLst/>
            <a:gdLst/>
            <a:ahLst/>
            <a:cxnLst/>
            <a:rect l="l" t="t" r="r" b="b"/>
            <a:pathLst>
              <a:path w="9004300">
                <a:moveTo>
                  <a:pt x="0" y="0"/>
                </a:moveTo>
                <a:lnTo>
                  <a:pt x="9004305" y="0"/>
                </a:lnTo>
              </a:path>
            </a:pathLst>
          </a:custGeom>
          <a:ln w="12700">
            <a:solidFill>
              <a:srgbClr val="292934"/>
            </a:solidFill>
          </a:ln>
        </p:spPr>
        <p:txBody>
          <a:bodyPr wrap="square" lIns="0" tIns="0" rIns="0" bIns="0" rtlCol="0"/>
          <a:lstStyle/>
          <a:p>
            <a:endParaRPr/>
          </a:p>
        </p:txBody>
      </p:sp>
      <p:sp>
        <p:nvSpPr>
          <p:cNvPr id="17" name="object 17"/>
          <p:cNvSpPr txBox="1"/>
          <p:nvPr/>
        </p:nvSpPr>
        <p:spPr>
          <a:xfrm>
            <a:off x="132079" y="1371600"/>
            <a:ext cx="8617585" cy="391160"/>
          </a:xfrm>
          <a:prstGeom prst="rect">
            <a:avLst/>
          </a:prstGeom>
        </p:spPr>
        <p:txBody>
          <a:bodyPr vert="horz" wrap="square" lIns="0" tIns="12700" rIns="0" bIns="0" rtlCol="0">
            <a:spAutoFit/>
          </a:bodyPr>
          <a:lstStyle/>
          <a:p>
            <a:pPr marL="12700">
              <a:lnSpc>
                <a:spcPct val="100000"/>
              </a:lnSpc>
              <a:spcBef>
                <a:spcPts val="100"/>
              </a:spcBef>
              <a:tabLst>
                <a:tab pos="2298065" algn="l"/>
                <a:tab pos="3593465" algn="l"/>
                <a:tab pos="6320155" algn="l"/>
              </a:tabLst>
            </a:pPr>
            <a:r>
              <a:rPr sz="2400" b="1" spc="-25" dirty="0">
                <a:solidFill>
                  <a:srgbClr val="00B050"/>
                </a:solidFill>
                <a:latin typeface="Arial"/>
                <a:cs typeface="Arial"/>
              </a:rPr>
              <a:t>Vi</a:t>
            </a:r>
            <a:r>
              <a:rPr sz="2400" b="1" spc="-5" dirty="0">
                <a:solidFill>
                  <a:srgbClr val="00B050"/>
                </a:solidFill>
                <a:latin typeface="Arial"/>
                <a:cs typeface="Arial"/>
              </a:rPr>
              <a:t> khuẩn	</a:t>
            </a:r>
            <a:r>
              <a:rPr sz="2400" b="1" dirty="0">
                <a:solidFill>
                  <a:srgbClr val="00B050"/>
                </a:solidFill>
                <a:latin typeface="Arial"/>
                <a:cs typeface="Arial"/>
              </a:rPr>
              <a:t>Ủ </a:t>
            </a:r>
            <a:r>
              <a:rPr sz="2400" b="1" spc="-5" dirty="0">
                <a:solidFill>
                  <a:srgbClr val="00B050"/>
                </a:solidFill>
                <a:latin typeface="Arial"/>
                <a:cs typeface="Arial"/>
              </a:rPr>
              <a:t>bệnh	</a:t>
            </a:r>
            <a:r>
              <a:rPr sz="2400" b="1" dirty="0">
                <a:solidFill>
                  <a:srgbClr val="00B050"/>
                </a:solidFill>
                <a:latin typeface="Arial"/>
                <a:cs typeface="Arial"/>
              </a:rPr>
              <a:t>Cơ</a:t>
            </a:r>
            <a:r>
              <a:rPr sz="2400" b="1" spc="5" dirty="0">
                <a:solidFill>
                  <a:srgbClr val="00B050"/>
                </a:solidFill>
                <a:latin typeface="Arial"/>
                <a:cs typeface="Arial"/>
              </a:rPr>
              <a:t> </a:t>
            </a:r>
            <a:r>
              <a:rPr sz="2400" b="1" spc="-5" dirty="0">
                <a:solidFill>
                  <a:srgbClr val="00B050"/>
                </a:solidFill>
                <a:latin typeface="Arial"/>
                <a:cs typeface="Arial"/>
              </a:rPr>
              <a:t>chế	Loại thực</a:t>
            </a:r>
            <a:r>
              <a:rPr sz="2400" b="1" spc="-75" dirty="0">
                <a:solidFill>
                  <a:srgbClr val="00B050"/>
                </a:solidFill>
                <a:latin typeface="Arial"/>
                <a:cs typeface="Arial"/>
              </a:rPr>
              <a:t> </a:t>
            </a:r>
            <a:r>
              <a:rPr sz="2400" b="1" spc="-5" dirty="0">
                <a:solidFill>
                  <a:srgbClr val="00B050"/>
                </a:solidFill>
                <a:latin typeface="Arial"/>
                <a:cs typeface="Arial"/>
              </a:rPr>
              <a:t>phẩm</a:t>
            </a:r>
            <a:endParaRPr sz="2400">
              <a:latin typeface="Arial"/>
              <a:cs typeface="Arial"/>
            </a:endParaRPr>
          </a:p>
        </p:txBody>
      </p:sp>
      <p:sp>
        <p:nvSpPr>
          <p:cNvPr id="18" name="object 18"/>
          <p:cNvSpPr txBox="1"/>
          <p:nvPr/>
        </p:nvSpPr>
        <p:spPr>
          <a:xfrm>
            <a:off x="132079" y="1952498"/>
            <a:ext cx="5130800" cy="360680"/>
          </a:xfrm>
          <a:prstGeom prst="rect">
            <a:avLst/>
          </a:prstGeom>
        </p:spPr>
        <p:txBody>
          <a:bodyPr vert="horz" wrap="square" lIns="0" tIns="12700" rIns="0" bIns="0" rtlCol="0">
            <a:spAutoFit/>
          </a:bodyPr>
          <a:lstStyle/>
          <a:p>
            <a:pPr marL="12700">
              <a:lnSpc>
                <a:spcPct val="100000"/>
              </a:lnSpc>
              <a:spcBef>
                <a:spcPts val="100"/>
              </a:spcBef>
              <a:tabLst>
                <a:tab pos="2298065" algn="l"/>
                <a:tab pos="3593465" algn="l"/>
              </a:tabLst>
            </a:pPr>
            <a:r>
              <a:rPr sz="2200" i="1" spc="-5" dirty="0">
                <a:solidFill>
                  <a:srgbClr val="292934"/>
                </a:solidFill>
                <a:latin typeface="Arial"/>
                <a:cs typeface="Arial"/>
              </a:rPr>
              <a:t>Samonella</a:t>
            </a:r>
            <a:r>
              <a:rPr sz="2200" spc="-5" dirty="0">
                <a:solidFill>
                  <a:srgbClr val="292934"/>
                </a:solidFill>
                <a:latin typeface="Arial"/>
                <a:cs typeface="Arial"/>
              </a:rPr>
              <a:t>	</a:t>
            </a:r>
            <a:r>
              <a:rPr sz="2200" dirty="0">
                <a:solidFill>
                  <a:srgbClr val="292934"/>
                </a:solidFill>
                <a:latin typeface="Arial"/>
                <a:cs typeface="Arial"/>
              </a:rPr>
              <a:t>12-36h	</a:t>
            </a:r>
            <a:r>
              <a:rPr sz="2200" spc="-5" dirty="0">
                <a:solidFill>
                  <a:srgbClr val="292934"/>
                </a:solidFill>
                <a:latin typeface="Arial"/>
                <a:cs typeface="Arial"/>
              </a:rPr>
              <a:t>Nhiễm</a:t>
            </a:r>
            <a:r>
              <a:rPr sz="2200" spc="-65" dirty="0">
                <a:solidFill>
                  <a:srgbClr val="292934"/>
                </a:solidFill>
                <a:latin typeface="Arial"/>
                <a:cs typeface="Arial"/>
              </a:rPr>
              <a:t> </a:t>
            </a:r>
            <a:r>
              <a:rPr sz="2200" dirty="0">
                <a:solidFill>
                  <a:srgbClr val="292934"/>
                </a:solidFill>
                <a:latin typeface="Arial"/>
                <a:cs typeface="Arial"/>
              </a:rPr>
              <a:t>trùng</a:t>
            </a:r>
            <a:endParaRPr sz="2200" dirty="0">
              <a:latin typeface="Arial"/>
              <a:cs typeface="Arial"/>
            </a:endParaRPr>
          </a:p>
        </p:txBody>
      </p:sp>
      <p:sp>
        <p:nvSpPr>
          <p:cNvPr id="19" name="object 19"/>
          <p:cNvSpPr txBox="1"/>
          <p:nvPr/>
        </p:nvSpPr>
        <p:spPr>
          <a:xfrm>
            <a:off x="7355103" y="1902548"/>
            <a:ext cx="1656714" cy="796290"/>
          </a:xfrm>
          <a:prstGeom prst="rect">
            <a:avLst/>
          </a:prstGeom>
        </p:spPr>
        <p:txBody>
          <a:bodyPr vert="horz" wrap="square" lIns="0" tIns="12700" rIns="0" bIns="0" rtlCol="0">
            <a:spAutoFit/>
          </a:bodyPr>
          <a:lstStyle/>
          <a:p>
            <a:pPr marL="127635" marR="5080" indent="-115570">
              <a:lnSpc>
                <a:spcPct val="114900"/>
              </a:lnSpc>
              <a:spcBef>
                <a:spcPts val="100"/>
              </a:spcBef>
              <a:tabLst>
                <a:tab pos="943610" algn="l"/>
                <a:tab pos="1192530" algn="l"/>
              </a:tabLst>
            </a:pPr>
            <a:r>
              <a:rPr sz="2200" dirty="0">
                <a:solidFill>
                  <a:srgbClr val="292934"/>
                </a:solidFill>
                <a:latin typeface="Arial"/>
                <a:cs typeface="Arial"/>
              </a:rPr>
              <a:t>sữa,	bánh,  uống,		t</a:t>
            </a:r>
            <a:r>
              <a:rPr sz="2200" spc="-5" dirty="0">
                <a:solidFill>
                  <a:srgbClr val="292934"/>
                </a:solidFill>
                <a:latin typeface="Arial"/>
                <a:cs typeface="Arial"/>
              </a:rPr>
              <a:t>i</a:t>
            </a:r>
            <a:r>
              <a:rPr sz="2200" dirty="0">
                <a:solidFill>
                  <a:srgbClr val="292934"/>
                </a:solidFill>
                <a:latin typeface="Arial"/>
                <a:cs typeface="Arial"/>
              </a:rPr>
              <a:t>ếp</a:t>
            </a:r>
            <a:endParaRPr sz="2200">
              <a:latin typeface="Arial"/>
              <a:cs typeface="Arial"/>
            </a:endParaRPr>
          </a:p>
        </p:txBody>
      </p:sp>
      <p:sp>
        <p:nvSpPr>
          <p:cNvPr id="20" name="object 20"/>
          <p:cNvSpPr txBox="1"/>
          <p:nvPr/>
        </p:nvSpPr>
        <p:spPr>
          <a:xfrm>
            <a:off x="6439877" y="1902548"/>
            <a:ext cx="690880" cy="1181735"/>
          </a:xfrm>
          <a:prstGeom prst="rect">
            <a:avLst/>
          </a:prstGeom>
        </p:spPr>
        <p:txBody>
          <a:bodyPr vert="horz" wrap="square" lIns="0" tIns="12700" rIns="0" bIns="0" rtlCol="0">
            <a:spAutoFit/>
          </a:bodyPr>
          <a:lstStyle/>
          <a:p>
            <a:pPr marL="12700" marR="5080">
              <a:lnSpc>
                <a:spcPct val="114900"/>
              </a:lnSpc>
              <a:spcBef>
                <a:spcPts val="100"/>
              </a:spcBef>
            </a:pPr>
            <a:r>
              <a:rPr sz="2200" dirty="0">
                <a:solidFill>
                  <a:srgbClr val="292934"/>
                </a:solidFill>
                <a:latin typeface="Arial"/>
                <a:cs typeface="Arial"/>
              </a:rPr>
              <a:t>Thịt,  nư</a:t>
            </a:r>
            <a:r>
              <a:rPr sz="2200" spc="-5" dirty="0">
                <a:solidFill>
                  <a:srgbClr val="292934"/>
                </a:solidFill>
                <a:latin typeface="Arial"/>
                <a:cs typeface="Arial"/>
              </a:rPr>
              <a:t>ớ</a:t>
            </a:r>
            <a:r>
              <a:rPr sz="2200" dirty="0">
                <a:solidFill>
                  <a:srgbClr val="292934"/>
                </a:solidFill>
                <a:latin typeface="Arial"/>
                <a:cs typeface="Arial"/>
              </a:rPr>
              <a:t>c  </a:t>
            </a:r>
            <a:r>
              <a:rPr sz="2200" spc="-5" dirty="0">
                <a:solidFill>
                  <a:srgbClr val="292934"/>
                </a:solidFill>
                <a:latin typeface="Arial"/>
                <a:cs typeface="Arial"/>
              </a:rPr>
              <a:t>xúc.</a:t>
            </a:r>
            <a:endParaRPr sz="2200">
              <a:latin typeface="Arial"/>
              <a:cs typeface="Arial"/>
            </a:endParaRPr>
          </a:p>
        </p:txBody>
      </p:sp>
      <p:sp>
        <p:nvSpPr>
          <p:cNvPr id="21" name="object 21"/>
          <p:cNvSpPr txBox="1"/>
          <p:nvPr/>
        </p:nvSpPr>
        <p:spPr>
          <a:xfrm>
            <a:off x="132079" y="3109214"/>
            <a:ext cx="1019810" cy="360680"/>
          </a:xfrm>
          <a:prstGeom prst="rect">
            <a:avLst/>
          </a:prstGeom>
        </p:spPr>
        <p:txBody>
          <a:bodyPr vert="horz" wrap="square" lIns="0" tIns="12700" rIns="0" bIns="0" rtlCol="0">
            <a:spAutoFit/>
          </a:bodyPr>
          <a:lstStyle/>
          <a:p>
            <a:pPr marL="12700">
              <a:lnSpc>
                <a:spcPct val="100000"/>
              </a:lnSpc>
              <a:spcBef>
                <a:spcPts val="100"/>
              </a:spcBef>
            </a:pPr>
            <a:r>
              <a:rPr sz="2200" i="1" spc="-5" dirty="0">
                <a:solidFill>
                  <a:srgbClr val="292934"/>
                </a:solidFill>
                <a:latin typeface="Arial"/>
                <a:cs typeface="Arial"/>
              </a:rPr>
              <a:t>Shigell</a:t>
            </a:r>
            <a:r>
              <a:rPr lang="en-US" sz="2200" i="1" spc="-5" dirty="0">
                <a:solidFill>
                  <a:srgbClr val="292934"/>
                </a:solidFill>
                <a:latin typeface="Arial"/>
                <a:cs typeface="Arial"/>
              </a:rPr>
              <a:t>a</a:t>
            </a:r>
            <a:endParaRPr sz="2200" dirty="0">
              <a:latin typeface="Arial"/>
              <a:cs typeface="Arial"/>
            </a:endParaRPr>
          </a:p>
        </p:txBody>
      </p:sp>
      <p:sp>
        <p:nvSpPr>
          <p:cNvPr id="22" name="object 22"/>
          <p:cNvSpPr txBox="1"/>
          <p:nvPr/>
        </p:nvSpPr>
        <p:spPr>
          <a:xfrm>
            <a:off x="2418079" y="3109214"/>
            <a:ext cx="111506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292934"/>
                </a:solidFill>
                <a:latin typeface="Arial"/>
                <a:cs typeface="Arial"/>
              </a:rPr>
              <a:t>1-7</a:t>
            </a:r>
            <a:r>
              <a:rPr sz="2200" spc="-85" dirty="0">
                <a:solidFill>
                  <a:srgbClr val="292934"/>
                </a:solidFill>
                <a:latin typeface="Arial"/>
                <a:cs typeface="Arial"/>
              </a:rPr>
              <a:t> </a:t>
            </a:r>
            <a:r>
              <a:rPr sz="2200" dirty="0">
                <a:solidFill>
                  <a:srgbClr val="292934"/>
                </a:solidFill>
                <a:latin typeface="Arial"/>
                <a:cs typeface="Arial"/>
              </a:rPr>
              <a:t>ngày</a:t>
            </a:r>
            <a:endParaRPr sz="2200">
              <a:latin typeface="Arial"/>
              <a:cs typeface="Arial"/>
            </a:endParaRPr>
          </a:p>
        </p:txBody>
      </p:sp>
      <p:sp>
        <p:nvSpPr>
          <p:cNvPr id="23" name="object 23"/>
          <p:cNvSpPr txBox="1"/>
          <p:nvPr/>
        </p:nvSpPr>
        <p:spPr>
          <a:xfrm>
            <a:off x="6439877" y="3109214"/>
            <a:ext cx="1919605" cy="3606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292934"/>
                </a:solidFill>
                <a:latin typeface="Arial"/>
                <a:cs typeface="Arial"/>
              </a:rPr>
              <a:t>Nước, </a:t>
            </a:r>
            <a:r>
              <a:rPr sz="2200" dirty="0">
                <a:solidFill>
                  <a:srgbClr val="292934"/>
                </a:solidFill>
                <a:latin typeface="Arial"/>
                <a:cs typeface="Arial"/>
              </a:rPr>
              <a:t>rau,</a:t>
            </a:r>
            <a:r>
              <a:rPr sz="2200" spc="-80" dirty="0">
                <a:solidFill>
                  <a:srgbClr val="292934"/>
                </a:solidFill>
                <a:latin typeface="Arial"/>
                <a:cs typeface="Arial"/>
              </a:rPr>
              <a:t> </a:t>
            </a:r>
            <a:r>
              <a:rPr sz="2200" dirty="0">
                <a:solidFill>
                  <a:srgbClr val="292934"/>
                </a:solidFill>
                <a:latin typeface="Arial"/>
                <a:cs typeface="Arial"/>
              </a:rPr>
              <a:t>quả</a:t>
            </a:r>
            <a:endParaRPr sz="2200">
              <a:latin typeface="Arial"/>
              <a:cs typeface="Arial"/>
            </a:endParaRPr>
          </a:p>
        </p:txBody>
      </p:sp>
      <p:sp>
        <p:nvSpPr>
          <p:cNvPr id="24" name="object 24"/>
          <p:cNvSpPr txBox="1"/>
          <p:nvPr/>
        </p:nvSpPr>
        <p:spPr>
          <a:xfrm>
            <a:off x="132079" y="3444836"/>
            <a:ext cx="1983105" cy="758349"/>
          </a:xfrm>
          <a:prstGeom prst="rect">
            <a:avLst/>
          </a:prstGeom>
        </p:spPr>
        <p:txBody>
          <a:bodyPr vert="horz" wrap="square" lIns="0" tIns="12700" rIns="0" bIns="0" rtlCol="0">
            <a:spAutoFit/>
          </a:bodyPr>
          <a:lstStyle/>
          <a:p>
            <a:pPr marL="12700" marR="5080">
              <a:lnSpc>
                <a:spcPct val="114900"/>
              </a:lnSpc>
              <a:spcBef>
                <a:spcPts val="100"/>
              </a:spcBef>
            </a:pPr>
            <a:r>
              <a:rPr sz="2200" i="1" spc="-5" dirty="0">
                <a:solidFill>
                  <a:srgbClr val="292934"/>
                </a:solidFill>
                <a:latin typeface="Arial"/>
                <a:cs typeface="Arial"/>
              </a:rPr>
              <a:t>S</a:t>
            </a:r>
            <a:r>
              <a:rPr sz="2200" i="1" dirty="0">
                <a:solidFill>
                  <a:srgbClr val="292934"/>
                </a:solidFill>
                <a:latin typeface="Arial"/>
                <a:cs typeface="Arial"/>
              </a:rPr>
              <a:t>taphy</a:t>
            </a:r>
            <a:r>
              <a:rPr sz="2200" i="1" spc="-5" dirty="0">
                <a:solidFill>
                  <a:srgbClr val="292934"/>
                </a:solidFill>
                <a:latin typeface="Arial"/>
                <a:cs typeface="Arial"/>
              </a:rPr>
              <a:t>l</a:t>
            </a:r>
            <a:r>
              <a:rPr sz="2200" i="1" dirty="0">
                <a:solidFill>
                  <a:srgbClr val="292934"/>
                </a:solidFill>
                <a:latin typeface="Arial"/>
                <a:cs typeface="Arial"/>
              </a:rPr>
              <a:t>ococcus  </a:t>
            </a:r>
            <a:r>
              <a:rPr lang="en-US" sz="2200" i="1" spc="-5" dirty="0">
                <a:solidFill>
                  <a:srgbClr val="292934"/>
                </a:solidFill>
                <a:latin typeface="Arial"/>
                <a:cs typeface="Arial"/>
              </a:rPr>
              <a:t>a</a:t>
            </a:r>
            <a:r>
              <a:rPr sz="2200" i="1" spc="-5" dirty="0">
                <a:solidFill>
                  <a:srgbClr val="292934"/>
                </a:solidFill>
                <a:latin typeface="Arial"/>
                <a:cs typeface="Arial"/>
              </a:rPr>
              <a:t>ureus</a:t>
            </a:r>
            <a:endParaRPr sz="2200" i="1" dirty="0">
              <a:latin typeface="Arial"/>
              <a:cs typeface="Arial"/>
            </a:endParaRPr>
          </a:p>
        </p:txBody>
      </p:sp>
      <p:sp>
        <p:nvSpPr>
          <p:cNvPr id="25" name="object 25"/>
          <p:cNvSpPr txBox="1"/>
          <p:nvPr/>
        </p:nvSpPr>
        <p:spPr>
          <a:xfrm>
            <a:off x="2418079" y="3494786"/>
            <a:ext cx="586105"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292934"/>
                </a:solidFill>
                <a:latin typeface="Arial"/>
                <a:cs typeface="Arial"/>
              </a:rPr>
              <a:t>1-6h</a:t>
            </a:r>
            <a:endParaRPr sz="2200">
              <a:latin typeface="Arial"/>
              <a:cs typeface="Arial"/>
            </a:endParaRPr>
          </a:p>
        </p:txBody>
      </p:sp>
      <p:sp>
        <p:nvSpPr>
          <p:cNvPr id="26" name="object 26"/>
          <p:cNvSpPr txBox="1"/>
          <p:nvPr/>
        </p:nvSpPr>
        <p:spPr>
          <a:xfrm>
            <a:off x="3713479" y="3058922"/>
            <a:ext cx="1833880" cy="1182370"/>
          </a:xfrm>
          <a:prstGeom prst="rect">
            <a:avLst/>
          </a:prstGeom>
        </p:spPr>
        <p:txBody>
          <a:bodyPr vert="horz" wrap="square" lIns="0" tIns="12700" rIns="0" bIns="0" rtlCol="0">
            <a:spAutoFit/>
          </a:bodyPr>
          <a:lstStyle/>
          <a:p>
            <a:pPr marL="12700" marR="5080">
              <a:lnSpc>
                <a:spcPct val="114900"/>
              </a:lnSpc>
              <a:spcBef>
                <a:spcPts val="100"/>
              </a:spcBef>
              <a:tabLst>
                <a:tab pos="729615" algn="l"/>
                <a:tab pos="1183005" algn="l"/>
              </a:tabLst>
            </a:pPr>
            <a:r>
              <a:rPr sz="2200" spc="-5" dirty="0">
                <a:solidFill>
                  <a:srgbClr val="292934"/>
                </a:solidFill>
                <a:latin typeface="Arial"/>
                <a:cs typeface="Arial"/>
              </a:rPr>
              <a:t>Nhiễm </a:t>
            </a:r>
            <a:r>
              <a:rPr sz="2200" dirty="0">
                <a:solidFill>
                  <a:srgbClr val="292934"/>
                </a:solidFill>
                <a:latin typeface="Arial"/>
                <a:cs typeface="Arial"/>
              </a:rPr>
              <a:t>trùng  </a:t>
            </a:r>
            <a:r>
              <a:rPr sz="2200" spc="-5" dirty="0">
                <a:solidFill>
                  <a:srgbClr val="292934"/>
                </a:solidFill>
                <a:latin typeface="Arial"/>
                <a:cs typeface="Arial"/>
              </a:rPr>
              <a:t>Đ</a:t>
            </a:r>
            <a:r>
              <a:rPr sz="2200" dirty="0">
                <a:solidFill>
                  <a:srgbClr val="292934"/>
                </a:solidFill>
                <a:latin typeface="Arial"/>
                <a:cs typeface="Arial"/>
              </a:rPr>
              <a:t>ộc	tố	t</a:t>
            </a:r>
            <a:r>
              <a:rPr sz="2200" spc="5" dirty="0">
                <a:solidFill>
                  <a:srgbClr val="292934"/>
                </a:solidFill>
                <a:latin typeface="Arial"/>
                <a:cs typeface="Arial"/>
              </a:rPr>
              <a:t>r</a:t>
            </a:r>
            <a:r>
              <a:rPr sz="2200" dirty="0">
                <a:solidFill>
                  <a:srgbClr val="292934"/>
                </a:solidFill>
                <a:latin typeface="Arial"/>
                <a:cs typeface="Arial"/>
              </a:rPr>
              <a:t>ong  phẩm</a:t>
            </a:r>
            <a:endParaRPr sz="2200">
              <a:latin typeface="Arial"/>
              <a:cs typeface="Arial"/>
            </a:endParaRPr>
          </a:p>
        </p:txBody>
      </p:sp>
      <p:sp>
        <p:nvSpPr>
          <p:cNvPr id="27" name="object 27"/>
          <p:cNvSpPr txBox="1"/>
          <p:nvPr/>
        </p:nvSpPr>
        <p:spPr>
          <a:xfrm>
            <a:off x="5742304" y="3444836"/>
            <a:ext cx="3269615" cy="1181735"/>
          </a:xfrm>
          <a:prstGeom prst="rect">
            <a:avLst/>
          </a:prstGeom>
        </p:spPr>
        <p:txBody>
          <a:bodyPr vert="horz" wrap="square" lIns="0" tIns="12700" rIns="0" bIns="0" rtlCol="0">
            <a:spAutoFit/>
          </a:bodyPr>
          <a:lstStyle/>
          <a:p>
            <a:pPr marL="709930" marR="5080" indent="-697865" algn="just">
              <a:lnSpc>
                <a:spcPct val="114900"/>
              </a:lnSpc>
              <a:spcBef>
                <a:spcPts val="100"/>
              </a:spcBef>
            </a:pPr>
            <a:r>
              <a:rPr sz="2200" dirty="0">
                <a:solidFill>
                  <a:srgbClr val="292934"/>
                </a:solidFill>
                <a:latin typeface="Arial"/>
                <a:cs typeface="Arial"/>
              </a:rPr>
              <a:t>thực Thịt </a:t>
            </a:r>
            <a:r>
              <a:rPr sz="2200" spc="-5" dirty="0">
                <a:solidFill>
                  <a:srgbClr val="292934"/>
                </a:solidFill>
                <a:latin typeface="Arial"/>
                <a:cs typeface="Arial"/>
              </a:rPr>
              <a:t>nguội, </a:t>
            </a:r>
            <a:r>
              <a:rPr sz="2200" dirty="0">
                <a:solidFill>
                  <a:srgbClr val="292934"/>
                </a:solidFill>
                <a:latin typeface="Arial"/>
                <a:cs typeface="Arial"/>
              </a:rPr>
              <a:t>tôm, cá,  trứng, sữa, </a:t>
            </a:r>
            <a:r>
              <a:rPr sz="2200" spc="-5" dirty="0">
                <a:solidFill>
                  <a:srgbClr val="292934"/>
                </a:solidFill>
                <a:latin typeface="Arial"/>
                <a:cs typeface="Arial"/>
              </a:rPr>
              <a:t>bơ,  </a:t>
            </a:r>
            <a:r>
              <a:rPr sz="2200" dirty="0">
                <a:solidFill>
                  <a:srgbClr val="292934"/>
                </a:solidFill>
                <a:latin typeface="Arial"/>
                <a:cs typeface="Arial"/>
              </a:rPr>
              <a:t>bánh</a:t>
            </a:r>
            <a:r>
              <a:rPr sz="2200" spc="-10" dirty="0">
                <a:solidFill>
                  <a:srgbClr val="292934"/>
                </a:solidFill>
                <a:latin typeface="Arial"/>
                <a:cs typeface="Arial"/>
              </a:rPr>
              <a:t> </a:t>
            </a:r>
            <a:r>
              <a:rPr sz="2200" dirty="0">
                <a:solidFill>
                  <a:srgbClr val="292934"/>
                </a:solidFill>
                <a:latin typeface="Arial"/>
                <a:cs typeface="Arial"/>
              </a:rPr>
              <a:t>kem,</a:t>
            </a:r>
            <a:endParaRPr sz="2200">
              <a:latin typeface="Arial"/>
              <a:cs typeface="Arial"/>
            </a:endParaRPr>
          </a:p>
        </p:txBody>
      </p:sp>
      <p:sp>
        <p:nvSpPr>
          <p:cNvPr id="28" name="object 28"/>
          <p:cNvSpPr txBox="1"/>
          <p:nvPr/>
        </p:nvSpPr>
        <p:spPr>
          <a:xfrm>
            <a:off x="132079" y="4601552"/>
            <a:ext cx="2062480" cy="758349"/>
          </a:xfrm>
          <a:prstGeom prst="rect">
            <a:avLst/>
          </a:prstGeom>
        </p:spPr>
        <p:txBody>
          <a:bodyPr vert="horz" wrap="square" lIns="0" tIns="12700" rIns="0" bIns="0" rtlCol="0">
            <a:spAutoFit/>
          </a:bodyPr>
          <a:lstStyle/>
          <a:p>
            <a:pPr marL="12700" marR="5080">
              <a:lnSpc>
                <a:spcPct val="114900"/>
              </a:lnSpc>
              <a:spcBef>
                <a:spcPts val="100"/>
              </a:spcBef>
            </a:pPr>
            <a:r>
              <a:rPr sz="2200" i="1" spc="-10" dirty="0">
                <a:solidFill>
                  <a:srgbClr val="292934"/>
                </a:solidFill>
                <a:latin typeface="Arial"/>
                <a:cs typeface="Arial"/>
              </a:rPr>
              <a:t>Vibrio  </a:t>
            </a:r>
            <a:r>
              <a:rPr sz="2200" i="1" dirty="0">
                <a:solidFill>
                  <a:srgbClr val="292934"/>
                </a:solidFill>
                <a:latin typeface="Arial"/>
                <a:cs typeface="Arial"/>
              </a:rPr>
              <a:t>parahemo</a:t>
            </a:r>
            <a:r>
              <a:rPr sz="2200" i="1" spc="-5" dirty="0">
                <a:solidFill>
                  <a:srgbClr val="292934"/>
                </a:solidFill>
                <a:latin typeface="Arial"/>
                <a:cs typeface="Arial"/>
              </a:rPr>
              <a:t>l</a:t>
            </a:r>
            <a:r>
              <a:rPr sz="2200" i="1" dirty="0">
                <a:solidFill>
                  <a:srgbClr val="292934"/>
                </a:solidFill>
                <a:latin typeface="Arial"/>
                <a:cs typeface="Arial"/>
              </a:rPr>
              <a:t>yt</a:t>
            </a:r>
            <a:r>
              <a:rPr sz="2200" i="1" spc="-5" dirty="0">
                <a:solidFill>
                  <a:srgbClr val="292934"/>
                </a:solidFill>
                <a:latin typeface="Arial"/>
                <a:cs typeface="Arial"/>
              </a:rPr>
              <a:t>i</a:t>
            </a:r>
            <a:r>
              <a:rPr sz="2200" i="1" dirty="0">
                <a:solidFill>
                  <a:srgbClr val="292934"/>
                </a:solidFill>
                <a:latin typeface="Arial"/>
                <a:cs typeface="Arial"/>
              </a:rPr>
              <a:t>cus</a:t>
            </a:r>
            <a:endParaRPr sz="2200" i="1" dirty="0">
              <a:latin typeface="Arial"/>
              <a:cs typeface="Arial"/>
            </a:endParaRPr>
          </a:p>
        </p:txBody>
      </p:sp>
      <p:sp>
        <p:nvSpPr>
          <p:cNvPr id="29" name="object 29"/>
          <p:cNvSpPr txBox="1"/>
          <p:nvPr/>
        </p:nvSpPr>
        <p:spPr>
          <a:xfrm>
            <a:off x="2418079" y="4651502"/>
            <a:ext cx="74168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292934"/>
                </a:solidFill>
                <a:latin typeface="Arial"/>
                <a:cs typeface="Arial"/>
              </a:rPr>
              <a:t>8-30h</a:t>
            </a:r>
            <a:endParaRPr sz="2200">
              <a:latin typeface="Arial"/>
              <a:cs typeface="Arial"/>
            </a:endParaRPr>
          </a:p>
        </p:txBody>
      </p:sp>
      <p:sp>
        <p:nvSpPr>
          <p:cNvPr id="30" name="object 30"/>
          <p:cNvSpPr txBox="1"/>
          <p:nvPr/>
        </p:nvSpPr>
        <p:spPr>
          <a:xfrm>
            <a:off x="3713479" y="5036731"/>
            <a:ext cx="1080135"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292934"/>
                </a:solidFill>
                <a:latin typeface="Arial"/>
                <a:cs typeface="Arial"/>
              </a:rPr>
              <a:t>tố ở</a:t>
            </a:r>
            <a:r>
              <a:rPr sz="2200" spc="-100" dirty="0">
                <a:solidFill>
                  <a:srgbClr val="292934"/>
                </a:solidFill>
                <a:latin typeface="Arial"/>
                <a:cs typeface="Arial"/>
              </a:rPr>
              <a:t> </a:t>
            </a:r>
            <a:r>
              <a:rPr sz="2200" dirty="0">
                <a:solidFill>
                  <a:srgbClr val="292934"/>
                </a:solidFill>
                <a:latin typeface="Arial"/>
                <a:cs typeface="Arial"/>
              </a:rPr>
              <a:t>ruột</a:t>
            </a:r>
            <a:endParaRPr sz="2200">
              <a:latin typeface="Arial"/>
              <a:cs typeface="Arial"/>
            </a:endParaRPr>
          </a:p>
        </p:txBody>
      </p:sp>
      <p:sp>
        <p:nvSpPr>
          <p:cNvPr id="31" name="object 31"/>
          <p:cNvSpPr txBox="1"/>
          <p:nvPr/>
        </p:nvSpPr>
        <p:spPr>
          <a:xfrm>
            <a:off x="3713479" y="4651502"/>
            <a:ext cx="4847590" cy="360680"/>
          </a:xfrm>
          <a:prstGeom prst="rect">
            <a:avLst/>
          </a:prstGeom>
        </p:spPr>
        <p:txBody>
          <a:bodyPr vert="horz" wrap="square" lIns="0" tIns="12700" rIns="0" bIns="0" rtlCol="0">
            <a:spAutoFit/>
          </a:bodyPr>
          <a:lstStyle/>
          <a:p>
            <a:pPr marL="12700">
              <a:lnSpc>
                <a:spcPct val="100000"/>
              </a:lnSpc>
              <a:spcBef>
                <a:spcPts val="100"/>
              </a:spcBef>
              <a:tabLst>
                <a:tab pos="996315" algn="l"/>
                <a:tab pos="1811020" algn="l"/>
                <a:tab pos="2150745" algn="l"/>
                <a:tab pos="2738755" algn="l"/>
              </a:tabLst>
            </a:pPr>
            <a:r>
              <a:rPr sz="2200" spc="-5" dirty="0">
                <a:solidFill>
                  <a:srgbClr val="292934"/>
                </a:solidFill>
                <a:latin typeface="Arial"/>
                <a:cs typeface="Arial"/>
              </a:rPr>
              <a:t>Nhiễm	</a:t>
            </a:r>
            <a:r>
              <a:rPr sz="2200" dirty="0">
                <a:solidFill>
                  <a:srgbClr val="292934"/>
                </a:solidFill>
                <a:latin typeface="Arial"/>
                <a:cs typeface="Arial"/>
              </a:rPr>
              <a:t>trùng	+	độc	</a:t>
            </a:r>
            <a:r>
              <a:rPr sz="2200" spc="-5" dirty="0">
                <a:solidFill>
                  <a:srgbClr val="292934"/>
                </a:solidFill>
                <a:latin typeface="Arial"/>
                <a:cs typeface="Arial"/>
              </a:rPr>
              <a:t>Nghêu, </a:t>
            </a:r>
            <a:r>
              <a:rPr sz="2200" dirty="0">
                <a:solidFill>
                  <a:srgbClr val="292934"/>
                </a:solidFill>
                <a:latin typeface="Arial"/>
                <a:cs typeface="Arial"/>
              </a:rPr>
              <a:t>sò,</a:t>
            </a:r>
            <a:r>
              <a:rPr sz="2200" spc="-50" dirty="0">
                <a:solidFill>
                  <a:srgbClr val="292934"/>
                </a:solidFill>
                <a:latin typeface="Arial"/>
                <a:cs typeface="Arial"/>
              </a:rPr>
              <a:t> </a:t>
            </a:r>
            <a:r>
              <a:rPr sz="2200" spc="-5" dirty="0">
                <a:solidFill>
                  <a:srgbClr val="292934"/>
                </a:solidFill>
                <a:latin typeface="Arial"/>
                <a:cs typeface="Arial"/>
              </a:rPr>
              <a:t>nước</a:t>
            </a:r>
            <a:endParaRPr sz="2200">
              <a:latin typeface="Arial"/>
              <a:cs typeface="Arial"/>
            </a:endParaRPr>
          </a:p>
        </p:txBody>
      </p:sp>
      <p:sp>
        <p:nvSpPr>
          <p:cNvPr id="32" name="object 32"/>
          <p:cNvSpPr txBox="1"/>
          <p:nvPr/>
        </p:nvSpPr>
        <p:spPr>
          <a:xfrm>
            <a:off x="132079" y="5372694"/>
            <a:ext cx="1703705" cy="758349"/>
          </a:xfrm>
          <a:prstGeom prst="rect">
            <a:avLst/>
          </a:prstGeom>
        </p:spPr>
        <p:txBody>
          <a:bodyPr vert="horz" wrap="square" lIns="0" tIns="12700" rIns="0" bIns="0" rtlCol="0">
            <a:spAutoFit/>
          </a:bodyPr>
          <a:lstStyle/>
          <a:p>
            <a:pPr marL="12700" marR="5080">
              <a:lnSpc>
                <a:spcPct val="114900"/>
              </a:lnSpc>
              <a:spcBef>
                <a:spcPts val="100"/>
              </a:spcBef>
            </a:pPr>
            <a:r>
              <a:rPr sz="2200" i="1" spc="-30" dirty="0">
                <a:solidFill>
                  <a:srgbClr val="292934"/>
                </a:solidFill>
                <a:latin typeface="Arial"/>
                <a:cs typeface="Arial"/>
              </a:rPr>
              <a:t>Yersinia  </a:t>
            </a:r>
            <a:r>
              <a:rPr lang="en-US" sz="2200" i="1" spc="-5" dirty="0">
                <a:solidFill>
                  <a:srgbClr val="292934"/>
                </a:solidFill>
              </a:rPr>
              <a:t>e</a:t>
            </a:r>
            <a:r>
              <a:rPr sz="2200" i="1" dirty="0">
                <a:solidFill>
                  <a:srgbClr val="292934"/>
                </a:solidFill>
                <a:latin typeface="Arial"/>
                <a:cs typeface="Arial"/>
              </a:rPr>
              <a:t>nteroco</a:t>
            </a:r>
            <a:r>
              <a:rPr sz="2200" i="1" spc="-5" dirty="0">
                <a:solidFill>
                  <a:srgbClr val="292934"/>
                </a:solidFill>
                <a:latin typeface="Arial"/>
                <a:cs typeface="Arial"/>
              </a:rPr>
              <a:t>li</a:t>
            </a:r>
            <a:r>
              <a:rPr sz="2200" i="1" dirty="0">
                <a:solidFill>
                  <a:srgbClr val="292934"/>
                </a:solidFill>
                <a:latin typeface="Arial"/>
                <a:cs typeface="Arial"/>
              </a:rPr>
              <a:t>t</a:t>
            </a:r>
            <a:r>
              <a:rPr sz="2200" i="1" spc="-5" dirty="0">
                <a:solidFill>
                  <a:srgbClr val="292934"/>
                </a:solidFill>
                <a:latin typeface="Arial"/>
                <a:cs typeface="Arial"/>
              </a:rPr>
              <a:t>i</a:t>
            </a:r>
            <a:r>
              <a:rPr sz="2200" i="1" dirty="0">
                <a:solidFill>
                  <a:srgbClr val="292934"/>
                </a:solidFill>
                <a:latin typeface="Arial"/>
                <a:cs typeface="Arial"/>
              </a:rPr>
              <a:t>ca</a:t>
            </a:r>
            <a:endParaRPr sz="2200" i="1" dirty="0">
              <a:latin typeface="Arial"/>
              <a:cs typeface="Arial"/>
            </a:endParaRPr>
          </a:p>
        </p:txBody>
      </p:sp>
      <p:sp>
        <p:nvSpPr>
          <p:cNvPr id="33" name="object 33"/>
          <p:cNvSpPr txBox="1"/>
          <p:nvPr/>
        </p:nvSpPr>
        <p:spPr>
          <a:xfrm>
            <a:off x="2418079" y="5422647"/>
            <a:ext cx="111506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292934"/>
                </a:solidFill>
                <a:latin typeface="Arial"/>
                <a:cs typeface="Arial"/>
              </a:rPr>
              <a:t>3-7</a:t>
            </a:r>
            <a:r>
              <a:rPr sz="2200" spc="-85" dirty="0">
                <a:solidFill>
                  <a:srgbClr val="292934"/>
                </a:solidFill>
                <a:latin typeface="Arial"/>
                <a:cs typeface="Arial"/>
              </a:rPr>
              <a:t> </a:t>
            </a:r>
            <a:r>
              <a:rPr sz="2200" dirty="0">
                <a:solidFill>
                  <a:srgbClr val="292934"/>
                </a:solidFill>
                <a:latin typeface="Arial"/>
                <a:cs typeface="Arial"/>
              </a:rPr>
              <a:t>ngày</a:t>
            </a:r>
            <a:endParaRPr sz="2200">
              <a:latin typeface="Arial"/>
              <a:cs typeface="Arial"/>
            </a:endParaRPr>
          </a:p>
        </p:txBody>
      </p:sp>
      <p:sp>
        <p:nvSpPr>
          <p:cNvPr id="34" name="object 34"/>
          <p:cNvSpPr txBox="1"/>
          <p:nvPr/>
        </p:nvSpPr>
        <p:spPr>
          <a:xfrm>
            <a:off x="3713479" y="5372694"/>
            <a:ext cx="5298440" cy="796290"/>
          </a:xfrm>
          <a:prstGeom prst="rect">
            <a:avLst/>
          </a:prstGeom>
        </p:spPr>
        <p:txBody>
          <a:bodyPr vert="horz" wrap="square" lIns="0" tIns="12700" rIns="0" bIns="0" rtlCol="0">
            <a:spAutoFit/>
          </a:bodyPr>
          <a:lstStyle/>
          <a:p>
            <a:pPr marL="2738755" marR="5080" indent="-2726690">
              <a:lnSpc>
                <a:spcPct val="114900"/>
              </a:lnSpc>
              <a:spcBef>
                <a:spcPts val="100"/>
              </a:spcBef>
              <a:tabLst>
                <a:tab pos="2738755" algn="l"/>
              </a:tabLst>
            </a:pPr>
            <a:r>
              <a:rPr sz="2200" spc="-5" dirty="0">
                <a:solidFill>
                  <a:srgbClr val="292934"/>
                </a:solidFill>
                <a:latin typeface="Arial"/>
                <a:cs typeface="Arial"/>
              </a:rPr>
              <a:t>Nhiễm</a:t>
            </a:r>
            <a:r>
              <a:rPr sz="2200" spc="10" dirty="0">
                <a:solidFill>
                  <a:srgbClr val="292934"/>
                </a:solidFill>
                <a:latin typeface="Arial"/>
                <a:cs typeface="Arial"/>
              </a:rPr>
              <a:t> </a:t>
            </a:r>
            <a:r>
              <a:rPr sz="2200" dirty="0">
                <a:solidFill>
                  <a:srgbClr val="292934"/>
                </a:solidFill>
                <a:latin typeface="Arial"/>
                <a:cs typeface="Arial"/>
              </a:rPr>
              <a:t>trùng	</a:t>
            </a:r>
            <a:r>
              <a:rPr sz="2200" spc="-5" dirty="0">
                <a:solidFill>
                  <a:srgbClr val="292934"/>
                </a:solidFill>
                <a:latin typeface="Arial"/>
                <a:cs typeface="Arial"/>
              </a:rPr>
              <a:t>Nước, thịt, </a:t>
            </a:r>
            <a:r>
              <a:rPr sz="2200" dirty="0">
                <a:solidFill>
                  <a:srgbClr val="292934"/>
                </a:solidFill>
                <a:latin typeface="Arial"/>
                <a:cs typeface="Arial"/>
              </a:rPr>
              <a:t>sữa, </a:t>
            </a:r>
            <a:r>
              <a:rPr sz="2200" spc="-5" dirty="0">
                <a:solidFill>
                  <a:srgbClr val="292934"/>
                </a:solidFill>
                <a:latin typeface="Arial"/>
                <a:cs typeface="Arial"/>
              </a:rPr>
              <a:t>bơ,  </a:t>
            </a:r>
            <a:r>
              <a:rPr sz="2200" dirty="0">
                <a:solidFill>
                  <a:srgbClr val="292934"/>
                </a:solidFill>
                <a:latin typeface="Arial"/>
                <a:cs typeface="Arial"/>
              </a:rPr>
              <a:t>đậu</a:t>
            </a:r>
            <a:r>
              <a:rPr sz="2200" spc="-10" dirty="0">
                <a:solidFill>
                  <a:srgbClr val="292934"/>
                </a:solidFill>
                <a:latin typeface="Arial"/>
                <a:cs typeface="Arial"/>
              </a:rPr>
              <a:t> </a:t>
            </a:r>
            <a:r>
              <a:rPr sz="2200" dirty="0">
                <a:solidFill>
                  <a:srgbClr val="292934"/>
                </a:solidFill>
                <a:latin typeface="Arial"/>
                <a:cs typeface="Arial"/>
              </a:rPr>
              <a:t>hủ…</a:t>
            </a:r>
            <a:endParaRPr sz="2200" dirty="0">
              <a:latin typeface="Arial"/>
              <a:cs typeface="Arial"/>
            </a:endParaRPr>
          </a:p>
        </p:txBody>
      </p:sp>
      <p:sp>
        <p:nvSpPr>
          <p:cNvPr id="2" name="Footer Placeholder 1">
            <a:extLst>
              <a:ext uri="{FF2B5EF4-FFF2-40B4-BE49-F238E27FC236}">
                <a16:creationId xmlns:a16="http://schemas.microsoft.com/office/drawing/2014/main" id="{E4896983-DFDB-4DD6-B03C-D8CF4477B14C}"/>
              </a:ext>
            </a:extLst>
          </p:cNvPr>
          <p:cNvSpPr>
            <a:spLocks noGrp="1"/>
          </p:cNvSpPr>
          <p:nvPr>
            <p:ph type="ftr" sz="quarter" idx="5"/>
          </p:nvPr>
        </p:nvSpPr>
        <p:spPr/>
        <p:txBody>
          <a:bodyPr/>
          <a:lstStyle/>
          <a:p>
            <a:endParaRPr lang="en-US"/>
          </a:p>
        </p:txBody>
      </p:sp>
      <p:sp>
        <p:nvSpPr>
          <p:cNvPr id="3" name="Slide Number Placeholder 2">
            <a:extLst>
              <a:ext uri="{FF2B5EF4-FFF2-40B4-BE49-F238E27FC236}">
                <a16:creationId xmlns:a16="http://schemas.microsoft.com/office/drawing/2014/main" id="{0CBC191C-B343-428C-89ED-EECC466C5C11}"/>
              </a:ext>
            </a:extLst>
          </p:cNvPr>
          <p:cNvSpPr>
            <a:spLocks noGrp="1"/>
          </p:cNvSpPr>
          <p:nvPr>
            <p:ph type="sldNum" sz="quarter" idx="7"/>
          </p:nvPr>
        </p:nvSpPr>
        <p:spPr/>
        <p:txBody>
          <a:bodyPr/>
          <a:lstStyle/>
          <a:p>
            <a:fld id="{B6F15528-21DE-4FAA-801E-634DDDAF4B2B}" type="slidenum">
              <a:rPr lang="en-US" smtClean="0"/>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ÂM SÀNG"/>
          <p:cNvSpPr txBox="1"/>
          <p:nvPr/>
        </p:nvSpPr>
        <p:spPr>
          <a:xfrm>
            <a:off x="685800" y="457200"/>
            <a:ext cx="7543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t>LÂM SÀNG</a:t>
            </a:r>
          </a:p>
        </p:txBody>
      </p:sp>
      <p:sp>
        <p:nvSpPr>
          <p:cNvPr id="149" name="Vi khuẩn gây nhiễm (contamination)  vào thức ăn có thể không gây ôi thiu rõ rệt, bề ngoài thức ăn có vẻ vẫn an toàn nhưng thực chất là đã có chứa lượng lớn VK hoặc độc tố nguy hại gây ra ngộ độc…"/>
          <p:cNvSpPr txBox="1"/>
          <p:nvPr/>
        </p:nvSpPr>
        <p:spPr>
          <a:xfrm>
            <a:off x="533400" y="1371600"/>
            <a:ext cx="5486400" cy="44814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lgn="just">
              <a:lnSpc>
                <a:spcPct val="150000"/>
              </a:lnSpc>
              <a:spcBef>
                <a:spcPts val="200"/>
              </a:spcBef>
              <a:buSzPct val="100000"/>
              <a:buFont typeface="Arial" pitchFamily="34" charset="0"/>
              <a:buChar char="•"/>
              <a:defRPr sz="2400">
                <a:solidFill>
                  <a:srgbClr val="002060"/>
                </a:solidFill>
              </a:defRPr>
            </a:pPr>
            <a:r>
              <a:rPr sz="2400" dirty="0"/>
              <a:t>Vi </a:t>
            </a:r>
            <a:r>
              <a:rPr sz="2400" dirty="0" err="1"/>
              <a:t>khuẩn</a:t>
            </a:r>
            <a:r>
              <a:rPr sz="2400" dirty="0"/>
              <a:t> </a:t>
            </a:r>
            <a:r>
              <a:rPr sz="2400" dirty="0" err="1"/>
              <a:t>gây</a:t>
            </a:r>
            <a:r>
              <a:rPr sz="2400" dirty="0"/>
              <a:t> </a:t>
            </a:r>
            <a:r>
              <a:rPr sz="2400" dirty="0" err="1"/>
              <a:t>nhiễm</a:t>
            </a:r>
            <a:r>
              <a:rPr sz="2400" dirty="0"/>
              <a:t> (contamination)  </a:t>
            </a:r>
            <a:r>
              <a:rPr sz="2400" dirty="0" err="1"/>
              <a:t>vào</a:t>
            </a:r>
            <a:r>
              <a:rPr sz="2400" dirty="0"/>
              <a:t> </a:t>
            </a:r>
            <a:r>
              <a:rPr sz="2400" dirty="0" err="1"/>
              <a:t>thức</a:t>
            </a:r>
            <a:r>
              <a:rPr sz="2400" dirty="0"/>
              <a:t> </a:t>
            </a:r>
            <a:r>
              <a:rPr sz="2400" dirty="0" err="1"/>
              <a:t>ăn</a:t>
            </a:r>
            <a:r>
              <a:rPr sz="2400" dirty="0"/>
              <a:t> </a:t>
            </a:r>
            <a:r>
              <a:rPr sz="2400" dirty="0" err="1"/>
              <a:t>có</a:t>
            </a:r>
            <a:r>
              <a:rPr sz="2400" dirty="0"/>
              <a:t> </a:t>
            </a:r>
            <a:r>
              <a:rPr sz="2400" dirty="0" err="1"/>
              <a:t>thể</a:t>
            </a:r>
            <a:r>
              <a:rPr sz="2400" dirty="0"/>
              <a:t> </a:t>
            </a:r>
            <a:r>
              <a:rPr sz="2400" dirty="0" err="1"/>
              <a:t>không</a:t>
            </a:r>
            <a:r>
              <a:rPr sz="2400" dirty="0"/>
              <a:t> </a:t>
            </a:r>
            <a:r>
              <a:rPr sz="2400" dirty="0" err="1"/>
              <a:t>gây</a:t>
            </a:r>
            <a:r>
              <a:rPr sz="2400" dirty="0"/>
              <a:t> </a:t>
            </a:r>
            <a:r>
              <a:rPr sz="2400" dirty="0" err="1"/>
              <a:t>ôi</a:t>
            </a:r>
            <a:r>
              <a:rPr sz="2400" dirty="0"/>
              <a:t> </a:t>
            </a:r>
            <a:r>
              <a:rPr sz="2400" dirty="0" err="1"/>
              <a:t>thiu</a:t>
            </a:r>
            <a:r>
              <a:rPr sz="2400" dirty="0"/>
              <a:t> </a:t>
            </a:r>
            <a:r>
              <a:rPr sz="2400" dirty="0" err="1"/>
              <a:t>rõ</a:t>
            </a:r>
            <a:r>
              <a:rPr sz="2400" dirty="0"/>
              <a:t> </a:t>
            </a:r>
            <a:r>
              <a:rPr sz="2400" dirty="0" err="1"/>
              <a:t>rệt</a:t>
            </a:r>
            <a:r>
              <a:rPr sz="2400" dirty="0"/>
              <a:t>, </a:t>
            </a:r>
            <a:r>
              <a:rPr sz="2400" dirty="0" err="1"/>
              <a:t>bề</a:t>
            </a:r>
            <a:r>
              <a:rPr sz="2400" dirty="0"/>
              <a:t> </a:t>
            </a:r>
            <a:r>
              <a:rPr sz="2400" dirty="0" err="1"/>
              <a:t>ngoài</a:t>
            </a:r>
            <a:r>
              <a:rPr sz="2400" dirty="0"/>
              <a:t> </a:t>
            </a:r>
            <a:r>
              <a:rPr sz="2400" dirty="0" err="1"/>
              <a:t>thức</a:t>
            </a:r>
            <a:r>
              <a:rPr sz="2400" dirty="0"/>
              <a:t> </a:t>
            </a:r>
            <a:r>
              <a:rPr sz="2400" dirty="0" err="1"/>
              <a:t>ăn</a:t>
            </a:r>
            <a:r>
              <a:rPr sz="2400" dirty="0"/>
              <a:t> </a:t>
            </a:r>
            <a:r>
              <a:rPr sz="2400" dirty="0" err="1"/>
              <a:t>có</a:t>
            </a:r>
            <a:r>
              <a:rPr sz="2400" dirty="0"/>
              <a:t> </a:t>
            </a:r>
            <a:r>
              <a:rPr sz="2400" dirty="0" err="1"/>
              <a:t>vẻ</a:t>
            </a:r>
            <a:r>
              <a:rPr sz="2400" dirty="0"/>
              <a:t> </a:t>
            </a:r>
            <a:r>
              <a:rPr sz="2400" dirty="0" err="1"/>
              <a:t>vẫn</a:t>
            </a:r>
            <a:r>
              <a:rPr sz="2400" dirty="0"/>
              <a:t> an </a:t>
            </a:r>
            <a:r>
              <a:rPr sz="2400" dirty="0" err="1"/>
              <a:t>toàn</a:t>
            </a:r>
            <a:r>
              <a:rPr sz="2400" dirty="0"/>
              <a:t> </a:t>
            </a:r>
            <a:r>
              <a:rPr sz="2400" dirty="0" err="1"/>
              <a:t>nhưng</a:t>
            </a:r>
            <a:r>
              <a:rPr sz="2400" dirty="0"/>
              <a:t> </a:t>
            </a:r>
            <a:r>
              <a:rPr sz="2400" dirty="0" err="1"/>
              <a:t>thực</a:t>
            </a:r>
            <a:r>
              <a:rPr sz="2400" dirty="0"/>
              <a:t> </a:t>
            </a:r>
            <a:r>
              <a:rPr sz="2400" dirty="0" err="1"/>
              <a:t>chất</a:t>
            </a:r>
            <a:r>
              <a:rPr sz="2400" dirty="0"/>
              <a:t> </a:t>
            </a:r>
            <a:r>
              <a:rPr sz="2400" dirty="0" err="1"/>
              <a:t>là</a:t>
            </a:r>
            <a:r>
              <a:rPr sz="2400" dirty="0"/>
              <a:t> </a:t>
            </a:r>
            <a:r>
              <a:rPr sz="2400" dirty="0" err="1"/>
              <a:t>đã</a:t>
            </a:r>
            <a:r>
              <a:rPr sz="2400" dirty="0"/>
              <a:t> </a:t>
            </a:r>
            <a:r>
              <a:rPr sz="2400" dirty="0" err="1"/>
              <a:t>có</a:t>
            </a:r>
            <a:r>
              <a:rPr sz="2400" dirty="0"/>
              <a:t> </a:t>
            </a:r>
            <a:r>
              <a:rPr sz="2400" dirty="0" err="1"/>
              <a:t>chứa</a:t>
            </a:r>
            <a:r>
              <a:rPr sz="2400" dirty="0"/>
              <a:t> </a:t>
            </a:r>
            <a:r>
              <a:rPr sz="2400" dirty="0" err="1"/>
              <a:t>lượng</a:t>
            </a:r>
            <a:r>
              <a:rPr sz="2400" dirty="0"/>
              <a:t> </a:t>
            </a:r>
            <a:r>
              <a:rPr sz="2400" dirty="0" err="1"/>
              <a:t>lớn</a:t>
            </a:r>
            <a:r>
              <a:rPr sz="2400" dirty="0"/>
              <a:t> VK </a:t>
            </a:r>
            <a:r>
              <a:rPr sz="2400" dirty="0" err="1"/>
              <a:t>hoặc</a:t>
            </a:r>
            <a:r>
              <a:rPr sz="2400" dirty="0"/>
              <a:t> </a:t>
            </a:r>
            <a:r>
              <a:rPr sz="2400" dirty="0" err="1"/>
              <a:t>độc</a:t>
            </a:r>
            <a:r>
              <a:rPr sz="2400" dirty="0"/>
              <a:t> </a:t>
            </a:r>
            <a:r>
              <a:rPr sz="2400" dirty="0" err="1"/>
              <a:t>tố</a:t>
            </a:r>
            <a:r>
              <a:rPr sz="2400" dirty="0"/>
              <a:t> </a:t>
            </a:r>
            <a:r>
              <a:rPr sz="2400" dirty="0" err="1"/>
              <a:t>nguy</a:t>
            </a:r>
            <a:r>
              <a:rPr sz="2400" dirty="0"/>
              <a:t> </a:t>
            </a:r>
            <a:r>
              <a:rPr sz="2400" dirty="0" err="1"/>
              <a:t>hại</a:t>
            </a:r>
            <a:r>
              <a:rPr sz="2400" dirty="0"/>
              <a:t> </a:t>
            </a:r>
            <a:r>
              <a:rPr sz="2400" dirty="0" err="1"/>
              <a:t>gây</a:t>
            </a:r>
            <a:r>
              <a:rPr sz="2400" dirty="0"/>
              <a:t> </a:t>
            </a:r>
            <a:r>
              <a:rPr sz="2400" dirty="0" err="1"/>
              <a:t>ra</a:t>
            </a:r>
            <a:r>
              <a:rPr sz="2400" dirty="0"/>
              <a:t> </a:t>
            </a:r>
            <a:r>
              <a:rPr sz="2400" dirty="0" err="1"/>
              <a:t>ngộ</a:t>
            </a:r>
            <a:r>
              <a:rPr sz="2400" dirty="0"/>
              <a:t> </a:t>
            </a:r>
            <a:r>
              <a:rPr sz="2400" dirty="0" err="1"/>
              <a:t>độc</a:t>
            </a:r>
            <a:endParaRPr sz="2400" dirty="0"/>
          </a:p>
          <a:p>
            <a:pPr marL="342900" indent="-342900" algn="just">
              <a:lnSpc>
                <a:spcPct val="150000"/>
              </a:lnSpc>
              <a:spcBef>
                <a:spcPts val="200"/>
              </a:spcBef>
              <a:buSzPct val="100000"/>
              <a:buFont typeface="Arial"/>
              <a:buChar char="•"/>
              <a:defRPr sz="2400">
                <a:solidFill>
                  <a:srgbClr val="002060"/>
                </a:solidFill>
              </a:defRPr>
            </a:pPr>
            <a:r>
              <a:rPr sz="2400" dirty="0" err="1"/>
              <a:t>Vài</a:t>
            </a:r>
            <a:r>
              <a:rPr sz="2400" dirty="0"/>
              <a:t> </a:t>
            </a:r>
            <a:r>
              <a:rPr sz="2400" dirty="0" err="1"/>
              <a:t>chủng</a:t>
            </a:r>
            <a:r>
              <a:rPr sz="2400" dirty="0"/>
              <a:t> VK </a:t>
            </a:r>
            <a:r>
              <a:rPr sz="2400" dirty="0" err="1"/>
              <a:t>đã</a:t>
            </a:r>
            <a:r>
              <a:rPr sz="2400" dirty="0"/>
              <a:t> </a:t>
            </a:r>
            <a:r>
              <a:rPr sz="2400" dirty="0" err="1"/>
              <a:t>nhiễm</a:t>
            </a:r>
            <a:r>
              <a:rPr sz="2400" dirty="0"/>
              <a:t> </a:t>
            </a:r>
            <a:r>
              <a:rPr sz="2400" dirty="0" err="1"/>
              <a:t>trong</a:t>
            </a:r>
            <a:r>
              <a:rPr sz="2400" dirty="0"/>
              <a:t> </a:t>
            </a:r>
            <a:r>
              <a:rPr sz="2400" dirty="0" err="1"/>
              <a:t>rau</a:t>
            </a:r>
            <a:r>
              <a:rPr sz="2400" dirty="0"/>
              <a:t> </a:t>
            </a:r>
            <a:r>
              <a:rPr sz="2400" dirty="0" err="1"/>
              <a:t>củ</a:t>
            </a:r>
            <a:r>
              <a:rPr sz="2400" dirty="0"/>
              <a:t> </a:t>
            </a:r>
            <a:r>
              <a:rPr sz="2400" dirty="0" err="1"/>
              <a:t>hoặc</a:t>
            </a:r>
            <a:r>
              <a:rPr sz="2400" dirty="0"/>
              <a:t> </a:t>
            </a:r>
            <a:r>
              <a:rPr sz="2400" dirty="0" err="1"/>
              <a:t>gia</a:t>
            </a:r>
            <a:r>
              <a:rPr sz="2400" dirty="0"/>
              <a:t> </a:t>
            </a:r>
            <a:r>
              <a:rPr sz="2400" dirty="0" err="1"/>
              <a:t>súc</a:t>
            </a:r>
            <a:r>
              <a:rPr sz="2400" dirty="0"/>
              <a:t> </a:t>
            </a:r>
            <a:r>
              <a:rPr sz="2400" dirty="0" err="1"/>
              <a:t>từ</a:t>
            </a:r>
            <a:r>
              <a:rPr sz="2400" dirty="0"/>
              <a:t> </a:t>
            </a:r>
            <a:r>
              <a:rPr sz="2400" dirty="0" err="1"/>
              <a:t>trước</a:t>
            </a:r>
            <a:endParaRPr sz="2400" dirty="0"/>
          </a:p>
        </p:txBody>
      </p:sp>
      <p:pic>
        <p:nvPicPr>
          <p:cNvPr id="150" name="IMG_0250" descr="IMG_0250"/>
          <p:cNvPicPr>
            <a:picLocks noChangeAspect="1"/>
          </p:cNvPicPr>
          <p:nvPr/>
        </p:nvPicPr>
        <p:blipFill>
          <a:blip r:embed="rId2" cstate="print"/>
          <a:stretch>
            <a:fillRect/>
          </a:stretch>
        </p:blipFill>
        <p:spPr>
          <a:xfrm>
            <a:off x="6324600" y="1524000"/>
            <a:ext cx="2514600" cy="2133600"/>
          </a:xfrm>
          <a:prstGeom prst="rect">
            <a:avLst/>
          </a:prstGeom>
          <a:ln w="12700">
            <a:miter lim="400000"/>
          </a:ln>
        </p:spPr>
      </p:pic>
      <p:pic>
        <p:nvPicPr>
          <p:cNvPr id="151" name="Campylobacter%20jejuni" descr="Campylobacter%20jejuni"/>
          <p:cNvPicPr>
            <a:picLocks noChangeAspect="1"/>
          </p:cNvPicPr>
          <p:nvPr/>
        </p:nvPicPr>
        <p:blipFill>
          <a:blip r:embed="rId3" cstate="print"/>
          <a:srcRect b="5062"/>
          <a:stretch>
            <a:fillRect/>
          </a:stretch>
        </p:blipFill>
        <p:spPr>
          <a:xfrm>
            <a:off x="6400800" y="3886200"/>
            <a:ext cx="2438400" cy="2209800"/>
          </a:xfrm>
          <a:prstGeom prst="rect">
            <a:avLst/>
          </a:prstGeom>
          <a:ln w="12700">
            <a:miter lim="400000"/>
          </a:ln>
        </p:spPr>
      </p:pic>
      <p:sp>
        <p:nvSpPr>
          <p:cNvPr id="2" name="Slide Number Placeholder 1">
            <a:extLst>
              <a:ext uri="{FF2B5EF4-FFF2-40B4-BE49-F238E27FC236}">
                <a16:creationId xmlns:a16="http://schemas.microsoft.com/office/drawing/2014/main" id="{B4524A73-A682-4102-B39A-C9B844B5D07A}"/>
              </a:ext>
            </a:extLst>
          </p:cNvPr>
          <p:cNvSpPr>
            <a:spLocks noGrp="1"/>
          </p:cNvSpPr>
          <p:nvPr>
            <p:ph type="sldNum" sz="quarter" idx="2"/>
          </p:nvPr>
        </p:nvSpPr>
        <p:spPr/>
        <p:txBody>
          <a:bodyPr/>
          <a:lstStyle/>
          <a:p>
            <a:fld id="{86CB4B4D-7CA3-9044-876B-883B54F8677D}" type="slidenum">
              <a:rPr lang="en-US" smtClean="0"/>
              <a:pPr/>
              <a:t>64</a:t>
            </a:fld>
            <a:endParaRPr lang="en-US"/>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RIỆU CHỨNG LÂM SÀNG"/>
          <p:cNvSpPr txBox="1"/>
          <p:nvPr/>
        </p:nvSpPr>
        <p:spPr>
          <a:xfrm>
            <a:off x="990600" y="304800"/>
            <a:ext cx="7543800"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rPr dirty="0"/>
              <a:t>TRIỆU CHỨNG</a:t>
            </a:r>
          </a:p>
        </p:txBody>
      </p:sp>
      <p:sp>
        <p:nvSpPr>
          <p:cNvPr id="154" name="TCLS có thể từ tiêu chảy nhẹ đến tiêu chảy nặng kèm nôn ói và đe dọa tính mạng…"/>
          <p:cNvSpPr txBox="1"/>
          <p:nvPr/>
        </p:nvSpPr>
        <p:spPr>
          <a:xfrm>
            <a:off x="381000" y="1600200"/>
            <a:ext cx="4953000" cy="4047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lgn="just">
              <a:lnSpc>
                <a:spcPct val="150000"/>
              </a:lnSpc>
              <a:spcBef>
                <a:spcPts val="600"/>
              </a:spcBef>
              <a:buSzPct val="100000"/>
              <a:buFont typeface="Arial"/>
              <a:buChar char="•"/>
              <a:defRPr sz="2800">
                <a:solidFill>
                  <a:srgbClr val="002060"/>
                </a:solidFill>
              </a:defRPr>
            </a:pPr>
            <a:r>
              <a:rPr lang="vi-VN" dirty="0"/>
              <a:t>Thường xuất hiện sau 2 – 5 ngày ăn thực phẩm bị nhiễm</a:t>
            </a:r>
          </a:p>
          <a:p>
            <a:pPr marL="342900" indent="-342900" algn="just">
              <a:lnSpc>
                <a:spcPct val="150000"/>
              </a:lnSpc>
              <a:spcBef>
                <a:spcPts val="600"/>
              </a:spcBef>
              <a:buSzPct val="100000"/>
              <a:buFont typeface="Arial"/>
              <a:buChar char="•"/>
              <a:defRPr sz="2800">
                <a:solidFill>
                  <a:srgbClr val="002060"/>
                </a:solidFill>
              </a:defRPr>
            </a:pPr>
            <a:r>
              <a:rPr lang="vi-VN" dirty="0"/>
              <a:t>Vài trường hợp biểu hiện vài giờ sau ăn thực phẩm bị nhiễm hoặc sau nhiều ngày, thậm chí nhiều tuần</a:t>
            </a:r>
          </a:p>
        </p:txBody>
      </p:sp>
      <p:pic>
        <p:nvPicPr>
          <p:cNvPr id="155" name="food_poisoning" descr="food_poisoning"/>
          <p:cNvPicPr>
            <a:picLocks noChangeAspect="1"/>
          </p:cNvPicPr>
          <p:nvPr/>
        </p:nvPicPr>
        <p:blipFill>
          <a:blip r:embed="rId2" cstate="print"/>
          <a:stretch>
            <a:fillRect/>
          </a:stretch>
        </p:blipFill>
        <p:spPr>
          <a:xfrm>
            <a:off x="5562600" y="2362200"/>
            <a:ext cx="3352800" cy="2362200"/>
          </a:xfrm>
          <a:prstGeom prst="rect">
            <a:avLst/>
          </a:prstGeom>
          <a:ln w="12700">
            <a:miter lim="400000"/>
          </a:ln>
        </p:spPr>
      </p:pic>
      <p:sp>
        <p:nvSpPr>
          <p:cNvPr id="2" name="Slide Number Placeholder 1">
            <a:extLst>
              <a:ext uri="{FF2B5EF4-FFF2-40B4-BE49-F238E27FC236}">
                <a16:creationId xmlns:a16="http://schemas.microsoft.com/office/drawing/2014/main" id="{DA884B73-83DF-4884-B1E6-A7DCEC55CCC0}"/>
              </a:ext>
            </a:extLst>
          </p:cNvPr>
          <p:cNvSpPr>
            <a:spLocks noGrp="1"/>
          </p:cNvSpPr>
          <p:nvPr>
            <p:ph type="sldNum" sz="quarter" idx="2"/>
          </p:nvPr>
        </p:nvSpPr>
        <p:spPr/>
        <p:txBody>
          <a:bodyPr/>
          <a:lstStyle/>
          <a:p>
            <a:fld id="{86CB4B4D-7CA3-9044-876B-883B54F8677D}" type="slidenum">
              <a:rPr lang="en-US" smtClean="0"/>
              <a:pPr/>
              <a:t>65</a:t>
            </a:fld>
            <a:endParaRPr lang="en-US"/>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RIỆU CHỨNG"/>
          <p:cNvSpPr txBox="1"/>
          <p:nvPr/>
        </p:nvSpPr>
        <p:spPr>
          <a:xfrm>
            <a:off x="457200" y="228600"/>
            <a:ext cx="8305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rPr dirty="0"/>
              <a:t>TRIỆU CHỨNG</a:t>
            </a:r>
          </a:p>
        </p:txBody>
      </p:sp>
      <p:sp>
        <p:nvSpPr>
          <p:cNvPr id="159" name="Hội chứng viêm dạ dày ruột (gastroenteritis):…"/>
          <p:cNvSpPr txBox="1"/>
          <p:nvPr/>
        </p:nvSpPr>
        <p:spPr>
          <a:xfrm>
            <a:off x="457200" y="845328"/>
            <a:ext cx="8305800" cy="6081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150000"/>
              </a:lnSpc>
              <a:spcBef>
                <a:spcPts val="500"/>
              </a:spcBef>
              <a:buSzPct val="100000"/>
              <a:buFont typeface="Arial"/>
              <a:buChar char="•"/>
              <a:defRPr sz="2400">
                <a:solidFill>
                  <a:srgbClr val="002060"/>
                </a:solidFill>
              </a:defRPr>
            </a:pPr>
            <a:r>
              <a:rPr b="1" dirty="0" err="1"/>
              <a:t>Hội</a:t>
            </a:r>
            <a:r>
              <a:rPr b="1" dirty="0"/>
              <a:t> </a:t>
            </a:r>
            <a:r>
              <a:rPr b="1" dirty="0" err="1"/>
              <a:t>chứng</a:t>
            </a:r>
            <a:r>
              <a:rPr b="1" dirty="0"/>
              <a:t> </a:t>
            </a:r>
            <a:r>
              <a:rPr b="1" dirty="0" err="1"/>
              <a:t>viêm</a:t>
            </a:r>
            <a:r>
              <a:rPr b="1" dirty="0"/>
              <a:t> </a:t>
            </a:r>
            <a:r>
              <a:rPr b="1" dirty="0" err="1"/>
              <a:t>dạ</a:t>
            </a:r>
            <a:r>
              <a:rPr b="1" dirty="0"/>
              <a:t> </a:t>
            </a:r>
            <a:r>
              <a:rPr b="1" dirty="0" err="1"/>
              <a:t>dày</a:t>
            </a:r>
            <a:r>
              <a:rPr b="1" dirty="0"/>
              <a:t> </a:t>
            </a:r>
            <a:r>
              <a:rPr b="1" dirty="0" err="1"/>
              <a:t>ruột</a:t>
            </a:r>
            <a:r>
              <a:rPr b="1" dirty="0"/>
              <a:t> (gastroenteritis): </a:t>
            </a:r>
          </a:p>
          <a:p>
            <a:pPr marL="742950" lvl="1" indent="-285750">
              <a:lnSpc>
                <a:spcPct val="150000"/>
              </a:lnSpc>
              <a:spcBef>
                <a:spcPts val="500"/>
              </a:spcBef>
              <a:buSzPct val="100000"/>
              <a:buFont typeface="Arial"/>
              <a:buChar char="–"/>
              <a:defRPr sz="2400">
                <a:solidFill>
                  <a:srgbClr val="002060"/>
                </a:solidFill>
              </a:defRPr>
            </a:pPr>
            <a:r>
              <a:rPr dirty="0" err="1"/>
              <a:t>Đau</a:t>
            </a:r>
            <a:r>
              <a:rPr dirty="0"/>
              <a:t> </a:t>
            </a:r>
            <a:r>
              <a:rPr dirty="0" err="1"/>
              <a:t>bụng</a:t>
            </a:r>
            <a:endParaRPr dirty="0"/>
          </a:p>
          <a:p>
            <a:pPr marL="742950" lvl="1" indent="-285750">
              <a:lnSpc>
                <a:spcPct val="150000"/>
              </a:lnSpc>
              <a:spcBef>
                <a:spcPts val="500"/>
              </a:spcBef>
              <a:buSzPct val="100000"/>
              <a:buFont typeface="Arial"/>
              <a:buChar char="–"/>
              <a:defRPr sz="2400">
                <a:solidFill>
                  <a:srgbClr val="002060"/>
                </a:solidFill>
              </a:defRPr>
            </a:pPr>
            <a:r>
              <a:rPr lang="en-US" dirty="0" err="1"/>
              <a:t>T</a:t>
            </a:r>
            <a:r>
              <a:rPr dirty="0" err="1"/>
              <a:t>iêu</a:t>
            </a:r>
            <a:r>
              <a:rPr dirty="0"/>
              <a:t> </a:t>
            </a:r>
            <a:r>
              <a:rPr dirty="0" err="1"/>
              <a:t>phân</a:t>
            </a:r>
            <a:r>
              <a:rPr dirty="0"/>
              <a:t> </a:t>
            </a:r>
            <a:r>
              <a:rPr dirty="0" err="1"/>
              <a:t>lỏng</a:t>
            </a:r>
            <a:r>
              <a:rPr dirty="0"/>
              <a:t> ≥ 3 </a:t>
            </a:r>
            <a:r>
              <a:rPr dirty="0" err="1"/>
              <a:t>lần</a:t>
            </a:r>
            <a:r>
              <a:rPr dirty="0"/>
              <a:t> /24 </a:t>
            </a:r>
            <a:r>
              <a:rPr dirty="0" err="1"/>
              <a:t>giờ</a:t>
            </a:r>
            <a:endParaRPr dirty="0"/>
          </a:p>
          <a:p>
            <a:pPr marL="742950" lvl="1" indent="-285750">
              <a:lnSpc>
                <a:spcPct val="150000"/>
              </a:lnSpc>
              <a:spcBef>
                <a:spcPts val="500"/>
              </a:spcBef>
              <a:buSzPct val="100000"/>
              <a:buFont typeface="Arial"/>
              <a:buChar char="–"/>
              <a:defRPr sz="2400">
                <a:solidFill>
                  <a:srgbClr val="002060"/>
                </a:solidFill>
              </a:defRPr>
            </a:pPr>
            <a:r>
              <a:rPr dirty="0" err="1"/>
              <a:t>Nôn</a:t>
            </a:r>
            <a:r>
              <a:rPr dirty="0"/>
              <a:t> </a:t>
            </a:r>
            <a:r>
              <a:rPr dirty="0" err="1"/>
              <a:t>ói</a:t>
            </a:r>
            <a:r>
              <a:rPr dirty="0"/>
              <a:t> </a:t>
            </a:r>
          </a:p>
          <a:p>
            <a:pPr marL="342900" indent="-342900">
              <a:lnSpc>
                <a:spcPct val="150000"/>
              </a:lnSpc>
              <a:spcBef>
                <a:spcPts val="500"/>
              </a:spcBef>
              <a:buSzPct val="100000"/>
              <a:buFont typeface="Arial"/>
              <a:buChar char="•"/>
              <a:defRPr sz="2400">
                <a:solidFill>
                  <a:srgbClr val="002060"/>
                </a:solidFill>
              </a:defRPr>
            </a:pPr>
            <a:r>
              <a:rPr b="1" dirty="0" err="1"/>
              <a:t>Cần</a:t>
            </a:r>
            <a:r>
              <a:rPr b="1" dirty="0"/>
              <a:t> </a:t>
            </a:r>
            <a:r>
              <a:rPr b="1" dirty="0" err="1"/>
              <a:t>chẩn</a:t>
            </a:r>
            <a:r>
              <a:rPr b="1" dirty="0"/>
              <a:t> </a:t>
            </a:r>
            <a:r>
              <a:rPr b="1" dirty="0" err="1"/>
              <a:t>đoán</a:t>
            </a:r>
            <a:r>
              <a:rPr b="1" dirty="0"/>
              <a:t> </a:t>
            </a:r>
            <a:r>
              <a:rPr b="1" dirty="0" err="1"/>
              <a:t>phân</a:t>
            </a:r>
            <a:r>
              <a:rPr b="1" dirty="0"/>
              <a:t> </a:t>
            </a:r>
            <a:r>
              <a:rPr b="1" dirty="0" err="1"/>
              <a:t>biệt</a:t>
            </a:r>
            <a:r>
              <a:rPr dirty="0"/>
              <a:t>:</a:t>
            </a:r>
          </a:p>
          <a:p>
            <a:pPr marL="742950" lvl="1" indent="-285750" algn="just">
              <a:lnSpc>
                <a:spcPct val="150000"/>
              </a:lnSpc>
              <a:spcBef>
                <a:spcPts val="500"/>
              </a:spcBef>
              <a:buSzPct val="100000"/>
              <a:buFont typeface="Arial"/>
              <a:buChar char="–"/>
              <a:defRPr sz="2400">
                <a:solidFill>
                  <a:srgbClr val="002060"/>
                </a:solidFill>
              </a:defRPr>
            </a:pPr>
            <a:r>
              <a:rPr dirty="0" err="1"/>
              <a:t>Ung</a:t>
            </a:r>
            <a:r>
              <a:rPr dirty="0"/>
              <a:t> </a:t>
            </a:r>
            <a:r>
              <a:rPr dirty="0" err="1"/>
              <a:t>thư</a:t>
            </a:r>
            <a:r>
              <a:rPr dirty="0"/>
              <a:t> </a:t>
            </a:r>
            <a:r>
              <a:rPr dirty="0" err="1"/>
              <a:t>ruột</a:t>
            </a:r>
            <a:r>
              <a:rPr dirty="0"/>
              <a:t> non, </a:t>
            </a:r>
            <a:r>
              <a:rPr dirty="0" err="1"/>
              <a:t>hội</a:t>
            </a:r>
            <a:r>
              <a:rPr dirty="0"/>
              <a:t> </a:t>
            </a:r>
            <a:r>
              <a:rPr dirty="0" err="1"/>
              <a:t>chứng</a:t>
            </a:r>
            <a:r>
              <a:rPr dirty="0"/>
              <a:t> </a:t>
            </a:r>
            <a:r>
              <a:rPr dirty="0" err="1"/>
              <a:t>ruột</a:t>
            </a:r>
            <a:r>
              <a:rPr dirty="0"/>
              <a:t> </a:t>
            </a:r>
            <a:r>
              <a:rPr dirty="0" err="1"/>
              <a:t>kích</a:t>
            </a:r>
            <a:r>
              <a:rPr dirty="0"/>
              <a:t> </a:t>
            </a:r>
            <a:r>
              <a:rPr dirty="0" err="1"/>
              <a:t>thích</a:t>
            </a:r>
            <a:r>
              <a:rPr dirty="0"/>
              <a:t>, </a:t>
            </a:r>
            <a:r>
              <a:rPr dirty="0" err="1"/>
              <a:t>bệnh</a:t>
            </a:r>
            <a:r>
              <a:rPr dirty="0"/>
              <a:t> </a:t>
            </a:r>
            <a:r>
              <a:rPr dirty="0" err="1"/>
              <a:t>Crohn’s</a:t>
            </a:r>
            <a:r>
              <a:rPr dirty="0"/>
              <a:t> </a:t>
            </a:r>
            <a:r>
              <a:rPr dirty="0" err="1"/>
              <a:t>viêm</a:t>
            </a:r>
            <a:r>
              <a:rPr dirty="0"/>
              <a:t> </a:t>
            </a:r>
            <a:r>
              <a:rPr dirty="0" err="1"/>
              <a:t>loét</a:t>
            </a:r>
            <a:r>
              <a:rPr dirty="0"/>
              <a:t> </a:t>
            </a:r>
            <a:r>
              <a:rPr dirty="0" err="1"/>
              <a:t>đại</a:t>
            </a:r>
            <a:r>
              <a:rPr dirty="0"/>
              <a:t> </a:t>
            </a:r>
            <a:r>
              <a:rPr dirty="0" err="1"/>
              <a:t>tràng</a:t>
            </a:r>
            <a:r>
              <a:rPr dirty="0"/>
              <a:t>, </a:t>
            </a:r>
            <a:r>
              <a:rPr dirty="0" err="1"/>
              <a:t>xơ</a:t>
            </a:r>
            <a:r>
              <a:rPr dirty="0"/>
              <a:t> </a:t>
            </a:r>
            <a:r>
              <a:rPr dirty="0" err="1"/>
              <a:t>nang</a:t>
            </a:r>
            <a:endParaRPr lang="en-US" dirty="0"/>
          </a:p>
          <a:p>
            <a:pPr marL="742950" lvl="1" indent="-285750" algn="just">
              <a:lnSpc>
                <a:spcPct val="150000"/>
              </a:lnSpc>
              <a:spcBef>
                <a:spcPts val="500"/>
              </a:spcBef>
              <a:buSzPct val="100000"/>
              <a:buFont typeface="Arial"/>
              <a:buChar char="–"/>
              <a:defRPr sz="2400">
                <a:solidFill>
                  <a:srgbClr val="002060"/>
                </a:solidFill>
              </a:defRPr>
            </a:pPr>
            <a:r>
              <a:rPr lang="en-US" dirty="0" err="1"/>
              <a:t>B</a:t>
            </a:r>
            <a:r>
              <a:rPr dirty="0" err="1"/>
              <a:t>ệnh</a:t>
            </a:r>
            <a:r>
              <a:rPr dirty="0"/>
              <a:t> </a:t>
            </a:r>
            <a:r>
              <a:rPr dirty="0" err="1"/>
              <a:t>toàn</a:t>
            </a:r>
            <a:r>
              <a:rPr dirty="0"/>
              <a:t> </a:t>
            </a:r>
            <a:r>
              <a:rPr dirty="0" err="1"/>
              <a:t>thân</a:t>
            </a:r>
            <a:r>
              <a:rPr dirty="0"/>
              <a:t> </a:t>
            </a:r>
            <a:r>
              <a:rPr dirty="0" err="1"/>
              <a:t>khác</a:t>
            </a:r>
            <a:r>
              <a:rPr dirty="0"/>
              <a:t> </a:t>
            </a:r>
            <a:r>
              <a:rPr dirty="0" err="1"/>
              <a:t>có</a:t>
            </a:r>
            <a:r>
              <a:rPr dirty="0"/>
              <a:t> </a:t>
            </a:r>
            <a:r>
              <a:rPr dirty="0" err="1"/>
              <a:t>biểu</a:t>
            </a:r>
            <a:r>
              <a:rPr dirty="0"/>
              <a:t> </a:t>
            </a:r>
            <a:r>
              <a:rPr dirty="0" err="1"/>
              <a:t>hiện</a:t>
            </a:r>
            <a:r>
              <a:rPr dirty="0"/>
              <a:t> </a:t>
            </a:r>
            <a:r>
              <a:rPr dirty="0" err="1"/>
              <a:t>trên</a:t>
            </a:r>
            <a:r>
              <a:rPr dirty="0"/>
              <a:t> </a:t>
            </a:r>
            <a:r>
              <a:rPr dirty="0" err="1"/>
              <a:t>đường</a:t>
            </a:r>
            <a:r>
              <a:rPr dirty="0"/>
              <a:t> </a:t>
            </a:r>
            <a:r>
              <a:rPr dirty="0" err="1"/>
              <a:t>tiêu</a:t>
            </a:r>
            <a:r>
              <a:rPr dirty="0"/>
              <a:t> </a:t>
            </a:r>
            <a:r>
              <a:rPr dirty="0" err="1"/>
              <a:t>hóa</a:t>
            </a:r>
            <a:r>
              <a:rPr dirty="0"/>
              <a:t> </a:t>
            </a:r>
            <a:r>
              <a:rPr dirty="0" err="1"/>
              <a:t>với</a:t>
            </a:r>
            <a:r>
              <a:rPr dirty="0"/>
              <a:t> </a:t>
            </a:r>
            <a:r>
              <a:rPr dirty="0" err="1"/>
              <a:t>tiêu</a:t>
            </a:r>
            <a:r>
              <a:rPr dirty="0"/>
              <a:t> </a:t>
            </a:r>
            <a:r>
              <a:rPr dirty="0" err="1"/>
              <a:t>chảy</a:t>
            </a:r>
            <a:r>
              <a:rPr dirty="0"/>
              <a:t> </a:t>
            </a:r>
            <a:r>
              <a:rPr dirty="0" err="1"/>
              <a:t>và</a:t>
            </a:r>
            <a:r>
              <a:rPr dirty="0"/>
              <a:t> </a:t>
            </a:r>
            <a:r>
              <a:rPr dirty="0" err="1"/>
              <a:t>nôn</a:t>
            </a:r>
            <a:r>
              <a:rPr dirty="0"/>
              <a:t> </a:t>
            </a:r>
            <a:r>
              <a:rPr dirty="0" err="1"/>
              <a:t>ói</a:t>
            </a:r>
            <a:endParaRPr dirty="0"/>
          </a:p>
          <a:p>
            <a:pPr marL="742950" lvl="1" indent="-285750" algn="just">
              <a:lnSpc>
                <a:spcPct val="150000"/>
              </a:lnSpc>
              <a:spcBef>
                <a:spcPts val="500"/>
              </a:spcBef>
              <a:buSzPct val="100000"/>
              <a:buFont typeface="Arial"/>
              <a:buChar char="–"/>
              <a:defRPr sz="2400">
                <a:solidFill>
                  <a:srgbClr val="002060"/>
                </a:solidFill>
              </a:defRPr>
            </a:pPr>
            <a:r>
              <a:rPr dirty="0" err="1"/>
              <a:t>Triệu</a:t>
            </a:r>
            <a:r>
              <a:rPr dirty="0"/>
              <a:t> </a:t>
            </a:r>
            <a:r>
              <a:rPr dirty="0" err="1"/>
              <a:t>chứng</a:t>
            </a:r>
            <a:r>
              <a:rPr dirty="0"/>
              <a:t> </a:t>
            </a:r>
            <a:r>
              <a:rPr dirty="0" err="1"/>
              <a:t>gây</a:t>
            </a:r>
            <a:r>
              <a:rPr dirty="0"/>
              <a:t> </a:t>
            </a:r>
            <a:r>
              <a:rPr dirty="0" err="1"/>
              <a:t>ra</a:t>
            </a:r>
            <a:r>
              <a:rPr dirty="0"/>
              <a:t> do </a:t>
            </a:r>
            <a:r>
              <a:rPr dirty="0" err="1"/>
              <a:t>thuốc</a:t>
            </a:r>
            <a:r>
              <a:rPr dirty="0"/>
              <a:t>, </a:t>
            </a:r>
            <a:r>
              <a:rPr dirty="0" err="1"/>
              <a:t>rượu</a:t>
            </a:r>
            <a:r>
              <a:rPr dirty="0"/>
              <a:t>, </a:t>
            </a:r>
            <a:r>
              <a:rPr dirty="0" err="1"/>
              <a:t>có</a:t>
            </a:r>
            <a:r>
              <a:rPr dirty="0"/>
              <a:t> </a:t>
            </a:r>
            <a:r>
              <a:rPr dirty="0" err="1"/>
              <a:t>thai</a:t>
            </a:r>
            <a:endParaRPr dirty="0"/>
          </a:p>
        </p:txBody>
      </p:sp>
      <p:sp>
        <p:nvSpPr>
          <p:cNvPr id="2" name="Slide Number Placeholder 1">
            <a:extLst>
              <a:ext uri="{FF2B5EF4-FFF2-40B4-BE49-F238E27FC236}">
                <a16:creationId xmlns:a16="http://schemas.microsoft.com/office/drawing/2014/main" id="{B618C721-FDDF-48AA-AF4C-AA3D98D4F87C}"/>
              </a:ext>
            </a:extLst>
          </p:cNvPr>
          <p:cNvSpPr>
            <a:spLocks noGrp="1"/>
          </p:cNvSpPr>
          <p:nvPr>
            <p:ph type="sldNum" sz="quarter" idx="2"/>
          </p:nvPr>
        </p:nvSpPr>
        <p:spPr/>
        <p:txBody>
          <a:bodyPr/>
          <a:lstStyle/>
          <a:p>
            <a:fld id="{86CB4B4D-7CA3-9044-876B-883B54F8677D}" type="slidenum">
              <a:rPr lang="en-US" smtClean="0"/>
              <a:pPr/>
              <a:t>66</a:t>
            </a:fld>
            <a:endParaRPr lang="en-US"/>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792163"/>
          </a:xfrm>
        </p:spPr>
        <p:txBody>
          <a:bodyPr>
            <a:normAutofit/>
          </a:bodyPr>
          <a:lstStyle/>
          <a:p>
            <a:r>
              <a:rPr lang="en-US" b="1" dirty="0">
                <a:solidFill>
                  <a:srgbClr val="FF0000"/>
                </a:solidFill>
                <a:latin typeface="Arial" pitchFamily="34" charset="0"/>
                <a:cs typeface="Arial" pitchFamily="34" charset="0"/>
              </a:rPr>
              <a:t>TRIỆU CHỨNG</a:t>
            </a:r>
          </a:p>
        </p:txBody>
      </p:sp>
      <p:sp>
        <p:nvSpPr>
          <p:cNvPr id="3" name="Text Placeholder 2"/>
          <p:cNvSpPr>
            <a:spLocks noGrp="1"/>
          </p:cNvSpPr>
          <p:nvPr>
            <p:ph type="body" idx="1"/>
          </p:nvPr>
        </p:nvSpPr>
        <p:spPr/>
        <p:txBody>
          <a:bodyPr>
            <a:normAutofit/>
          </a:bodyPr>
          <a:lstStyle/>
          <a:p>
            <a:pPr algn="just">
              <a:lnSpc>
                <a:spcPct val="150000"/>
              </a:lnSpc>
              <a:buFont typeface="Arial" pitchFamily="34" charset="0"/>
              <a:buChar char="•"/>
            </a:pPr>
            <a:r>
              <a:rPr lang="en-US" sz="2800" dirty="0" err="1">
                <a:latin typeface="Arial" pitchFamily="34" charset="0"/>
                <a:cs typeface="Arial" pitchFamily="34" charset="0"/>
              </a:rPr>
              <a:t>Triệu</a:t>
            </a:r>
            <a:r>
              <a:rPr lang="en-US" sz="2800" dirty="0">
                <a:latin typeface="Arial" pitchFamily="34" charset="0"/>
                <a:cs typeface="Arial" pitchFamily="34" charset="0"/>
              </a:rPr>
              <a:t> </a:t>
            </a:r>
            <a:r>
              <a:rPr lang="en-US" sz="2800" dirty="0" err="1">
                <a:latin typeface="Arial" pitchFamily="34" charset="0"/>
                <a:cs typeface="Arial" pitchFamily="34" charset="0"/>
              </a:rPr>
              <a:t>chứng</a:t>
            </a:r>
            <a:r>
              <a:rPr lang="en-US" sz="2800" dirty="0">
                <a:latin typeface="Arial" pitchFamily="34" charset="0"/>
                <a:cs typeface="Arial" pitchFamily="34" charset="0"/>
              </a:rPr>
              <a:t> </a:t>
            </a:r>
            <a:r>
              <a:rPr lang="en-US" sz="2800" dirty="0" err="1">
                <a:latin typeface="Arial" pitchFamily="34" charset="0"/>
                <a:cs typeface="Arial" pitchFamily="34" charset="0"/>
              </a:rPr>
              <a:t>chính</a:t>
            </a:r>
            <a:r>
              <a:rPr lang="en-US" sz="2800" dirty="0">
                <a:latin typeface="Arial" pitchFamily="34" charset="0"/>
                <a:cs typeface="Arial" pitchFamily="34" charset="0"/>
              </a:rPr>
              <a:t> </a:t>
            </a:r>
            <a:r>
              <a:rPr lang="en-US" sz="2800" dirty="0" err="1">
                <a:latin typeface="Arial" pitchFamily="34" charset="0"/>
                <a:cs typeface="Arial" pitchFamily="34" charset="0"/>
              </a:rPr>
              <a:t>là</a:t>
            </a:r>
            <a:r>
              <a:rPr lang="en-US" sz="2800" dirty="0">
                <a:latin typeface="Arial" pitchFamily="34" charset="0"/>
                <a:cs typeface="Arial" pitchFamily="34" charset="0"/>
              </a:rPr>
              <a:t> </a:t>
            </a:r>
            <a:r>
              <a:rPr lang="en-US" sz="2800" dirty="0" err="1">
                <a:latin typeface="Arial" pitchFamily="34" charset="0"/>
                <a:cs typeface="Arial" pitchFamily="34" charset="0"/>
              </a:rPr>
              <a:t>nôn</a:t>
            </a:r>
            <a:r>
              <a:rPr lang="en-US" sz="2800" dirty="0">
                <a:latin typeface="Arial" pitchFamily="34" charset="0"/>
                <a:cs typeface="Arial" pitchFamily="34" charset="0"/>
              </a:rPr>
              <a:t> </a:t>
            </a:r>
            <a:r>
              <a:rPr lang="en-US" sz="2800" dirty="0" err="1">
                <a:latin typeface="Arial" pitchFamily="34" charset="0"/>
                <a:cs typeface="Arial" pitchFamily="34" charset="0"/>
              </a:rPr>
              <a:t>ói</a:t>
            </a:r>
            <a:r>
              <a:rPr lang="en-US" sz="2800" dirty="0">
                <a:latin typeface="Arial" pitchFamily="34" charset="0"/>
                <a:cs typeface="Arial" pitchFamily="34" charset="0"/>
              </a:rPr>
              <a:t>, </a:t>
            </a:r>
            <a:r>
              <a:rPr lang="en-US" sz="2800" dirty="0" err="1">
                <a:latin typeface="Arial" pitchFamily="34" charset="0"/>
                <a:cs typeface="Arial" pitchFamily="34" charset="0"/>
              </a:rPr>
              <a:t>không</a:t>
            </a:r>
            <a:r>
              <a:rPr lang="en-US" sz="2800" dirty="0">
                <a:latin typeface="Arial" pitchFamily="34" charset="0"/>
                <a:cs typeface="Arial" pitchFamily="34" charset="0"/>
              </a:rPr>
              <a:t> </a:t>
            </a:r>
            <a:r>
              <a:rPr lang="en-US" sz="2800" dirty="0" err="1">
                <a:latin typeface="Arial" pitchFamily="34" charset="0"/>
                <a:cs typeface="Arial" pitchFamily="34" charset="0"/>
              </a:rPr>
              <a:t>kèm</a:t>
            </a:r>
            <a:r>
              <a:rPr lang="en-US" sz="2800" dirty="0">
                <a:latin typeface="Arial" pitchFamily="34" charset="0"/>
                <a:cs typeface="Arial" pitchFamily="34" charset="0"/>
              </a:rPr>
              <a:t> </a:t>
            </a:r>
            <a:r>
              <a:rPr lang="en-US" sz="2800" dirty="0" err="1">
                <a:latin typeface="Arial" pitchFamily="34" charset="0"/>
                <a:cs typeface="Arial" pitchFamily="34" charset="0"/>
              </a:rPr>
              <a:t>sốt</a:t>
            </a:r>
            <a:r>
              <a:rPr lang="en-US" sz="2800" dirty="0">
                <a:latin typeface="Arial" pitchFamily="34" charset="0"/>
                <a:cs typeface="Arial" pitchFamily="34" charset="0"/>
              </a:rPr>
              <a:t> </a:t>
            </a:r>
            <a:r>
              <a:rPr lang="en-US" sz="2800" dirty="0" err="1">
                <a:latin typeface="Arial" pitchFamily="34" charset="0"/>
                <a:cs typeface="Arial" pitchFamily="34" charset="0"/>
              </a:rPr>
              <a:t>hoặc</a:t>
            </a:r>
            <a:r>
              <a:rPr lang="en-US" sz="2800" dirty="0">
                <a:latin typeface="Arial" pitchFamily="34" charset="0"/>
                <a:cs typeface="Arial" pitchFamily="34" charset="0"/>
              </a:rPr>
              <a:t> </a:t>
            </a:r>
            <a:r>
              <a:rPr lang="en-US" sz="2800" dirty="0" err="1">
                <a:latin typeface="Arial" pitchFamily="34" charset="0"/>
                <a:cs typeface="Arial" pitchFamily="34" charset="0"/>
              </a:rPr>
              <a:t>tiêu</a:t>
            </a:r>
            <a:r>
              <a:rPr lang="en-US" sz="2800" dirty="0">
                <a:latin typeface="Arial" pitchFamily="34" charset="0"/>
                <a:cs typeface="Arial" pitchFamily="34" charset="0"/>
              </a:rPr>
              <a:t> </a:t>
            </a:r>
            <a:r>
              <a:rPr lang="en-US" sz="2800" dirty="0" err="1">
                <a:latin typeface="Arial" pitchFamily="34" charset="0"/>
                <a:cs typeface="Arial" pitchFamily="34" charset="0"/>
              </a:rPr>
              <a:t>chảy</a:t>
            </a:r>
            <a:r>
              <a:rPr lang="en-US" sz="2800" dirty="0">
                <a:latin typeface="Arial" pitchFamily="34" charset="0"/>
                <a:cs typeface="Arial" pitchFamily="34" charset="0"/>
              </a:rPr>
              <a:t> </a:t>
            </a:r>
            <a:r>
              <a:rPr lang="en-US" sz="2800" dirty="0" err="1">
                <a:latin typeface="Arial" pitchFamily="34" charset="0"/>
                <a:cs typeface="Arial" pitchFamily="34" charset="0"/>
              </a:rPr>
              <a:t>trong</a:t>
            </a:r>
            <a:r>
              <a:rPr lang="en-US" sz="2800" dirty="0">
                <a:latin typeface="Arial" pitchFamily="34" charset="0"/>
                <a:cs typeface="Arial" pitchFamily="34" charset="0"/>
              </a:rPr>
              <a:t> </a:t>
            </a:r>
            <a:r>
              <a:rPr lang="en-US" sz="2800" dirty="0" err="1">
                <a:latin typeface="Arial" pitchFamily="34" charset="0"/>
                <a:cs typeface="Arial" pitchFamily="34" charset="0"/>
              </a:rPr>
              <a:t>thời</a:t>
            </a:r>
            <a:r>
              <a:rPr lang="en-US" sz="2800" dirty="0">
                <a:latin typeface="Arial" pitchFamily="34" charset="0"/>
                <a:cs typeface="Arial" pitchFamily="34" charset="0"/>
              </a:rPr>
              <a:t> </a:t>
            </a:r>
            <a:r>
              <a:rPr lang="en-US" sz="2800" dirty="0" err="1">
                <a:latin typeface="Arial" pitchFamily="34" charset="0"/>
                <a:cs typeface="Arial" pitchFamily="34" charset="0"/>
              </a:rPr>
              <a:t>gian</a:t>
            </a:r>
            <a:r>
              <a:rPr lang="en-US" sz="2800" dirty="0">
                <a:latin typeface="Arial" pitchFamily="34" charset="0"/>
                <a:cs typeface="Arial" pitchFamily="34" charset="0"/>
              </a:rPr>
              <a:t> </a:t>
            </a:r>
            <a:r>
              <a:rPr lang="en-US" sz="2800" dirty="0" err="1">
                <a:latin typeface="Arial" pitchFamily="34" charset="0"/>
                <a:cs typeface="Arial" pitchFamily="34" charset="0"/>
              </a:rPr>
              <a:t>ngắn</a:t>
            </a:r>
            <a:r>
              <a:rPr lang="en-US" sz="2800" dirty="0">
                <a:latin typeface="Arial" pitchFamily="34" charset="0"/>
                <a:cs typeface="Arial" pitchFamily="34" charset="0"/>
              </a:rPr>
              <a:t> (&lt; 8 </a:t>
            </a:r>
            <a:r>
              <a:rPr lang="en-US" sz="2800" dirty="0" err="1">
                <a:latin typeface="Arial" pitchFamily="34" charset="0"/>
                <a:cs typeface="Arial" pitchFamily="34" charset="0"/>
              </a:rPr>
              <a:t>giờ</a:t>
            </a:r>
            <a:r>
              <a:rPr lang="en-US" sz="2800" dirty="0">
                <a:latin typeface="Arial" pitchFamily="34" charset="0"/>
                <a:cs typeface="Arial" pitchFamily="34" charset="0"/>
              </a:rPr>
              <a:t>): </a:t>
            </a:r>
            <a:r>
              <a:rPr lang="en-US" sz="2800" dirty="0" err="1">
                <a:latin typeface="Arial" pitchFamily="34" charset="0"/>
                <a:cs typeface="Arial" pitchFamily="34" charset="0"/>
              </a:rPr>
              <a:t>gợi</a:t>
            </a:r>
            <a:r>
              <a:rPr lang="en-US" sz="2800" dirty="0">
                <a:latin typeface="Arial" pitchFamily="34" charset="0"/>
                <a:cs typeface="Arial" pitchFamily="34" charset="0"/>
              </a:rPr>
              <a:t> ý </a:t>
            </a:r>
            <a:r>
              <a:rPr lang="en-US" sz="2800" b="1" dirty="0" err="1">
                <a:latin typeface="Arial" pitchFamily="34" charset="0"/>
                <a:cs typeface="Arial" pitchFamily="34" charset="0"/>
              </a:rPr>
              <a:t>ngộ</a:t>
            </a:r>
            <a:r>
              <a:rPr lang="en-US" sz="2800" b="1" dirty="0">
                <a:latin typeface="Arial" pitchFamily="34" charset="0"/>
                <a:cs typeface="Arial" pitchFamily="34" charset="0"/>
              </a:rPr>
              <a:t> </a:t>
            </a:r>
            <a:r>
              <a:rPr lang="en-US" sz="2800" b="1" dirty="0" err="1">
                <a:latin typeface="Arial" pitchFamily="34" charset="0"/>
                <a:cs typeface="Arial" pitchFamily="34" charset="0"/>
              </a:rPr>
              <a:t>độc</a:t>
            </a:r>
            <a:r>
              <a:rPr lang="en-US" sz="2800" b="1" dirty="0">
                <a:latin typeface="Arial" pitchFamily="34" charset="0"/>
                <a:cs typeface="Arial" pitchFamily="34" charset="0"/>
              </a:rPr>
              <a:t> </a:t>
            </a:r>
            <a:r>
              <a:rPr lang="en-US" sz="2800" b="1" dirty="0" err="1">
                <a:latin typeface="Arial" pitchFamily="34" charset="0"/>
                <a:cs typeface="Arial" pitchFamily="34" charset="0"/>
              </a:rPr>
              <a:t>thực</a:t>
            </a:r>
            <a:r>
              <a:rPr lang="en-US" sz="2800" b="1" dirty="0">
                <a:latin typeface="Arial" pitchFamily="34" charset="0"/>
                <a:cs typeface="Arial" pitchFamily="34" charset="0"/>
              </a:rPr>
              <a:t> </a:t>
            </a:r>
            <a:r>
              <a:rPr lang="en-US" sz="2800" b="1" dirty="0" err="1">
                <a:latin typeface="Arial" pitchFamily="34" charset="0"/>
                <a:cs typeface="Arial" pitchFamily="34" charset="0"/>
              </a:rPr>
              <a:t>phẩm</a:t>
            </a:r>
            <a:r>
              <a:rPr lang="en-US" sz="2800" b="1" dirty="0">
                <a:latin typeface="Arial" pitchFamily="34" charset="0"/>
                <a:cs typeface="Arial" pitchFamily="34" charset="0"/>
              </a:rPr>
              <a:t> </a:t>
            </a:r>
            <a:r>
              <a:rPr lang="en-US" sz="2800" i="1" dirty="0">
                <a:latin typeface="Arial" pitchFamily="34" charset="0"/>
                <a:cs typeface="Arial" pitchFamily="34" charset="0"/>
              </a:rPr>
              <a:t>do Staphylococcus </a:t>
            </a:r>
            <a:r>
              <a:rPr lang="en-US" sz="2800" i="1" dirty="0" err="1">
                <a:latin typeface="Arial" pitchFamily="34" charset="0"/>
                <a:cs typeface="Arial" pitchFamily="34" charset="0"/>
              </a:rPr>
              <a:t>aureus</a:t>
            </a:r>
            <a:r>
              <a:rPr lang="en-US" sz="2800" i="1" dirty="0">
                <a:latin typeface="Arial" pitchFamily="34" charset="0"/>
                <a:cs typeface="Arial" pitchFamily="34" charset="0"/>
              </a:rPr>
              <a:t>, Clostridium </a:t>
            </a:r>
            <a:r>
              <a:rPr lang="en-US" sz="2800" i="1" dirty="0" err="1">
                <a:latin typeface="Arial" pitchFamily="34" charset="0"/>
                <a:cs typeface="Arial" pitchFamily="34" charset="0"/>
              </a:rPr>
              <a:t>perfringens</a:t>
            </a:r>
            <a:r>
              <a:rPr lang="en-US" sz="2800" i="1" dirty="0">
                <a:latin typeface="Arial" pitchFamily="34" charset="0"/>
                <a:cs typeface="Arial" pitchFamily="34" charset="0"/>
              </a:rPr>
              <a:t>, Bacillus cereus</a:t>
            </a:r>
          </a:p>
          <a:p>
            <a:pPr algn="just">
              <a:lnSpc>
                <a:spcPct val="150000"/>
              </a:lnSpc>
              <a:buFont typeface="Arial" pitchFamily="34" charset="0"/>
              <a:buChar char="•"/>
            </a:pPr>
            <a:r>
              <a:rPr lang="en-US" sz="2800" dirty="0" err="1">
                <a:latin typeface="Arial" pitchFamily="34" charset="0"/>
                <a:cs typeface="Arial" pitchFamily="34" charset="0"/>
              </a:rPr>
              <a:t>Sốt</a:t>
            </a:r>
            <a:r>
              <a:rPr lang="en-US" sz="2800" dirty="0">
                <a:latin typeface="Arial" pitchFamily="34" charset="0"/>
                <a:cs typeface="Arial" pitchFamily="34" charset="0"/>
              </a:rPr>
              <a:t>, </a:t>
            </a:r>
            <a:r>
              <a:rPr lang="en-US" sz="2800" dirty="0" err="1">
                <a:latin typeface="Arial" pitchFamily="34" charset="0"/>
                <a:cs typeface="Arial" pitchFamily="34" charset="0"/>
              </a:rPr>
              <a:t>không</a:t>
            </a:r>
            <a:r>
              <a:rPr lang="en-US" sz="2800" dirty="0">
                <a:latin typeface="Arial" pitchFamily="34" charset="0"/>
                <a:cs typeface="Arial" pitchFamily="34" charset="0"/>
              </a:rPr>
              <a:t> </a:t>
            </a:r>
            <a:r>
              <a:rPr lang="en-US" sz="2800" dirty="0" err="1">
                <a:latin typeface="Arial" pitchFamily="34" charset="0"/>
                <a:cs typeface="Arial" pitchFamily="34" charset="0"/>
              </a:rPr>
              <a:t>kèm</a:t>
            </a:r>
            <a:r>
              <a:rPr lang="en-US" sz="2800" dirty="0">
                <a:latin typeface="Arial" pitchFamily="34" charset="0"/>
                <a:cs typeface="Arial" pitchFamily="34" charset="0"/>
              </a:rPr>
              <a:t> </a:t>
            </a:r>
            <a:r>
              <a:rPr lang="en-US" sz="2800" dirty="0" err="1">
                <a:latin typeface="Arial" pitchFamily="34" charset="0"/>
                <a:cs typeface="Arial" pitchFamily="34" charset="0"/>
              </a:rPr>
              <a:t>nôn</a:t>
            </a:r>
            <a:r>
              <a:rPr lang="en-US" sz="2800" dirty="0">
                <a:latin typeface="Arial" pitchFamily="34" charset="0"/>
                <a:cs typeface="Arial" pitchFamily="34" charset="0"/>
              </a:rPr>
              <a:t> </a:t>
            </a:r>
            <a:r>
              <a:rPr lang="en-US" sz="2800" dirty="0" err="1">
                <a:latin typeface="Arial" pitchFamily="34" charset="0"/>
                <a:cs typeface="Arial" pitchFamily="34" charset="0"/>
              </a:rPr>
              <a:t>ói</a:t>
            </a:r>
            <a:r>
              <a:rPr lang="en-US" sz="2800" dirty="0">
                <a:latin typeface="Arial" pitchFamily="34" charset="0"/>
                <a:cs typeface="Arial" pitchFamily="34" charset="0"/>
              </a:rPr>
              <a:t>, </a:t>
            </a:r>
            <a:r>
              <a:rPr lang="en-US" sz="2800" dirty="0" err="1">
                <a:latin typeface="Arial" pitchFamily="34" charset="0"/>
                <a:cs typeface="Arial" pitchFamily="34" charset="0"/>
              </a:rPr>
              <a:t>tiêu</a:t>
            </a:r>
            <a:r>
              <a:rPr lang="en-US" sz="2800" dirty="0">
                <a:latin typeface="Arial" pitchFamily="34" charset="0"/>
                <a:cs typeface="Arial" pitchFamily="34" charset="0"/>
              </a:rPr>
              <a:t> </a:t>
            </a:r>
            <a:r>
              <a:rPr lang="en-US" sz="2800" dirty="0" err="1">
                <a:latin typeface="Arial" pitchFamily="34" charset="0"/>
                <a:cs typeface="Arial" pitchFamily="34" charset="0"/>
              </a:rPr>
              <a:t>chảy</a:t>
            </a:r>
            <a:r>
              <a:rPr lang="en-US" sz="2800" dirty="0">
                <a:latin typeface="Arial" pitchFamily="34" charset="0"/>
                <a:cs typeface="Arial" pitchFamily="34" charset="0"/>
              </a:rPr>
              <a:t> &gt; 18 </a:t>
            </a:r>
            <a:r>
              <a:rPr lang="en-US" sz="2800" dirty="0" err="1">
                <a:latin typeface="Arial" pitchFamily="34" charset="0"/>
                <a:cs typeface="Arial" pitchFamily="34" charset="0"/>
              </a:rPr>
              <a:t>giờ</a:t>
            </a:r>
            <a:r>
              <a:rPr lang="en-US" sz="2800" dirty="0">
                <a:latin typeface="Arial" pitchFamily="34" charset="0"/>
                <a:cs typeface="Arial" pitchFamily="34" charset="0"/>
              </a:rPr>
              <a:t>: </a:t>
            </a:r>
            <a:r>
              <a:rPr lang="en-US" sz="2800" dirty="0" err="1">
                <a:latin typeface="Arial" pitchFamily="34" charset="0"/>
                <a:cs typeface="Arial" pitchFamily="34" charset="0"/>
              </a:rPr>
              <a:t>gợi</a:t>
            </a:r>
            <a:r>
              <a:rPr lang="en-US" sz="2800" dirty="0">
                <a:latin typeface="Arial" pitchFamily="34" charset="0"/>
                <a:cs typeface="Arial" pitchFamily="34" charset="0"/>
              </a:rPr>
              <a:t> ý </a:t>
            </a:r>
            <a:r>
              <a:rPr lang="en-US" sz="2800" b="1" dirty="0" err="1">
                <a:latin typeface="Arial" pitchFamily="34" charset="0"/>
                <a:cs typeface="Arial" pitchFamily="34" charset="0"/>
              </a:rPr>
              <a:t>nhiễm</a:t>
            </a:r>
            <a:r>
              <a:rPr lang="en-US" sz="2800" b="1" dirty="0">
                <a:latin typeface="Arial" pitchFamily="34" charset="0"/>
                <a:cs typeface="Arial" pitchFamily="34" charset="0"/>
              </a:rPr>
              <a:t> </a:t>
            </a:r>
            <a:r>
              <a:rPr lang="en-US" sz="2800" b="1" dirty="0" err="1">
                <a:latin typeface="Arial" pitchFamily="34" charset="0"/>
                <a:cs typeface="Arial" pitchFamily="34" charset="0"/>
              </a:rPr>
              <a:t>khuẩn</a:t>
            </a:r>
            <a:r>
              <a:rPr lang="en-US" sz="2800" b="1" dirty="0">
                <a:latin typeface="Arial" pitchFamily="34" charset="0"/>
                <a:cs typeface="Arial" pitchFamily="34" charset="0"/>
              </a:rPr>
              <a:t> </a:t>
            </a:r>
            <a:r>
              <a:rPr lang="en-US" sz="2800" b="1" dirty="0" err="1">
                <a:latin typeface="Arial" pitchFamily="34" charset="0"/>
                <a:cs typeface="Arial" pitchFamily="34" charset="0"/>
              </a:rPr>
              <a:t>thực</a:t>
            </a:r>
            <a:r>
              <a:rPr lang="en-US" sz="2800" b="1" dirty="0">
                <a:latin typeface="Arial" pitchFamily="34" charset="0"/>
                <a:cs typeface="Arial" pitchFamily="34" charset="0"/>
              </a:rPr>
              <a:t> </a:t>
            </a:r>
            <a:r>
              <a:rPr lang="en-US" sz="2800" b="1" dirty="0" err="1">
                <a:latin typeface="Arial" pitchFamily="34" charset="0"/>
                <a:cs typeface="Arial" pitchFamily="34" charset="0"/>
              </a:rPr>
              <a:t>phẩm</a:t>
            </a:r>
            <a:r>
              <a:rPr lang="en-US" sz="2800" b="1" dirty="0">
                <a:latin typeface="Arial" pitchFamily="34" charset="0"/>
                <a:cs typeface="Arial" pitchFamily="34" charset="0"/>
              </a:rPr>
              <a:t> </a:t>
            </a:r>
            <a:r>
              <a:rPr lang="en-US" sz="2800" i="1" dirty="0">
                <a:latin typeface="Arial" pitchFamily="34" charset="0"/>
                <a:cs typeface="Arial" pitchFamily="34" charset="0"/>
              </a:rPr>
              <a:t>do Salmonella, </a:t>
            </a:r>
            <a:r>
              <a:rPr lang="en-US" sz="2800" i="1" dirty="0" err="1">
                <a:latin typeface="Arial" pitchFamily="34" charset="0"/>
                <a:cs typeface="Arial" pitchFamily="34" charset="0"/>
              </a:rPr>
              <a:t>Shigella</a:t>
            </a:r>
            <a:r>
              <a:rPr lang="en-US" sz="2800" i="1" dirty="0">
                <a:latin typeface="Arial" pitchFamily="34" charset="0"/>
                <a:cs typeface="Arial" pitchFamily="34" charset="0"/>
              </a:rPr>
              <a:t>, Campylobacter, </a:t>
            </a:r>
            <a:r>
              <a:rPr lang="en-US" sz="2800" i="1" dirty="0" err="1">
                <a:latin typeface="Arial" pitchFamily="34" charset="0"/>
                <a:cs typeface="Arial" pitchFamily="34" charset="0"/>
              </a:rPr>
              <a:t>Yersinia</a:t>
            </a:r>
            <a:endParaRPr lang="en-US" sz="2800" i="1" dirty="0">
              <a:latin typeface="Arial" pitchFamily="34" charset="0"/>
              <a:cs typeface="Arial" pitchFamily="34" charset="0"/>
            </a:endParaRPr>
          </a:p>
        </p:txBody>
      </p:sp>
      <p:sp>
        <p:nvSpPr>
          <p:cNvPr id="4" name="Slide Number Placeholder 3">
            <a:extLst>
              <a:ext uri="{FF2B5EF4-FFF2-40B4-BE49-F238E27FC236}">
                <a16:creationId xmlns:a16="http://schemas.microsoft.com/office/drawing/2014/main" id="{CE4B7887-A468-4EAD-95A8-6F12BDABEC87}"/>
              </a:ext>
            </a:extLst>
          </p:cNvPr>
          <p:cNvSpPr>
            <a:spLocks noGrp="1"/>
          </p:cNvSpPr>
          <p:nvPr>
            <p:ph type="sldNum" sz="quarter" idx="2"/>
          </p:nvPr>
        </p:nvSpPr>
        <p:spPr/>
        <p:txBody>
          <a:bodyPr/>
          <a:lstStyle/>
          <a:p>
            <a:fld id="{86CB4B4D-7CA3-9044-876B-883B54F8677D}" type="slidenum">
              <a:rPr lang="en-US" smtClean="0"/>
              <a:pPr/>
              <a:t>67</a:t>
            </a:fld>
            <a:endParaRPr lang="en-US"/>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792163"/>
          </a:xfrm>
        </p:spPr>
        <p:txBody>
          <a:bodyPr>
            <a:normAutofit/>
          </a:bodyPr>
          <a:lstStyle/>
          <a:p>
            <a:r>
              <a:rPr lang="en-US" b="1" dirty="0">
                <a:solidFill>
                  <a:srgbClr val="FF0000"/>
                </a:solidFill>
                <a:latin typeface="Arial" pitchFamily="34" charset="0"/>
                <a:cs typeface="Arial" pitchFamily="34" charset="0"/>
              </a:rPr>
              <a:t>TRIỆU CHỨNG</a:t>
            </a:r>
          </a:p>
        </p:txBody>
      </p:sp>
      <p:sp>
        <p:nvSpPr>
          <p:cNvPr id="3" name="Text Placeholder 2"/>
          <p:cNvSpPr>
            <a:spLocks noGrp="1"/>
          </p:cNvSpPr>
          <p:nvPr>
            <p:ph type="body" idx="1"/>
          </p:nvPr>
        </p:nvSpPr>
        <p:spPr>
          <a:xfrm>
            <a:off x="457200" y="1295400"/>
            <a:ext cx="8229600" cy="4525963"/>
          </a:xfrm>
        </p:spPr>
        <p:txBody>
          <a:bodyPr>
            <a:normAutofit/>
          </a:bodyPr>
          <a:lstStyle/>
          <a:p>
            <a:pPr marL="0" indent="0">
              <a:lnSpc>
                <a:spcPct val="150000"/>
              </a:lnSpc>
              <a:buFont typeface="Arial" pitchFamily="34" charset="0"/>
              <a:buChar char="•"/>
            </a:pPr>
            <a:r>
              <a:rPr lang="en-US" sz="2400" dirty="0">
                <a:latin typeface="Arial" pitchFamily="34" charset="0"/>
                <a:cs typeface="Arial" pitchFamily="34" charset="0"/>
              </a:rPr>
              <a:t>TCLS </a:t>
            </a:r>
            <a:r>
              <a:rPr lang="en-US" sz="2400" dirty="0" err="1">
                <a:latin typeface="Arial" pitchFamily="34" charset="0"/>
                <a:cs typeface="Arial" pitchFamily="34" charset="0"/>
              </a:rPr>
              <a:t>có</a:t>
            </a:r>
            <a:r>
              <a:rPr lang="en-US" sz="2400" dirty="0">
                <a:latin typeface="Arial" pitchFamily="34" charset="0"/>
                <a:cs typeface="Arial" pitchFamily="34" charset="0"/>
              </a:rPr>
              <a:t> </a:t>
            </a:r>
            <a:r>
              <a:rPr lang="en-US" sz="2400" dirty="0" err="1">
                <a:latin typeface="Arial" pitchFamily="34" charset="0"/>
                <a:cs typeface="Arial" pitchFamily="34" charset="0"/>
              </a:rPr>
              <a:t>thể</a:t>
            </a:r>
            <a:r>
              <a:rPr lang="en-US" sz="2400" dirty="0">
                <a:latin typeface="Arial" pitchFamily="34" charset="0"/>
                <a:cs typeface="Arial" pitchFamily="34" charset="0"/>
              </a:rPr>
              <a:t> </a:t>
            </a:r>
            <a:r>
              <a:rPr lang="en-US" sz="2400" dirty="0" err="1">
                <a:latin typeface="Arial" pitchFamily="34" charset="0"/>
                <a:cs typeface="Arial" pitchFamily="34" charset="0"/>
              </a:rPr>
              <a:t>từ</a:t>
            </a:r>
            <a:r>
              <a:rPr lang="en-US" sz="2400" dirty="0">
                <a:latin typeface="Arial" pitchFamily="34" charset="0"/>
                <a:cs typeface="Arial" pitchFamily="34" charset="0"/>
              </a:rPr>
              <a:t> </a:t>
            </a:r>
            <a:r>
              <a:rPr lang="en-US" sz="2400" dirty="0" err="1">
                <a:latin typeface="Arial" pitchFamily="34" charset="0"/>
                <a:cs typeface="Arial" pitchFamily="34" charset="0"/>
              </a:rPr>
              <a:t>tiêu</a:t>
            </a:r>
            <a:r>
              <a:rPr lang="en-US" sz="2400" dirty="0">
                <a:latin typeface="Arial" pitchFamily="34" charset="0"/>
                <a:cs typeface="Arial" pitchFamily="34" charset="0"/>
              </a:rPr>
              <a:t> </a:t>
            </a:r>
            <a:r>
              <a:rPr lang="en-US" sz="2400" dirty="0" err="1">
                <a:latin typeface="Arial" pitchFamily="34" charset="0"/>
                <a:cs typeface="Arial" pitchFamily="34" charset="0"/>
              </a:rPr>
              <a:t>chảy</a:t>
            </a:r>
            <a:r>
              <a:rPr lang="en-US" sz="2400" dirty="0">
                <a:latin typeface="Arial" pitchFamily="34" charset="0"/>
                <a:cs typeface="Arial" pitchFamily="34" charset="0"/>
              </a:rPr>
              <a:t> </a:t>
            </a:r>
            <a:r>
              <a:rPr lang="en-US" sz="2400" dirty="0" err="1">
                <a:latin typeface="Arial" pitchFamily="34" charset="0"/>
                <a:cs typeface="Arial" pitchFamily="34" charset="0"/>
              </a:rPr>
              <a:t>nhẹ</a:t>
            </a:r>
            <a:r>
              <a:rPr lang="en-US" sz="2400" dirty="0">
                <a:latin typeface="Arial" pitchFamily="34" charset="0"/>
                <a:cs typeface="Arial" pitchFamily="34" charset="0"/>
              </a:rPr>
              <a:t> </a:t>
            </a:r>
            <a:r>
              <a:rPr lang="en-US" sz="2400" dirty="0" err="1">
                <a:latin typeface="Arial" pitchFamily="34" charset="0"/>
                <a:cs typeface="Arial" pitchFamily="34" charset="0"/>
              </a:rPr>
              <a:t>đến</a:t>
            </a:r>
            <a:r>
              <a:rPr lang="en-US" sz="2400" dirty="0">
                <a:latin typeface="Arial" pitchFamily="34" charset="0"/>
                <a:cs typeface="Arial" pitchFamily="34" charset="0"/>
              </a:rPr>
              <a:t> </a:t>
            </a:r>
            <a:r>
              <a:rPr lang="en-US" sz="2400" dirty="0" err="1">
                <a:latin typeface="Arial" pitchFamily="34" charset="0"/>
                <a:cs typeface="Arial" pitchFamily="34" charset="0"/>
              </a:rPr>
              <a:t>tiêu</a:t>
            </a:r>
            <a:r>
              <a:rPr lang="en-US" sz="2400" dirty="0">
                <a:latin typeface="Arial" pitchFamily="34" charset="0"/>
                <a:cs typeface="Arial" pitchFamily="34" charset="0"/>
              </a:rPr>
              <a:t> </a:t>
            </a:r>
            <a:r>
              <a:rPr lang="en-US" sz="2400" dirty="0" err="1">
                <a:latin typeface="Arial" pitchFamily="34" charset="0"/>
                <a:cs typeface="Arial" pitchFamily="34" charset="0"/>
              </a:rPr>
              <a:t>chảy</a:t>
            </a:r>
            <a:r>
              <a:rPr lang="en-US" sz="2400" dirty="0">
                <a:latin typeface="Arial" pitchFamily="34" charset="0"/>
                <a:cs typeface="Arial" pitchFamily="34" charset="0"/>
              </a:rPr>
              <a:t> </a:t>
            </a:r>
            <a:r>
              <a:rPr lang="en-US" sz="2400" dirty="0" err="1">
                <a:latin typeface="Arial" pitchFamily="34" charset="0"/>
                <a:cs typeface="Arial" pitchFamily="34" charset="0"/>
              </a:rPr>
              <a:t>nặng</a:t>
            </a:r>
            <a:r>
              <a:rPr lang="en-US" sz="2400" dirty="0">
                <a:latin typeface="Arial" pitchFamily="34" charset="0"/>
                <a:cs typeface="Arial" pitchFamily="34" charset="0"/>
              </a:rPr>
              <a:t> </a:t>
            </a:r>
            <a:r>
              <a:rPr lang="en-US" sz="2400" dirty="0" err="1">
                <a:latin typeface="Arial" pitchFamily="34" charset="0"/>
                <a:cs typeface="Arial" pitchFamily="34" charset="0"/>
              </a:rPr>
              <a:t>kèm</a:t>
            </a:r>
            <a:r>
              <a:rPr lang="en-US" sz="2400" dirty="0">
                <a:latin typeface="Arial" pitchFamily="34" charset="0"/>
                <a:cs typeface="Arial" pitchFamily="34" charset="0"/>
              </a:rPr>
              <a:t> </a:t>
            </a:r>
            <a:r>
              <a:rPr lang="en-US" sz="2400" dirty="0" err="1">
                <a:latin typeface="Arial" pitchFamily="34" charset="0"/>
                <a:cs typeface="Arial" pitchFamily="34" charset="0"/>
              </a:rPr>
              <a:t>nôn</a:t>
            </a:r>
            <a:r>
              <a:rPr lang="en-US" sz="2400" dirty="0">
                <a:latin typeface="Arial" pitchFamily="34" charset="0"/>
                <a:cs typeface="Arial" pitchFamily="34" charset="0"/>
              </a:rPr>
              <a:t> </a:t>
            </a:r>
            <a:r>
              <a:rPr lang="en-US" sz="2400" dirty="0" err="1">
                <a:latin typeface="Arial" pitchFamily="34" charset="0"/>
                <a:cs typeface="Arial" pitchFamily="34" charset="0"/>
              </a:rPr>
              <a:t>ói</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đe</a:t>
            </a:r>
            <a:r>
              <a:rPr lang="en-US" sz="2400" dirty="0">
                <a:latin typeface="Arial" pitchFamily="34" charset="0"/>
                <a:cs typeface="Arial" pitchFamily="34" charset="0"/>
              </a:rPr>
              <a:t> </a:t>
            </a:r>
            <a:r>
              <a:rPr lang="en-US" sz="2400" dirty="0" err="1">
                <a:latin typeface="Arial" pitchFamily="34" charset="0"/>
                <a:cs typeface="Arial" pitchFamily="34" charset="0"/>
              </a:rPr>
              <a:t>dọa</a:t>
            </a:r>
            <a:r>
              <a:rPr lang="en-US" sz="2400" dirty="0">
                <a:latin typeface="Arial" pitchFamily="34" charset="0"/>
                <a:cs typeface="Arial" pitchFamily="34" charset="0"/>
              </a:rPr>
              <a:t> </a:t>
            </a:r>
            <a:r>
              <a:rPr lang="en-US" sz="2400" dirty="0" err="1">
                <a:latin typeface="Arial" pitchFamily="34" charset="0"/>
                <a:cs typeface="Arial" pitchFamily="34" charset="0"/>
              </a:rPr>
              <a:t>tính</a:t>
            </a:r>
            <a:r>
              <a:rPr lang="en-US" sz="2400" dirty="0">
                <a:latin typeface="Arial" pitchFamily="34" charset="0"/>
                <a:cs typeface="Arial" pitchFamily="34" charset="0"/>
              </a:rPr>
              <a:t> </a:t>
            </a:r>
            <a:r>
              <a:rPr lang="en-US" sz="2400" dirty="0" err="1">
                <a:latin typeface="Arial" pitchFamily="34" charset="0"/>
                <a:cs typeface="Arial" pitchFamily="34" charset="0"/>
              </a:rPr>
              <a:t>mạng</a:t>
            </a:r>
            <a:r>
              <a:rPr lang="en-US" sz="2400" dirty="0">
                <a:latin typeface="Arial" pitchFamily="34" charset="0"/>
                <a:cs typeface="Arial" pitchFamily="34" charset="0"/>
              </a:rPr>
              <a:t>:</a:t>
            </a:r>
          </a:p>
          <a:p>
            <a:pPr marL="435429" lvl="2" indent="0">
              <a:lnSpc>
                <a:spcPct val="150000"/>
              </a:lnSpc>
              <a:buFont typeface="Wingdings" pitchFamily="2" charset="2"/>
              <a:buChar char="ü"/>
            </a:pPr>
            <a:r>
              <a:rPr lang="en-US" sz="2400" dirty="0" err="1">
                <a:latin typeface="Arial" pitchFamily="34" charset="0"/>
                <a:cs typeface="Arial" pitchFamily="34" charset="0"/>
              </a:rPr>
              <a:t>Mạch</a:t>
            </a:r>
            <a:r>
              <a:rPr lang="en-US" sz="2400" dirty="0">
                <a:latin typeface="Arial" pitchFamily="34" charset="0"/>
                <a:cs typeface="Arial" pitchFamily="34" charset="0"/>
              </a:rPr>
              <a:t> </a:t>
            </a:r>
            <a:r>
              <a:rPr lang="en-US" sz="2400" dirty="0" err="1">
                <a:latin typeface="Arial" pitchFamily="34" charset="0"/>
                <a:cs typeface="Arial" pitchFamily="34" charset="0"/>
              </a:rPr>
              <a:t>nhanh</a:t>
            </a:r>
            <a:endParaRPr lang="en-US" sz="2400" dirty="0">
              <a:latin typeface="Arial" pitchFamily="34" charset="0"/>
              <a:cs typeface="Arial" pitchFamily="34" charset="0"/>
            </a:endParaRPr>
          </a:p>
          <a:p>
            <a:pPr marL="435429" lvl="2" indent="0">
              <a:lnSpc>
                <a:spcPct val="150000"/>
              </a:lnSpc>
              <a:buFont typeface="Wingdings" pitchFamily="2" charset="2"/>
              <a:buChar char="ü"/>
            </a:pPr>
            <a:r>
              <a:rPr lang="en-US" sz="2400" dirty="0" err="1">
                <a:latin typeface="Arial" pitchFamily="34" charset="0"/>
                <a:cs typeface="Arial" pitchFamily="34" charset="0"/>
              </a:rPr>
              <a:t>Huyết</a:t>
            </a:r>
            <a:r>
              <a:rPr lang="en-US" sz="2400" dirty="0">
                <a:latin typeface="Arial" pitchFamily="34" charset="0"/>
                <a:cs typeface="Arial" pitchFamily="34" charset="0"/>
              </a:rPr>
              <a:t> </a:t>
            </a:r>
            <a:r>
              <a:rPr lang="en-US" sz="2400" dirty="0" err="1">
                <a:latin typeface="Arial" pitchFamily="34" charset="0"/>
                <a:cs typeface="Arial" pitchFamily="34" charset="0"/>
              </a:rPr>
              <a:t>áp</a:t>
            </a:r>
            <a:r>
              <a:rPr lang="en-US" sz="2400" dirty="0">
                <a:latin typeface="Arial" pitchFamily="34" charset="0"/>
                <a:cs typeface="Arial" pitchFamily="34" charset="0"/>
              </a:rPr>
              <a:t> </a:t>
            </a:r>
            <a:r>
              <a:rPr lang="en-US" sz="2400" dirty="0" err="1">
                <a:latin typeface="Arial" pitchFamily="34" charset="0"/>
                <a:cs typeface="Arial" pitchFamily="34" charset="0"/>
              </a:rPr>
              <a:t>tụt</a:t>
            </a:r>
            <a:endParaRPr lang="en-US" sz="2400" dirty="0">
              <a:latin typeface="Arial" pitchFamily="34" charset="0"/>
              <a:cs typeface="Arial" pitchFamily="34" charset="0"/>
            </a:endParaRPr>
          </a:p>
          <a:p>
            <a:pPr marL="435429" lvl="2" indent="0">
              <a:lnSpc>
                <a:spcPct val="150000"/>
              </a:lnSpc>
              <a:buFont typeface="Wingdings" pitchFamily="2" charset="2"/>
              <a:buChar char="ü"/>
            </a:pPr>
            <a:r>
              <a:rPr lang="en-US" sz="2400" dirty="0" err="1">
                <a:latin typeface="Arial" pitchFamily="34" charset="0"/>
                <a:cs typeface="Arial" pitchFamily="34" charset="0"/>
              </a:rPr>
              <a:t>Thay</a:t>
            </a:r>
            <a:r>
              <a:rPr lang="en-US" sz="2400" dirty="0">
                <a:latin typeface="Arial" pitchFamily="34" charset="0"/>
                <a:cs typeface="Arial" pitchFamily="34" charset="0"/>
              </a:rPr>
              <a:t> </a:t>
            </a:r>
            <a:r>
              <a:rPr lang="en-US" sz="2400" dirty="0" err="1">
                <a:latin typeface="Arial" pitchFamily="34" charset="0"/>
                <a:cs typeface="Arial" pitchFamily="34" charset="0"/>
              </a:rPr>
              <a:t>đổi</a:t>
            </a:r>
            <a:r>
              <a:rPr lang="en-US" sz="2400" dirty="0">
                <a:latin typeface="Arial" pitchFamily="34" charset="0"/>
                <a:cs typeface="Arial" pitchFamily="34" charset="0"/>
              </a:rPr>
              <a:t> tri </a:t>
            </a:r>
            <a:r>
              <a:rPr lang="en-US" sz="2400" dirty="0" err="1">
                <a:latin typeface="Arial" pitchFamily="34" charset="0"/>
                <a:cs typeface="Arial" pitchFamily="34" charset="0"/>
              </a:rPr>
              <a:t>giác</a:t>
            </a:r>
            <a:endParaRPr lang="en-US" sz="2400" dirty="0">
              <a:latin typeface="Arial" pitchFamily="34" charset="0"/>
              <a:cs typeface="Arial" pitchFamily="34" charset="0"/>
            </a:endParaRPr>
          </a:p>
          <a:p>
            <a:pPr marL="435429" lvl="2" indent="0">
              <a:lnSpc>
                <a:spcPct val="150000"/>
              </a:lnSpc>
              <a:buFont typeface="Wingdings" pitchFamily="2" charset="2"/>
              <a:buChar char="ü"/>
            </a:pPr>
            <a:r>
              <a:rPr lang="en-US" sz="2400" dirty="0">
                <a:latin typeface="Arial" pitchFamily="34" charset="0"/>
                <a:cs typeface="Arial" pitchFamily="34" charset="0"/>
              </a:rPr>
              <a:t>Chi </a:t>
            </a:r>
            <a:r>
              <a:rPr lang="en-US" sz="2400" dirty="0" err="1">
                <a:latin typeface="Arial" pitchFamily="34" charset="0"/>
                <a:cs typeface="Arial" pitchFamily="34" charset="0"/>
              </a:rPr>
              <a:t>lạnh</a:t>
            </a:r>
            <a:endParaRPr lang="en-US" sz="2400" dirty="0">
              <a:latin typeface="Arial" pitchFamily="34" charset="0"/>
              <a:cs typeface="Arial" pitchFamily="34" charset="0"/>
            </a:endParaRPr>
          </a:p>
          <a:p>
            <a:pPr marL="435429" lvl="2" indent="0">
              <a:lnSpc>
                <a:spcPct val="150000"/>
              </a:lnSpc>
              <a:buFont typeface="Wingdings" pitchFamily="2" charset="2"/>
              <a:buChar char="ü"/>
            </a:pPr>
            <a:r>
              <a:rPr lang="en-US" sz="2400" dirty="0" err="1">
                <a:latin typeface="Arial" pitchFamily="34" charset="0"/>
                <a:cs typeface="Arial" pitchFamily="34" charset="0"/>
              </a:rPr>
              <a:t>Dấu</a:t>
            </a:r>
            <a:r>
              <a:rPr lang="en-US" sz="2400" dirty="0">
                <a:latin typeface="Arial" pitchFamily="34" charset="0"/>
                <a:cs typeface="Arial" pitchFamily="34" charset="0"/>
              </a:rPr>
              <a:t> </a:t>
            </a:r>
            <a:r>
              <a:rPr lang="en-US" sz="2400" dirty="0" err="1">
                <a:latin typeface="Arial" pitchFamily="34" charset="0"/>
                <a:cs typeface="Arial" pitchFamily="34" charset="0"/>
              </a:rPr>
              <a:t>mất</a:t>
            </a:r>
            <a:r>
              <a:rPr lang="en-US" sz="2400" dirty="0">
                <a:latin typeface="Arial" pitchFamily="34" charset="0"/>
                <a:cs typeface="Arial" pitchFamily="34" charset="0"/>
              </a:rPr>
              <a:t> </a:t>
            </a:r>
            <a:r>
              <a:rPr lang="en-US" sz="2400" dirty="0" err="1">
                <a:latin typeface="Arial" pitchFamily="34" charset="0"/>
                <a:cs typeface="Arial" pitchFamily="34" charset="0"/>
              </a:rPr>
              <a:t>nuớc</a:t>
            </a:r>
            <a:endParaRPr lang="en-US" sz="2400" dirty="0">
              <a:latin typeface="Arial" pitchFamily="34" charset="0"/>
              <a:cs typeface="Arial" pitchFamily="34" charset="0"/>
            </a:endParaRPr>
          </a:p>
        </p:txBody>
      </p:sp>
      <p:pic>
        <p:nvPicPr>
          <p:cNvPr id="4" name="foodpoison" descr="foodpoison"/>
          <p:cNvPicPr>
            <a:picLocks noChangeAspect="1"/>
          </p:cNvPicPr>
          <p:nvPr/>
        </p:nvPicPr>
        <p:blipFill>
          <a:blip r:embed="rId2" cstate="print"/>
          <a:stretch>
            <a:fillRect/>
          </a:stretch>
        </p:blipFill>
        <p:spPr>
          <a:xfrm>
            <a:off x="6553200" y="2819400"/>
            <a:ext cx="1660525" cy="2925763"/>
          </a:xfrm>
          <a:prstGeom prst="rect">
            <a:avLst/>
          </a:prstGeom>
          <a:ln w="12700">
            <a:miter lim="400000"/>
          </a:ln>
        </p:spPr>
      </p:pic>
      <p:sp>
        <p:nvSpPr>
          <p:cNvPr id="5" name="Slide Number Placeholder 4">
            <a:extLst>
              <a:ext uri="{FF2B5EF4-FFF2-40B4-BE49-F238E27FC236}">
                <a16:creationId xmlns:a16="http://schemas.microsoft.com/office/drawing/2014/main" id="{3F5C3A25-E5EF-40AD-9DDC-A07F3066EEC6}"/>
              </a:ext>
            </a:extLst>
          </p:cNvPr>
          <p:cNvSpPr>
            <a:spLocks noGrp="1"/>
          </p:cNvSpPr>
          <p:nvPr>
            <p:ph type="sldNum" sz="quarter" idx="2"/>
          </p:nvPr>
        </p:nvSpPr>
        <p:spPr/>
        <p:txBody>
          <a:bodyPr/>
          <a:lstStyle/>
          <a:p>
            <a:fld id="{86CB4B4D-7CA3-9044-876B-883B54F8677D}" type="slidenum">
              <a:rPr lang="en-US" smtClean="0"/>
              <a:pPr/>
              <a:t>68</a:t>
            </a:fld>
            <a:endParaRPr lang="en-US"/>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ẬN LÂM SÀNG"/>
          <p:cNvSpPr txBox="1"/>
          <p:nvPr/>
        </p:nvSpPr>
        <p:spPr>
          <a:xfrm>
            <a:off x="457200" y="304800"/>
            <a:ext cx="8305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t>CẬN LÂM SÀNG</a:t>
            </a:r>
          </a:p>
        </p:txBody>
      </p:sp>
      <p:sp>
        <p:nvSpPr>
          <p:cNvPr id="166" name="Các xét nghiệm chỉ mang tính tổng quát chứ không có tính đặc hiệu:…"/>
          <p:cNvSpPr txBox="1"/>
          <p:nvPr/>
        </p:nvSpPr>
        <p:spPr>
          <a:xfrm>
            <a:off x="304800" y="1143000"/>
            <a:ext cx="8610600" cy="48687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150000"/>
              </a:lnSpc>
              <a:spcBef>
                <a:spcPts val="600"/>
              </a:spcBef>
              <a:buSzPct val="100000"/>
              <a:buFont typeface="Arial"/>
              <a:buChar char="•"/>
              <a:defRPr sz="2400">
                <a:solidFill>
                  <a:srgbClr val="002060"/>
                </a:solidFill>
              </a:defRPr>
            </a:pPr>
            <a:r>
              <a:rPr lang="en-US" sz="2800" dirty="0" err="1"/>
              <a:t>Xét</a:t>
            </a:r>
            <a:r>
              <a:rPr lang="en-US" sz="2800" dirty="0"/>
              <a:t> </a:t>
            </a:r>
            <a:r>
              <a:rPr lang="en-US" sz="2800" dirty="0" err="1"/>
              <a:t>nghiệm</a:t>
            </a:r>
            <a:r>
              <a:rPr lang="en-US" sz="2800" dirty="0"/>
              <a:t>: </a:t>
            </a:r>
            <a:r>
              <a:rPr sz="2800" dirty="0" err="1"/>
              <a:t>tổng</a:t>
            </a:r>
            <a:r>
              <a:rPr sz="2800" dirty="0"/>
              <a:t> </a:t>
            </a:r>
            <a:r>
              <a:rPr sz="2800" dirty="0" err="1"/>
              <a:t>quát</a:t>
            </a:r>
            <a:r>
              <a:rPr sz="2800" dirty="0"/>
              <a:t> </a:t>
            </a:r>
            <a:r>
              <a:rPr sz="2800" dirty="0" err="1"/>
              <a:t>không</a:t>
            </a:r>
            <a:r>
              <a:rPr sz="2800" dirty="0"/>
              <a:t> </a:t>
            </a:r>
            <a:r>
              <a:rPr sz="2800" dirty="0" err="1"/>
              <a:t>đặc</a:t>
            </a:r>
            <a:r>
              <a:rPr sz="2800" dirty="0"/>
              <a:t> </a:t>
            </a:r>
            <a:r>
              <a:rPr sz="2800" dirty="0" err="1"/>
              <a:t>hiệu</a:t>
            </a:r>
            <a:r>
              <a:rPr sz="2800" dirty="0"/>
              <a:t>: </a:t>
            </a:r>
          </a:p>
          <a:p>
            <a:pPr marL="742950" lvl="1" indent="-285750">
              <a:lnSpc>
                <a:spcPct val="150000"/>
              </a:lnSpc>
              <a:spcBef>
                <a:spcPts val="500"/>
              </a:spcBef>
              <a:buSzPct val="100000"/>
              <a:buFont typeface="Arial"/>
              <a:buChar char="–"/>
              <a:defRPr sz="2400">
                <a:solidFill>
                  <a:srgbClr val="002060"/>
                </a:solidFill>
              </a:defRPr>
            </a:pPr>
            <a:r>
              <a:rPr lang="en-US" dirty="0" err="1"/>
              <a:t>Phân</a:t>
            </a:r>
            <a:r>
              <a:rPr lang="en-US" dirty="0"/>
              <a:t>: </a:t>
            </a:r>
            <a:r>
              <a:rPr dirty="0" err="1"/>
              <a:t>tìm</a:t>
            </a:r>
            <a:r>
              <a:rPr dirty="0"/>
              <a:t> </a:t>
            </a:r>
            <a:r>
              <a:rPr dirty="0" err="1"/>
              <a:t>thấy</a:t>
            </a:r>
            <a:r>
              <a:rPr dirty="0"/>
              <a:t> </a:t>
            </a:r>
            <a:r>
              <a:rPr dirty="0" err="1"/>
              <a:t>bạch</a:t>
            </a:r>
            <a:r>
              <a:rPr dirty="0"/>
              <a:t> </a:t>
            </a:r>
            <a:r>
              <a:rPr dirty="0" err="1"/>
              <a:t>cầu</a:t>
            </a:r>
            <a:r>
              <a:rPr lang="en-US" dirty="0"/>
              <a:t> </a:t>
            </a:r>
            <a:r>
              <a:rPr lang="en-US" dirty="0">
                <a:sym typeface="Wingdings" pitchFamily="2" charset="2"/>
              </a:rPr>
              <a:t> </a:t>
            </a:r>
            <a:r>
              <a:rPr dirty="0" err="1"/>
              <a:t>có</a:t>
            </a:r>
            <a:r>
              <a:rPr dirty="0"/>
              <a:t> vi </a:t>
            </a:r>
            <a:r>
              <a:rPr dirty="0" err="1"/>
              <a:t>khuẩn</a:t>
            </a:r>
            <a:r>
              <a:rPr dirty="0"/>
              <a:t> </a:t>
            </a:r>
            <a:r>
              <a:rPr dirty="0" err="1"/>
              <a:t>sinh</a:t>
            </a:r>
            <a:r>
              <a:rPr dirty="0"/>
              <a:t> </a:t>
            </a:r>
            <a:r>
              <a:rPr dirty="0" err="1"/>
              <a:t>sản</a:t>
            </a:r>
            <a:r>
              <a:rPr dirty="0"/>
              <a:t> </a:t>
            </a:r>
            <a:r>
              <a:rPr dirty="0" err="1"/>
              <a:t>tấn</a:t>
            </a:r>
            <a:r>
              <a:rPr dirty="0"/>
              <a:t> </a:t>
            </a:r>
            <a:r>
              <a:rPr dirty="0" err="1"/>
              <a:t>công</a:t>
            </a:r>
            <a:r>
              <a:rPr dirty="0"/>
              <a:t> </a:t>
            </a:r>
            <a:r>
              <a:rPr dirty="0" err="1"/>
              <a:t>đường</a:t>
            </a:r>
            <a:r>
              <a:rPr dirty="0"/>
              <a:t> </a:t>
            </a:r>
            <a:r>
              <a:rPr dirty="0" err="1"/>
              <a:t>ruột</a:t>
            </a:r>
            <a:r>
              <a:rPr dirty="0"/>
              <a:t>.</a:t>
            </a:r>
          </a:p>
          <a:p>
            <a:pPr marL="742950" lvl="1" indent="-285750">
              <a:lnSpc>
                <a:spcPct val="150000"/>
              </a:lnSpc>
              <a:spcBef>
                <a:spcPts val="500"/>
              </a:spcBef>
              <a:buSzPct val="100000"/>
              <a:buFont typeface="Arial"/>
              <a:buChar char="–"/>
              <a:defRPr sz="2400">
                <a:solidFill>
                  <a:srgbClr val="002060"/>
                </a:solidFill>
              </a:defRPr>
            </a:pPr>
            <a:r>
              <a:rPr dirty="0" err="1"/>
              <a:t>Cấy</a:t>
            </a:r>
            <a:r>
              <a:rPr dirty="0"/>
              <a:t> </a:t>
            </a:r>
            <a:r>
              <a:rPr dirty="0" err="1"/>
              <a:t>phân</a:t>
            </a:r>
            <a:r>
              <a:rPr dirty="0"/>
              <a:t>: </a:t>
            </a:r>
            <a:r>
              <a:rPr dirty="0" err="1"/>
              <a:t>Có</a:t>
            </a:r>
            <a:r>
              <a:rPr dirty="0"/>
              <a:t> </a:t>
            </a:r>
            <a:r>
              <a:rPr dirty="0" err="1"/>
              <a:t>thể</a:t>
            </a:r>
            <a:r>
              <a:rPr dirty="0"/>
              <a:t> </a:t>
            </a:r>
            <a:r>
              <a:rPr dirty="0" err="1"/>
              <a:t>giúp</a:t>
            </a:r>
            <a:r>
              <a:rPr dirty="0"/>
              <a:t> </a:t>
            </a:r>
            <a:r>
              <a:rPr dirty="0" err="1"/>
              <a:t>phân</a:t>
            </a:r>
            <a:r>
              <a:rPr dirty="0"/>
              <a:t> </a:t>
            </a:r>
            <a:r>
              <a:rPr dirty="0" err="1"/>
              <a:t>biệt</a:t>
            </a:r>
            <a:r>
              <a:rPr dirty="0"/>
              <a:t> </a:t>
            </a:r>
            <a:r>
              <a:rPr lang="en-US" dirty="0" err="1"/>
              <a:t>loại</a:t>
            </a:r>
            <a:r>
              <a:rPr lang="en-US" dirty="0"/>
              <a:t> </a:t>
            </a:r>
            <a:r>
              <a:rPr dirty="0"/>
              <a:t>vi </a:t>
            </a:r>
            <a:r>
              <a:rPr dirty="0" err="1"/>
              <a:t>khuẩn</a:t>
            </a:r>
            <a:endParaRPr dirty="0"/>
          </a:p>
          <a:p>
            <a:pPr marL="742950" lvl="1" indent="-285750">
              <a:lnSpc>
                <a:spcPct val="150000"/>
              </a:lnSpc>
              <a:spcBef>
                <a:spcPts val="500"/>
              </a:spcBef>
              <a:buSzPct val="100000"/>
              <a:buFont typeface="Arial"/>
              <a:buChar char="–"/>
              <a:defRPr sz="2400">
                <a:solidFill>
                  <a:srgbClr val="002060"/>
                </a:solidFill>
              </a:defRPr>
            </a:pPr>
            <a:r>
              <a:rPr dirty="0" err="1"/>
              <a:t>Cấy</a:t>
            </a:r>
            <a:r>
              <a:rPr dirty="0"/>
              <a:t> </a:t>
            </a:r>
            <a:r>
              <a:rPr dirty="0" err="1"/>
              <a:t>máu</a:t>
            </a:r>
            <a:r>
              <a:rPr dirty="0"/>
              <a:t>, </a:t>
            </a:r>
            <a:r>
              <a:rPr dirty="0" err="1"/>
              <a:t>dịch</a:t>
            </a:r>
            <a:r>
              <a:rPr dirty="0"/>
              <a:t> </a:t>
            </a:r>
            <a:r>
              <a:rPr dirty="0" err="1"/>
              <a:t>não</a:t>
            </a:r>
            <a:r>
              <a:rPr dirty="0"/>
              <a:t> </a:t>
            </a:r>
            <a:r>
              <a:rPr dirty="0" err="1"/>
              <a:t>tủy</a:t>
            </a:r>
            <a:r>
              <a:rPr lang="en-US" dirty="0"/>
              <a:t>:</a:t>
            </a:r>
            <a:r>
              <a:rPr dirty="0"/>
              <a:t> </a:t>
            </a:r>
            <a:r>
              <a:rPr dirty="0" err="1"/>
              <a:t>tìm</a:t>
            </a:r>
            <a:r>
              <a:rPr dirty="0"/>
              <a:t> </a:t>
            </a:r>
            <a:r>
              <a:rPr dirty="0" err="1"/>
              <a:t>ra</a:t>
            </a:r>
            <a:r>
              <a:rPr dirty="0"/>
              <a:t> vi </a:t>
            </a:r>
            <a:r>
              <a:rPr dirty="0" err="1"/>
              <a:t>khuẩn</a:t>
            </a:r>
            <a:r>
              <a:rPr dirty="0"/>
              <a:t> </a:t>
            </a:r>
            <a:r>
              <a:rPr dirty="0" err="1"/>
              <a:t>nhất</a:t>
            </a:r>
            <a:r>
              <a:rPr dirty="0"/>
              <a:t> </a:t>
            </a:r>
            <a:r>
              <a:rPr lang="en-US" dirty="0"/>
              <a:t>(</a:t>
            </a:r>
            <a:r>
              <a:rPr i="1" dirty="0" err="1"/>
              <a:t>Listeria</a:t>
            </a:r>
            <a:r>
              <a:rPr lang="en-US" dirty="0"/>
              <a:t>)</a:t>
            </a:r>
            <a:r>
              <a:rPr dirty="0"/>
              <a:t>.</a:t>
            </a:r>
          </a:p>
          <a:p>
            <a:pPr marL="742950" lvl="1" indent="-285750">
              <a:lnSpc>
                <a:spcPct val="150000"/>
              </a:lnSpc>
              <a:spcBef>
                <a:spcPts val="500"/>
              </a:spcBef>
              <a:buSzPct val="100000"/>
              <a:buFont typeface="Arial"/>
              <a:buChar char="–"/>
              <a:defRPr sz="2400">
                <a:solidFill>
                  <a:srgbClr val="002060"/>
                </a:solidFill>
              </a:defRPr>
            </a:pPr>
            <a:r>
              <a:rPr dirty="0" err="1"/>
              <a:t>Cấy</a:t>
            </a:r>
            <a:r>
              <a:rPr dirty="0"/>
              <a:t> </a:t>
            </a:r>
            <a:r>
              <a:rPr dirty="0" err="1"/>
              <a:t>thực</a:t>
            </a:r>
            <a:r>
              <a:rPr dirty="0"/>
              <a:t> </a:t>
            </a:r>
            <a:r>
              <a:rPr dirty="0" err="1"/>
              <a:t>phẩm</a:t>
            </a:r>
            <a:r>
              <a:rPr dirty="0"/>
              <a:t>: </a:t>
            </a:r>
            <a:r>
              <a:rPr dirty="0" err="1"/>
              <a:t>tìm</a:t>
            </a:r>
            <a:r>
              <a:rPr dirty="0"/>
              <a:t> vi </a:t>
            </a:r>
            <a:r>
              <a:rPr dirty="0" err="1"/>
              <a:t>khuẩn</a:t>
            </a:r>
            <a:r>
              <a:rPr dirty="0"/>
              <a:t>, </a:t>
            </a:r>
            <a:r>
              <a:rPr dirty="0" err="1"/>
              <a:t>xác</a:t>
            </a:r>
            <a:r>
              <a:rPr dirty="0"/>
              <a:t> </a:t>
            </a:r>
            <a:r>
              <a:rPr dirty="0" err="1"/>
              <a:t>định</a:t>
            </a:r>
            <a:r>
              <a:rPr dirty="0"/>
              <a:t> </a:t>
            </a:r>
            <a:r>
              <a:rPr dirty="0" err="1"/>
              <a:t>dịch</a:t>
            </a:r>
            <a:endParaRPr lang="en-US" dirty="0"/>
          </a:p>
          <a:p>
            <a:pPr indent="342900" algn="just">
              <a:lnSpc>
                <a:spcPct val="150000"/>
              </a:lnSpc>
              <a:spcBef>
                <a:spcPts val="500"/>
              </a:spcBef>
              <a:buSzPct val="100000"/>
              <a:buFont typeface="Arial" pitchFamily="34" charset="0"/>
              <a:buChar char="•"/>
              <a:defRPr sz="2400">
                <a:solidFill>
                  <a:srgbClr val="002060"/>
                </a:solidFill>
              </a:defRPr>
            </a:pPr>
            <a:r>
              <a:rPr dirty="0" err="1"/>
              <a:t>Các</a:t>
            </a:r>
            <a:r>
              <a:rPr dirty="0"/>
              <a:t> </a:t>
            </a:r>
            <a:r>
              <a:rPr dirty="0" err="1"/>
              <a:t>xét</a:t>
            </a:r>
            <a:r>
              <a:rPr dirty="0"/>
              <a:t> </a:t>
            </a:r>
            <a:r>
              <a:rPr dirty="0" err="1"/>
              <a:t>nghiệm</a:t>
            </a:r>
            <a:r>
              <a:rPr dirty="0"/>
              <a:t> </a:t>
            </a:r>
            <a:r>
              <a:rPr dirty="0" err="1"/>
              <a:t>thường</a:t>
            </a:r>
            <a:r>
              <a:rPr dirty="0"/>
              <a:t> </a:t>
            </a:r>
            <a:r>
              <a:rPr dirty="0" err="1"/>
              <a:t>quy</a:t>
            </a:r>
            <a:r>
              <a:rPr dirty="0"/>
              <a:t> </a:t>
            </a:r>
            <a:r>
              <a:rPr dirty="0" err="1"/>
              <a:t>khác</a:t>
            </a:r>
            <a:r>
              <a:rPr dirty="0"/>
              <a:t> </a:t>
            </a:r>
            <a:r>
              <a:rPr dirty="0" err="1"/>
              <a:t>để</a:t>
            </a:r>
            <a:r>
              <a:rPr dirty="0"/>
              <a:t> </a:t>
            </a:r>
            <a:r>
              <a:rPr dirty="0" err="1"/>
              <a:t>theo</a:t>
            </a:r>
            <a:r>
              <a:rPr dirty="0"/>
              <a:t> </a:t>
            </a:r>
            <a:r>
              <a:rPr dirty="0" err="1"/>
              <a:t>dõi</a:t>
            </a:r>
            <a:r>
              <a:rPr dirty="0"/>
              <a:t> </a:t>
            </a:r>
            <a:r>
              <a:rPr dirty="0" err="1"/>
              <a:t>tình</a:t>
            </a:r>
            <a:r>
              <a:rPr dirty="0"/>
              <a:t> </a:t>
            </a:r>
            <a:r>
              <a:rPr dirty="0" err="1"/>
              <a:t>trạng</a:t>
            </a:r>
            <a:r>
              <a:rPr dirty="0"/>
              <a:t> </a:t>
            </a:r>
            <a:r>
              <a:rPr dirty="0" err="1"/>
              <a:t>nhiễm</a:t>
            </a:r>
            <a:r>
              <a:rPr dirty="0"/>
              <a:t> </a:t>
            </a:r>
            <a:r>
              <a:rPr dirty="0" err="1"/>
              <a:t>trùng</a:t>
            </a:r>
            <a:r>
              <a:rPr dirty="0"/>
              <a:t>, </a:t>
            </a:r>
            <a:r>
              <a:rPr dirty="0" err="1"/>
              <a:t>rối</a:t>
            </a:r>
            <a:r>
              <a:rPr dirty="0"/>
              <a:t> </a:t>
            </a:r>
            <a:r>
              <a:rPr dirty="0" err="1"/>
              <a:t>loạn</a:t>
            </a:r>
            <a:r>
              <a:rPr dirty="0"/>
              <a:t> </a:t>
            </a:r>
            <a:r>
              <a:rPr dirty="0" err="1"/>
              <a:t>điện</a:t>
            </a:r>
            <a:r>
              <a:rPr dirty="0"/>
              <a:t> </a:t>
            </a:r>
            <a:r>
              <a:rPr dirty="0" err="1"/>
              <a:t>giải</a:t>
            </a:r>
            <a:r>
              <a:rPr dirty="0"/>
              <a:t>.</a:t>
            </a:r>
          </a:p>
        </p:txBody>
      </p:sp>
      <p:sp>
        <p:nvSpPr>
          <p:cNvPr id="2" name="Slide Number Placeholder 1">
            <a:extLst>
              <a:ext uri="{FF2B5EF4-FFF2-40B4-BE49-F238E27FC236}">
                <a16:creationId xmlns:a16="http://schemas.microsoft.com/office/drawing/2014/main" id="{D2D208CE-CA86-43EE-983D-2CCE6F5E89FB}"/>
              </a:ext>
            </a:extLst>
          </p:cNvPr>
          <p:cNvSpPr>
            <a:spLocks noGrp="1"/>
          </p:cNvSpPr>
          <p:nvPr>
            <p:ph type="sldNum" sz="quarter" idx="2"/>
          </p:nvPr>
        </p:nvSpPr>
        <p:spPr/>
        <p:txBody>
          <a:bodyPr/>
          <a:lstStyle/>
          <a:p>
            <a:fld id="{86CB4B4D-7CA3-9044-876B-883B54F8677D}" type="slidenum">
              <a:rPr lang="en-US" smtClean="0"/>
              <a:pPr/>
              <a:t>69</a:t>
            </a:fld>
            <a:endParaRPr 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BỆNH LIÊN QUAN ĐẾN THỨC ĂN (Food-Borne Diseases)"/>
          <p:cNvSpPr txBox="1">
            <a:spLocks noGrp="1"/>
          </p:cNvSpPr>
          <p:nvPr>
            <p:ph type="title" idx="4294967295"/>
          </p:nvPr>
        </p:nvSpPr>
        <p:spPr>
          <a:xfrm>
            <a:off x="457200" y="228599"/>
            <a:ext cx="8229600" cy="1143002"/>
          </a:xfrm>
          <a:prstGeom prst="rect">
            <a:avLst/>
          </a:prstGeom>
        </p:spPr>
        <p:txBody>
          <a:bodyPr>
            <a:normAutofit/>
          </a:bodyPr>
          <a:lstStyle/>
          <a:p>
            <a:pPr>
              <a:defRPr sz="3200">
                <a:solidFill>
                  <a:srgbClr val="FF0000"/>
                </a:solidFill>
              </a:defRPr>
            </a:pPr>
            <a:r>
              <a:t>BỆNH LIÊN QUAN ĐẾN THỨC ĂN</a:t>
            </a:r>
            <a:br/>
            <a:r>
              <a:rPr b="0" i="1"/>
              <a:t>(Food-Borne Diseases)</a:t>
            </a:r>
          </a:p>
        </p:txBody>
      </p:sp>
      <p:sp>
        <p:nvSpPr>
          <p:cNvPr id="79" name="Có 2 dạng…"/>
          <p:cNvSpPr txBox="1">
            <a:spLocks noGrp="1"/>
          </p:cNvSpPr>
          <p:nvPr>
            <p:ph type="body" idx="4294967295"/>
          </p:nvPr>
        </p:nvSpPr>
        <p:spPr>
          <a:xfrm>
            <a:off x="381000" y="1447799"/>
            <a:ext cx="8305800" cy="5181601"/>
          </a:xfrm>
          <a:prstGeom prst="rect">
            <a:avLst/>
          </a:prstGeom>
        </p:spPr>
        <p:txBody>
          <a:bodyPr>
            <a:normAutofit fontScale="92500" lnSpcReduction="20000"/>
          </a:bodyPr>
          <a:lstStyle/>
          <a:p>
            <a:pPr algn="just">
              <a:lnSpc>
                <a:spcPct val="160000"/>
              </a:lnSpc>
              <a:spcBef>
                <a:spcPts val="600"/>
              </a:spcBef>
              <a:buFontTx/>
              <a:buChar char="▪"/>
              <a:defRPr sz="2200" b="0"/>
            </a:pPr>
            <a:r>
              <a:rPr sz="2800" dirty="0" err="1"/>
              <a:t>Có</a:t>
            </a:r>
            <a:r>
              <a:rPr sz="2800" dirty="0"/>
              <a:t> 2 </a:t>
            </a:r>
            <a:r>
              <a:rPr sz="2800" dirty="0" err="1"/>
              <a:t>dạng</a:t>
            </a:r>
            <a:endParaRPr sz="2800" dirty="0"/>
          </a:p>
          <a:p>
            <a:pPr marL="285750" lvl="1" indent="171450" algn="just">
              <a:lnSpc>
                <a:spcPct val="160000"/>
              </a:lnSpc>
              <a:spcBef>
                <a:spcPts val="600"/>
              </a:spcBef>
              <a:buSzTx/>
              <a:buNone/>
              <a:defRPr sz="2200" b="0"/>
            </a:pPr>
            <a:r>
              <a:rPr sz="2800" dirty="0"/>
              <a:t>- </a:t>
            </a:r>
            <a:r>
              <a:rPr sz="2800" i="1" dirty="0" err="1">
                <a:solidFill>
                  <a:schemeClr val="accent6"/>
                </a:solidFill>
              </a:rPr>
              <a:t>Nhiễm</a:t>
            </a:r>
            <a:r>
              <a:rPr sz="2800" i="1" dirty="0">
                <a:solidFill>
                  <a:schemeClr val="accent6"/>
                </a:solidFill>
              </a:rPr>
              <a:t> </a:t>
            </a:r>
            <a:r>
              <a:rPr sz="2800" i="1" dirty="0" err="1">
                <a:solidFill>
                  <a:schemeClr val="accent6"/>
                </a:solidFill>
              </a:rPr>
              <a:t>khuẩn</a:t>
            </a:r>
            <a:r>
              <a:rPr sz="2800" i="1" dirty="0">
                <a:solidFill>
                  <a:schemeClr val="accent6"/>
                </a:solidFill>
              </a:rPr>
              <a:t> </a:t>
            </a:r>
            <a:r>
              <a:rPr sz="2800" i="1" dirty="0" err="1">
                <a:solidFill>
                  <a:schemeClr val="accent6"/>
                </a:solidFill>
              </a:rPr>
              <a:t>thức</a:t>
            </a:r>
            <a:r>
              <a:rPr sz="2800" i="1" dirty="0">
                <a:solidFill>
                  <a:schemeClr val="accent6"/>
                </a:solidFill>
              </a:rPr>
              <a:t> </a:t>
            </a:r>
            <a:r>
              <a:rPr sz="2800" i="1" dirty="0" err="1">
                <a:solidFill>
                  <a:schemeClr val="accent6"/>
                </a:solidFill>
              </a:rPr>
              <a:t>ăn</a:t>
            </a:r>
            <a:r>
              <a:rPr sz="2800" i="1" dirty="0">
                <a:solidFill>
                  <a:schemeClr val="accent6"/>
                </a:solidFill>
              </a:rPr>
              <a:t> </a:t>
            </a:r>
            <a:r>
              <a:rPr sz="2800" i="1" dirty="0"/>
              <a:t>(food-borne infections)</a:t>
            </a:r>
            <a:r>
              <a:rPr sz="2800" dirty="0"/>
              <a:t>: </a:t>
            </a:r>
          </a:p>
          <a:p>
            <a:pPr marL="862012" lvl="2" indent="-287337" algn="just">
              <a:lnSpc>
                <a:spcPct val="160000"/>
              </a:lnSpc>
              <a:spcBef>
                <a:spcPts val="600"/>
              </a:spcBef>
              <a:defRPr sz="2200" b="0"/>
            </a:pPr>
            <a:r>
              <a:rPr sz="2800" dirty="0"/>
              <a:t>Vi </a:t>
            </a:r>
            <a:r>
              <a:rPr sz="2800" dirty="0" err="1"/>
              <a:t>khuẩn</a:t>
            </a:r>
            <a:endParaRPr lang="en-US" sz="2800" dirty="0"/>
          </a:p>
          <a:p>
            <a:pPr marL="862012" lvl="2" indent="-287337" algn="just">
              <a:lnSpc>
                <a:spcPct val="160000"/>
              </a:lnSpc>
              <a:spcBef>
                <a:spcPts val="600"/>
              </a:spcBef>
              <a:defRPr sz="2200" b="0"/>
            </a:pPr>
            <a:r>
              <a:rPr lang="en-US" sz="2800" dirty="0"/>
              <a:t>Vi </a:t>
            </a:r>
            <a:r>
              <a:rPr lang="en-US" sz="2800" dirty="0" err="1"/>
              <a:t>rút</a:t>
            </a:r>
            <a:endParaRPr lang="en-US" sz="2800" dirty="0"/>
          </a:p>
          <a:p>
            <a:pPr marL="862012" lvl="2" indent="-287337" algn="just">
              <a:lnSpc>
                <a:spcPct val="160000"/>
              </a:lnSpc>
              <a:spcBef>
                <a:spcPts val="600"/>
              </a:spcBef>
              <a:defRPr sz="2200" b="0"/>
            </a:pPr>
            <a:r>
              <a:rPr lang="en-US" sz="2800" dirty="0" err="1"/>
              <a:t>K</a:t>
            </a:r>
            <a:r>
              <a:rPr sz="2800" dirty="0" err="1"/>
              <a:t>ý</a:t>
            </a:r>
            <a:r>
              <a:rPr sz="2800" dirty="0"/>
              <a:t> </a:t>
            </a:r>
            <a:r>
              <a:rPr sz="2800" dirty="0" err="1"/>
              <a:t>sinh</a:t>
            </a:r>
            <a:r>
              <a:rPr sz="2800" dirty="0"/>
              <a:t> </a:t>
            </a:r>
            <a:r>
              <a:rPr sz="2800" dirty="0" err="1"/>
              <a:t>trùng</a:t>
            </a:r>
            <a:r>
              <a:rPr sz="2800" dirty="0"/>
              <a:t> </a:t>
            </a:r>
          </a:p>
          <a:p>
            <a:pPr marL="285750" lvl="1" indent="171450" algn="just">
              <a:lnSpc>
                <a:spcPct val="160000"/>
              </a:lnSpc>
              <a:spcBef>
                <a:spcPts val="600"/>
              </a:spcBef>
              <a:buSzTx/>
              <a:buNone/>
              <a:defRPr sz="2200" b="0"/>
            </a:pPr>
            <a:r>
              <a:rPr sz="2800" dirty="0"/>
              <a:t>- </a:t>
            </a:r>
            <a:r>
              <a:rPr sz="2800" i="1" dirty="0" err="1">
                <a:solidFill>
                  <a:schemeClr val="accent6"/>
                </a:solidFill>
              </a:rPr>
              <a:t>Nhiễm</a:t>
            </a:r>
            <a:r>
              <a:rPr sz="2800" i="1" dirty="0">
                <a:solidFill>
                  <a:schemeClr val="accent6"/>
                </a:solidFill>
              </a:rPr>
              <a:t> </a:t>
            </a:r>
            <a:r>
              <a:rPr sz="2800" i="1" dirty="0" err="1">
                <a:solidFill>
                  <a:schemeClr val="accent6"/>
                </a:solidFill>
              </a:rPr>
              <a:t>độc</a:t>
            </a:r>
            <a:r>
              <a:rPr sz="2800" i="1" dirty="0">
                <a:solidFill>
                  <a:schemeClr val="accent6"/>
                </a:solidFill>
              </a:rPr>
              <a:t> </a:t>
            </a:r>
            <a:r>
              <a:rPr sz="2800" i="1" dirty="0" err="1">
                <a:solidFill>
                  <a:schemeClr val="accent6"/>
                </a:solidFill>
              </a:rPr>
              <a:t>thức</a:t>
            </a:r>
            <a:r>
              <a:rPr sz="2800" i="1" dirty="0">
                <a:solidFill>
                  <a:schemeClr val="accent6"/>
                </a:solidFill>
              </a:rPr>
              <a:t> </a:t>
            </a:r>
            <a:r>
              <a:rPr sz="2800" i="1" dirty="0" err="1">
                <a:solidFill>
                  <a:schemeClr val="accent6"/>
                </a:solidFill>
              </a:rPr>
              <a:t>ăn</a:t>
            </a:r>
            <a:r>
              <a:rPr sz="2800" i="1" dirty="0">
                <a:solidFill>
                  <a:schemeClr val="accent6"/>
                </a:solidFill>
              </a:rPr>
              <a:t> </a:t>
            </a:r>
            <a:r>
              <a:rPr sz="2800" i="1" dirty="0"/>
              <a:t>(food intoxications)</a:t>
            </a:r>
            <a:r>
              <a:rPr sz="2800" dirty="0"/>
              <a:t>:</a:t>
            </a:r>
            <a:endParaRPr lang="en-US" sz="2800" dirty="0"/>
          </a:p>
          <a:p>
            <a:pPr marL="862012" lvl="2" indent="-287337" algn="just">
              <a:lnSpc>
                <a:spcPct val="160000"/>
              </a:lnSpc>
              <a:spcBef>
                <a:spcPts val="600"/>
              </a:spcBef>
              <a:defRPr sz="2200" b="0"/>
            </a:pPr>
            <a:r>
              <a:rPr lang="en-US" sz="2800" dirty="0" err="1"/>
              <a:t>Độc</a:t>
            </a:r>
            <a:r>
              <a:rPr lang="en-US" sz="2800" dirty="0"/>
              <a:t> </a:t>
            </a:r>
            <a:r>
              <a:rPr lang="en-US" sz="2800" dirty="0" err="1"/>
              <a:t>chất</a:t>
            </a:r>
            <a:r>
              <a:rPr lang="en-US" sz="2800" dirty="0"/>
              <a:t> </a:t>
            </a:r>
            <a:r>
              <a:rPr lang="en-US" sz="2800" dirty="0" err="1"/>
              <a:t>sinh</a:t>
            </a:r>
            <a:r>
              <a:rPr lang="en-US" sz="2800" dirty="0"/>
              <a:t> </a:t>
            </a:r>
            <a:r>
              <a:rPr lang="en-US" sz="2800" dirty="0" err="1"/>
              <a:t>học</a:t>
            </a:r>
            <a:r>
              <a:rPr lang="en-US" sz="2800" dirty="0"/>
              <a:t> </a:t>
            </a:r>
          </a:p>
          <a:p>
            <a:pPr marL="862012" lvl="2" indent="-287337" algn="just">
              <a:lnSpc>
                <a:spcPct val="160000"/>
              </a:lnSpc>
              <a:spcBef>
                <a:spcPts val="600"/>
              </a:spcBef>
              <a:defRPr sz="2200" b="0"/>
            </a:pPr>
            <a:r>
              <a:rPr lang="en-US" sz="2800" dirty="0" err="1"/>
              <a:t>Hoá</a:t>
            </a:r>
            <a:r>
              <a:rPr lang="en-US" sz="2800" dirty="0"/>
              <a:t> </a:t>
            </a:r>
            <a:r>
              <a:rPr lang="en-US" sz="2800" dirty="0" err="1"/>
              <a:t>chất</a:t>
            </a:r>
            <a:r>
              <a:rPr lang="en-US" sz="2800" dirty="0"/>
              <a:t> </a:t>
            </a:r>
          </a:p>
        </p:txBody>
      </p:sp>
      <p:sp>
        <p:nvSpPr>
          <p:cNvPr id="2" name="Slide Number Placeholder 1">
            <a:extLst>
              <a:ext uri="{FF2B5EF4-FFF2-40B4-BE49-F238E27FC236}">
                <a16:creationId xmlns:a16="http://schemas.microsoft.com/office/drawing/2014/main" id="{0E24F159-3DDF-4FE8-B700-6A9846830635}"/>
              </a:ext>
            </a:extLst>
          </p:cNvPr>
          <p:cNvSpPr>
            <a:spLocks noGrp="1"/>
          </p:cNvSpPr>
          <p:nvPr>
            <p:ph type="sldNum" sz="quarter" idx="2"/>
          </p:nvPr>
        </p:nvSpPr>
        <p:spPr/>
        <p:txBody>
          <a:bodyPr/>
          <a:lstStyle/>
          <a:p>
            <a:fld id="{86CB4B4D-7CA3-9044-876B-883B54F8677D}" type="slidenum">
              <a:rPr lang="en-US" smtClean="0"/>
              <a:pPr/>
              <a:t>7</a:t>
            </a:fld>
            <a:endParaRPr lang="en-US"/>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ĐIỀU TRỊ"/>
          <p:cNvSpPr txBox="1"/>
          <p:nvPr/>
        </p:nvSpPr>
        <p:spPr>
          <a:xfrm>
            <a:off x="457200" y="381000"/>
            <a:ext cx="8305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t>ĐIỀU TRỊ </a:t>
            </a:r>
          </a:p>
        </p:txBody>
      </p:sp>
      <p:sp>
        <p:nvSpPr>
          <p:cNvPr id="169" name="Cấp cứu và hỗ trợ: Bù nước, điện giải (do ói, tiêu chảy nhiều)…"/>
          <p:cNvSpPr txBox="1"/>
          <p:nvPr/>
        </p:nvSpPr>
        <p:spPr>
          <a:xfrm>
            <a:off x="457200" y="1143000"/>
            <a:ext cx="8305800" cy="5539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gn="just">
              <a:lnSpc>
                <a:spcPct val="150000"/>
              </a:lnSpc>
              <a:spcBef>
                <a:spcPts val="600"/>
              </a:spcBef>
              <a:buSzPct val="100000"/>
              <a:buFont typeface="Arial"/>
              <a:buChar char="•"/>
              <a:defRPr sz="2800">
                <a:solidFill>
                  <a:srgbClr val="002060"/>
                </a:solidFill>
              </a:defRPr>
            </a:pPr>
            <a:r>
              <a:rPr sz="2400" b="1" dirty="0" err="1"/>
              <a:t>Cấp</a:t>
            </a:r>
            <a:r>
              <a:rPr sz="2400" b="1" dirty="0"/>
              <a:t> </a:t>
            </a:r>
            <a:r>
              <a:rPr sz="2400" b="1" dirty="0" err="1"/>
              <a:t>cứu</a:t>
            </a:r>
            <a:r>
              <a:rPr sz="2400" b="1" dirty="0"/>
              <a:t> </a:t>
            </a:r>
            <a:r>
              <a:rPr sz="2400" b="1" dirty="0" err="1"/>
              <a:t>và</a:t>
            </a:r>
            <a:r>
              <a:rPr sz="2400" b="1" dirty="0"/>
              <a:t> </a:t>
            </a:r>
            <a:r>
              <a:rPr sz="2400" b="1" dirty="0" err="1"/>
              <a:t>hỗ</a:t>
            </a:r>
            <a:r>
              <a:rPr sz="2400" b="1" dirty="0"/>
              <a:t> </a:t>
            </a:r>
            <a:r>
              <a:rPr sz="2400" b="1" dirty="0" err="1"/>
              <a:t>trợ</a:t>
            </a:r>
            <a:r>
              <a:rPr sz="2400" b="1" dirty="0"/>
              <a:t>: </a:t>
            </a:r>
            <a:r>
              <a:rPr sz="2400" dirty="0" err="1"/>
              <a:t>Bù</a:t>
            </a:r>
            <a:r>
              <a:rPr sz="2400" dirty="0"/>
              <a:t> </a:t>
            </a:r>
            <a:r>
              <a:rPr sz="2400" dirty="0" err="1"/>
              <a:t>nước</a:t>
            </a:r>
            <a:r>
              <a:rPr sz="2400" dirty="0"/>
              <a:t>, </a:t>
            </a:r>
            <a:r>
              <a:rPr sz="2400" dirty="0" err="1"/>
              <a:t>điện</a:t>
            </a:r>
            <a:r>
              <a:rPr sz="2400" dirty="0"/>
              <a:t> </a:t>
            </a:r>
            <a:r>
              <a:rPr sz="2400" dirty="0" err="1"/>
              <a:t>giải</a:t>
            </a:r>
            <a:r>
              <a:rPr sz="2400" dirty="0"/>
              <a:t> (</a:t>
            </a:r>
            <a:r>
              <a:rPr sz="2400" dirty="0" err="1"/>
              <a:t>ói</a:t>
            </a:r>
            <a:r>
              <a:rPr sz="2400" dirty="0"/>
              <a:t>, </a:t>
            </a:r>
            <a:r>
              <a:rPr sz="2400" dirty="0" err="1"/>
              <a:t>tiêu</a:t>
            </a:r>
            <a:r>
              <a:rPr sz="2400" dirty="0"/>
              <a:t> </a:t>
            </a:r>
            <a:r>
              <a:rPr sz="2400" dirty="0" err="1"/>
              <a:t>chảy</a:t>
            </a:r>
            <a:r>
              <a:rPr sz="2400" dirty="0"/>
              <a:t>)</a:t>
            </a:r>
          </a:p>
          <a:p>
            <a:pPr marL="342900" indent="-342900" algn="just">
              <a:lnSpc>
                <a:spcPct val="150000"/>
              </a:lnSpc>
              <a:spcBef>
                <a:spcPts val="600"/>
              </a:spcBef>
              <a:buSzPct val="100000"/>
              <a:buFont typeface="Arial"/>
              <a:buChar char="•"/>
              <a:defRPr sz="2800">
                <a:solidFill>
                  <a:srgbClr val="002060"/>
                </a:solidFill>
              </a:defRPr>
            </a:pPr>
            <a:r>
              <a:rPr sz="2400" b="1" dirty="0" err="1"/>
              <a:t>Thuốc</a:t>
            </a:r>
            <a:r>
              <a:rPr sz="2400" b="1" dirty="0"/>
              <a:t> </a:t>
            </a:r>
            <a:r>
              <a:rPr sz="2400" b="1" dirty="0" err="1"/>
              <a:t>đặc</a:t>
            </a:r>
            <a:r>
              <a:rPr sz="2400" b="1" dirty="0"/>
              <a:t> </a:t>
            </a:r>
            <a:r>
              <a:rPr sz="2400" b="1" dirty="0" err="1"/>
              <a:t>hiệu</a:t>
            </a:r>
            <a:r>
              <a:rPr sz="2400" b="1" dirty="0"/>
              <a:t>: </a:t>
            </a:r>
            <a:r>
              <a:rPr sz="2400" dirty="0" err="1"/>
              <a:t>không</a:t>
            </a:r>
            <a:r>
              <a:rPr sz="2400" dirty="0"/>
              <a:t> </a:t>
            </a:r>
            <a:r>
              <a:rPr sz="2400" dirty="0" err="1"/>
              <a:t>có</a:t>
            </a:r>
            <a:r>
              <a:rPr sz="2400" dirty="0"/>
              <a:t> antidote.</a:t>
            </a:r>
          </a:p>
          <a:p>
            <a:pPr marL="342900" indent="-342900" algn="just">
              <a:lnSpc>
                <a:spcPct val="150000"/>
              </a:lnSpc>
              <a:spcBef>
                <a:spcPts val="600"/>
              </a:spcBef>
              <a:buSzPct val="100000"/>
              <a:buFont typeface="Arial"/>
              <a:buChar char="•"/>
              <a:defRPr sz="2800">
                <a:solidFill>
                  <a:srgbClr val="002060"/>
                </a:solidFill>
              </a:defRPr>
            </a:pPr>
            <a:r>
              <a:rPr sz="2400" dirty="0" err="1"/>
              <a:t>Nếu</a:t>
            </a:r>
            <a:r>
              <a:rPr sz="2400" dirty="0"/>
              <a:t> </a:t>
            </a:r>
            <a:r>
              <a:rPr sz="2400" dirty="0" err="1"/>
              <a:t>có</a:t>
            </a:r>
            <a:r>
              <a:rPr sz="2400" dirty="0"/>
              <a:t> vi </a:t>
            </a:r>
            <a:r>
              <a:rPr sz="2400" dirty="0" err="1"/>
              <a:t>khuẩn</a:t>
            </a:r>
            <a:r>
              <a:rPr sz="2400" dirty="0"/>
              <a:t> </a:t>
            </a:r>
            <a:r>
              <a:rPr sz="2400" dirty="0" err="1"/>
              <a:t>sinh</a:t>
            </a:r>
            <a:r>
              <a:rPr sz="2400" dirty="0"/>
              <a:t> </a:t>
            </a:r>
            <a:r>
              <a:rPr sz="2400" dirty="0" err="1"/>
              <a:t>sản</a:t>
            </a:r>
            <a:r>
              <a:rPr sz="2400" dirty="0"/>
              <a:t> </a:t>
            </a:r>
            <a:r>
              <a:rPr sz="2400" dirty="0" err="1"/>
              <a:t>gây</a:t>
            </a:r>
            <a:r>
              <a:rPr sz="2400" dirty="0"/>
              <a:t> </a:t>
            </a:r>
            <a:r>
              <a:rPr sz="2400" dirty="0" err="1"/>
              <a:t>nhiễm</a:t>
            </a:r>
            <a:r>
              <a:rPr sz="2400" dirty="0"/>
              <a:t> </a:t>
            </a:r>
            <a:r>
              <a:rPr sz="2400" dirty="0" err="1"/>
              <a:t>trùng</a:t>
            </a:r>
            <a:r>
              <a:rPr sz="2400" dirty="0"/>
              <a:t>, </a:t>
            </a:r>
            <a:r>
              <a:rPr sz="2400" dirty="0" err="1"/>
              <a:t>cấy</a:t>
            </a:r>
            <a:r>
              <a:rPr sz="2400" dirty="0"/>
              <a:t> </a:t>
            </a:r>
            <a:r>
              <a:rPr sz="2400" dirty="0" err="1"/>
              <a:t>phân</a:t>
            </a:r>
            <a:r>
              <a:rPr sz="2400" dirty="0"/>
              <a:t> </a:t>
            </a:r>
            <a:r>
              <a:rPr sz="2400" dirty="0" err="1"/>
              <a:t>có</a:t>
            </a:r>
            <a:r>
              <a:rPr sz="2400" dirty="0"/>
              <a:t> vi </a:t>
            </a:r>
            <a:r>
              <a:rPr sz="2400" dirty="0" err="1"/>
              <a:t>khuẩn</a:t>
            </a:r>
            <a:r>
              <a:rPr sz="2400" dirty="0"/>
              <a:t>: </a:t>
            </a:r>
            <a:r>
              <a:rPr sz="2400" dirty="0" err="1"/>
              <a:t>kháng</a:t>
            </a:r>
            <a:r>
              <a:rPr sz="2400" dirty="0"/>
              <a:t> </a:t>
            </a:r>
            <a:r>
              <a:rPr sz="2400" dirty="0" err="1"/>
              <a:t>sinh</a:t>
            </a:r>
            <a:r>
              <a:rPr sz="2400" dirty="0"/>
              <a:t> </a:t>
            </a:r>
          </a:p>
          <a:p>
            <a:pPr marL="342900" indent="-342900" algn="just">
              <a:lnSpc>
                <a:spcPct val="150000"/>
              </a:lnSpc>
              <a:spcBef>
                <a:spcPts val="600"/>
              </a:spcBef>
              <a:buSzPct val="100000"/>
              <a:buFont typeface="Arial"/>
              <a:buChar char="•"/>
              <a:defRPr sz="2800">
                <a:solidFill>
                  <a:srgbClr val="002060"/>
                </a:solidFill>
              </a:defRPr>
            </a:pPr>
            <a:r>
              <a:rPr sz="2400" dirty="0" err="1"/>
              <a:t>Nếu</a:t>
            </a:r>
            <a:r>
              <a:rPr sz="2400" dirty="0"/>
              <a:t> </a:t>
            </a:r>
            <a:r>
              <a:rPr sz="2400" dirty="0" err="1"/>
              <a:t>như</a:t>
            </a:r>
            <a:r>
              <a:rPr sz="2400" dirty="0"/>
              <a:t> </a:t>
            </a:r>
            <a:r>
              <a:rPr sz="2400" dirty="0" err="1"/>
              <a:t>không</a:t>
            </a:r>
            <a:r>
              <a:rPr sz="2400" dirty="0"/>
              <a:t> </a:t>
            </a:r>
            <a:r>
              <a:rPr sz="2400" dirty="0" err="1"/>
              <a:t>cấy</a:t>
            </a:r>
            <a:r>
              <a:rPr sz="2400" dirty="0"/>
              <a:t> </a:t>
            </a:r>
            <a:r>
              <a:rPr sz="2400" dirty="0" err="1"/>
              <a:t>phân</a:t>
            </a:r>
            <a:r>
              <a:rPr sz="2400" dirty="0"/>
              <a:t> </a:t>
            </a:r>
            <a:r>
              <a:rPr sz="2400" dirty="0" err="1"/>
              <a:t>hoặc</a:t>
            </a:r>
            <a:r>
              <a:rPr sz="2400" dirty="0"/>
              <a:t> </a:t>
            </a:r>
            <a:r>
              <a:rPr sz="2400" dirty="0" err="1"/>
              <a:t>chưa</a:t>
            </a:r>
            <a:r>
              <a:rPr sz="2400" dirty="0"/>
              <a:t> </a:t>
            </a:r>
            <a:r>
              <a:rPr sz="2400" dirty="0" err="1"/>
              <a:t>có</a:t>
            </a:r>
            <a:r>
              <a:rPr sz="2400" dirty="0"/>
              <a:t> </a:t>
            </a:r>
            <a:r>
              <a:rPr sz="2400" dirty="0" err="1"/>
              <a:t>kết</a:t>
            </a:r>
            <a:r>
              <a:rPr sz="2400" dirty="0"/>
              <a:t> </a:t>
            </a:r>
            <a:r>
              <a:rPr sz="2400" dirty="0" err="1"/>
              <a:t>quả</a:t>
            </a:r>
            <a:r>
              <a:rPr sz="2400" dirty="0"/>
              <a:t> </a:t>
            </a:r>
            <a:r>
              <a:rPr sz="2400" dirty="0" err="1"/>
              <a:t>cấy</a:t>
            </a:r>
            <a:r>
              <a:rPr sz="2400" dirty="0"/>
              <a:t> </a:t>
            </a:r>
            <a:r>
              <a:rPr sz="2400" dirty="0" err="1"/>
              <a:t>phân</a:t>
            </a:r>
            <a:r>
              <a:rPr sz="2400" dirty="0"/>
              <a:t>, </a:t>
            </a:r>
            <a:r>
              <a:rPr sz="2400" dirty="0" err="1"/>
              <a:t>dùng</a:t>
            </a:r>
            <a:r>
              <a:rPr sz="2400" dirty="0"/>
              <a:t> </a:t>
            </a:r>
            <a:r>
              <a:rPr sz="2400" dirty="0" err="1"/>
              <a:t>kháng</a:t>
            </a:r>
            <a:r>
              <a:rPr sz="2400" dirty="0"/>
              <a:t> </a:t>
            </a:r>
            <a:r>
              <a:rPr sz="2400" dirty="0" err="1"/>
              <a:t>sinh</a:t>
            </a:r>
            <a:r>
              <a:rPr sz="2400" dirty="0"/>
              <a:t> </a:t>
            </a:r>
            <a:r>
              <a:rPr sz="2400" dirty="0" err="1"/>
              <a:t>theo</a:t>
            </a:r>
            <a:r>
              <a:rPr sz="2400" dirty="0"/>
              <a:t> </a:t>
            </a:r>
            <a:r>
              <a:rPr sz="2400" dirty="0" err="1"/>
              <a:t>kinh</a:t>
            </a:r>
            <a:r>
              <a:rPr sz="2400" dirty="0"/>
              <a:t> </a:t>
            </a:r>
            <a:r>
              <a:rPr sz="2400" dirty="0" err="1"/>
              <a:t>nghiệm</a:t>
            </a:r>
            <a:r>
              <a:rPr sz="2400" dirty="0"/>
              <a:t>:</a:t>
            </a:r>
          </a:p>
          <a:p>
            <a:pPr marL="742950" lvl="1" indent="-285750" algn="just">
              <a:lnSpc>
                <a:spcPct val="150000"/>
              </a:lnSpc>
              <a:spcBef>
                <a:spcPts val="600"/>
              </a:spcBef>
              <a:buSzPct val="100000"/>
              <a:buFont typeface="Arial"/>
              <a:buChar char="–"/>
              <a:defRPr sz="2800">
                <a:solidFill>
                  <a:srgbClr val="002060"/>
                </a:solidFill>
              </a:defRPr>
            </a:pPr>
            <a:r>
              <a:rPr sz="2400" dirty="0"/>
              <a:t>Ciprofloxacin</a:t>
            </a:r>
          </a:p>
          <a:p>
            <a:pPr marL="742950" lvl="1" indent="-285750" algn="just">
              <a:lnSpc>
                <a:spcPct val="150000"/>
              </a:lnSpc>
              <a:spcBef>
                <a:spcPts val="600"/>
              </a:spcBef>
              <a:buSzPct val="100000"/>
              <a:buFont typeface="Arial"/>
              <a:buChar char="–"/>
              <a:defRPr sz="2800">
                <a:solidFill>
                  <a:srgbClr val="002060"/>
                </a:solidFill>
              </a:defRPr>
            </a:pPr>
            <a:r>
              <a:rPr sz="2400" dirty="0" err="1"/>
              <a:t>Trimethoprim-sulfamethoxazole</a:t>
            </a:r>
            <a:r>
              <a:rPr sz="2400" dirty="0"/>
              <a:t> (</a:t>
            </a:r>
            <a:r>
              <a:rPr sz="2400" dirty="0" err="1"/>
              <a:t>bactrim</a:t>
            </a:r>
            <a:r>
              <a:rPr sz="2400" dirty="0"/>
              <a:t>)</a:t>
            </a:r>
          </a:p>
          <a:p>
            <a:pPr marL="742950" lvl="1" indent="-285750" algn="just">
              <a:lnSpc>
                <a:spcPct val="150000"/>
              </a:lnSpc>
              <a:spcBef>
                <a:spcPts val="600"/>
              </a:spcBef>
              <a:buSzPct val="100000"/>
              <a:buFont typeface="Arial"/>
              <a:buChar char="–"/>
              <a:defRPr sz="2800">
                <a:solidFill>
                  <a:srgbClr val="002060"/>
                </a:solidFill>
              </a:defRPr>
            </a:pPr>
            <a:r>
              <a:rPr sz="2400" dirty="0"/>
              <a:t>Cephalosporin </a:t>
            </a:r>
            <a:r>
              <a:rPr sz="2400" dirty="0" err="1"/>
              <a:t>thế</a:t>
            </a:r>
            <a:r>
              <a:rPr sz="2400" dirty="0"/>
              <a:t> </a:t>
            </a:r>
            <a:r>
              <a:rPr sz="2400" dirty="0" err="1"/>
              <a:t>thệ</a:t>
            </a:r>
            <a:r>
              <a:rPr sz="2400" dirty="0"/>
              <a:t> 3</a:t>
            </a:r>
          </a:p>
        </p:txBody>
      </p:sp>
      <p:sp>
        <p:nvSpPr>
          <p:cNvPr id="2" name="Slide Number Placeholder 1">
            <a:extLst>
              <a:ext uri="{FF2B5EF4-FFF2-40B4-BE49-F238E27FC236}">
                <a16:creationId xmlns:a16="http://schemas.microsoft.com/office/drawing/2014/main" id="{4639E6D0-59FF-47B6-99D8-1B56EA19075F}"/>
              </a:ext>
            </a:extLst>
          </p:cNvPr>
          <p:cNvSpPr>
            <a:spLocks noGrp="1"/>
          </p:cNvSpPr>
          <p:nvPr>
            <p:ph type="sldNum" sz="quarter" idx="2"/>
          </p:nvPr>
        </p:nvSpPr>
        <p:spPr/>
        <p:txBody>
          <a:bodyPr/>
          <a:lstStyle/>
          <a:p>
            <a:fld id="{86CB4B4D-7CA3-9044-876B-883B54F8677D}" type="slidenum">
              <a:rPr lang="en-US" smtClean="0"/>
              <a:pPr/>
              <a:t>70</a:t>
            </a:fld>
            <a:endParaRPr lang="en-US"/>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ĐIỀU TRỊ"/>
          <p:cNvSpPr txBox="1"/>
          <p:nvPr/>
        </p:nvSpPr>
        <p:spPr>
          <a:xfrm>
            <a:off x="457200" y="457200"/>
            <a:ext cx="8305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t>ĐIỀU TRỊ </a:t>
            </a:r>
          </a:p>
        </p:txBody>
      </p:sp>
      <p:sp>
        <p:nvSpPr>
          <p:cNvPr id="174" name="Phụ nữ có thai nếu ăn phải thực phẩm có nhiễm Listeria thì dù có triệu chứng nhẹ cũng phải điều trị để đề phòng ngừa cho nhiễm trùng thai nhi.…"/>
          <p:cNvSpPr txBox="1"/>
          <p:nvPr/>
        </p:nvSpPr>
        <p:spPr>
          <a:xfrm>
            <a:off x="457200" y="1371600"/>
            <a:ext cx="8305800" cy="3400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lgn="just">
              <a:lnSpc>
                <a:spcPct val="150000"/>
              </a:lnSpc>
              <a:spcBef>
                <a:spcPts val="600"/>
              </a:spcBef>
              <a:buSzPct val="100000"/>
              <a:buFont typeface="Arial"/>
              <a:buChar char="•"/>
              <a:defRPr sz="2800">
                <a:solidFill>
                  <a:srgbClr val="002060"/>
                </a:solidFill>
              </a:defRPr>
            </a:pPr>
            <a:r>
              <a:rPr dirty="0" err="1"/>
              <a:t>Phụ</a:t>
            </a:r>
            <a:r>
              <a:rPr dirty="0"/>
              <a:t> </a:t>
            </a:r>
            <a:r>
              <a:rPr dirty="0" err="1"/>
              <a:t>nữ</a:t>
            </a:r>
            <a:r>
              <a:rPr dirty="0"/>
              <a:t> </a:t>
            </a:r>
            <a:r>
              <a:rPr dirty="0" err="1"/>
              <a:t>có</a:t>
            </a:r>
            <a:r>
              <a:rPr dirty="0"/>
              <a:t> </a:t>
            </a:r>
            <a:r>
              <a:rPr dirty="0" err="1"/>
              <a:t>thai</a:t>
            </a:r>
            <a:r>
              <a:rPr dirty="0"/>
              <a:t> </a:t>
            </a:r>
            <a:r>
              <a:rPr dirty="0" err="1"/>
              <a:t>nếu</a:t>
            </a:r>
            <a:r>
              <a:rPr dirty="0"/>
              <a:t> </a:t>
            </a:r>
            <a:r>
              <a:rPr dirty="0" err="1"/>
              <a:t>ăn</a:t>
            </a:r>
            <a:r>
              <a:rPr dirty="0"/>
              <a:t> </a:t>
            </a:r>
            <a:r>
              <a:rPr dirty="0" err="1"/>
              <a:t>phải</a:t>
            </a:r>
            <a:r>
              <a:rPr dirty="0"/>
              <a:t> </a:t>
            </a:r>
            <a:r>
              <a:rPr dirty="0" err="1"/>
              <a:t>thực</a:t>
            </a:r>
            <a:r>
              <a:rPr dirty="0"/>
              <a:t> </a:t>
            </a:r>
            <a:r>
              <a:rPr dirty="0" err="1"/>
              <a:t>phẩm</a:t>
            </a:r>
            <a:r>
              <a:rPr dirty="0"/>
              <a:t> </a:t>
            </a:r>
            <a:r>
              <a:rPr dirty="0" err="1"/>
              <a:t>có</a:t>
            </a:r>
            <a:r>
              <a:rPr dirty="0"/>
              <a:t> </a:t>
            </a:r>
            <a:r>
              <a:rPr dirty="0" err="1"/>
              <a:t>nhiễm</a:t>
            </a:r>
            <a:r>
              <a:rPr dirty="0"/>
              <a:t> </a:t>
            </a:r>
            <a:r>
              <a:rPr dirty="0" err="1"/>
              <a:t>Listeria</a:t>
            </a:r>
            <a:r>
              <a:rPr dirty="0"/>
              <a:t> </a:t>
            </a:r>
            <a:r>
              <a:rPr dirty="0" err="1"/>
              <a:t>thì</a:t>
            </a:r>
            <a:r>
              <a:rPr dirty="0"/>
              <a:t> </a:t>
            </a:r>
            <a:r>
              <a:rPr dirty="0" err="1"/>
              <a:t>dù</a:t>
            </a:r>
            <a:r>
              <a:rPr dirty="0"/>
              <a:t> </a:t>
            </a:r>
            <a:r>
              <a:rPr dirty="0" err="1"/>
              <a:t>có</a:t>
            </a:r>
            <a:r>
              <a:rPr dirty="0"/>
              <a:t> </a:t>
            </a:r>
            <a:r>
              <a:rPr dirty="0" err="1"/>
              <a:t>triệu</a:t>
            </a:r>
            <a:r>
              <a:rPr dirty="0"/>
              <a:t> </a:t>
            </a:r>
            <a:r>
              <a:rPr dirty="0" err="1"/>
              <a:t>chứng</a:t>
            </a:r>
            <a:r>
              <a:rPr dirty="0"/>
              <a:t> </a:t>
            </a:r>
            <a:r>
              <a:rPr dirty="0" err="1"/>
              <a:t>nhẹ</a:t>
            </a:r>
            <a:r>
              <a:rPr dirty="0"/>
              <a:t> </a:t>
            </a:r>
            <a:r>
              <a:rPr dirty="0" err="1"/>
              <a:t>cũng</a:t>
            </a:r>
            <a:r>
              <a:rPr dirty="0"/>
              <a:t> </a:t>
            </a:r>
            <a:r>
              <a:rPr dirty="0" err="1"/>
              <a:t>phải</a:t>
            </a:r>
            <a:r>
              <a:rPr dirty="0"/>
              <a:t> </a:t>
            </a:r>
            <a:r>
              <a:rPr dirty="0" err="1"/>
              <a:t>điều</a:t>
            </a:r>
            <a:r>
              <a:rPr dirty="0"/>
              <a:t> </a:t>
            </a:r>
            <a:r>
              <a:rPr dirty="0" err="1"/>
              <a:t>trị</a:t>
            </a:r>
            <a:r>
              <a:rPr dirty="0"/>
              <a:t> </a:t>
            </a:r>
            <a:r>
              <a:rPr dirty="0" err="1"/>
              <a:t>để</a:t>
            </a:r>
            <a:r>
              <a:rPr dirty="0"/>
              <a:t> </a:t>
            </a:r>
            <a:r>
              <a:rPr dirty="0" err="1"/>
              <a:t>đề</a:t>
            </a:r>
            <a:r>
              <a:rPr dirty="0"/>
              <a:t> </a:t>
            </a:r>
            <a:r>
              <a:rPr dirty="0" err="1"/>
              <a:t>phòng</a:t>
            </a:r>
            <a:r>
              <a:rPr dirty="0"/>
              <a:t> </a:t>
            </a:r>
            <a:r>
              <a:rPr dirty="0" err="1"/>
              <a:t>ngừa</a:t>
            </a:r>
            <a:r>
              <a:rPr dirty="0"/>
              <a:t> </a:t>
            </a:r>
            <a:r>
              <a:rPr dirty="0" err="1"/>
              <a:t>cho</a:t>
            </a:r>
            <a:r>
              <a:rPr dirty="0"/>
              <a:t> </a:t>
            </a:r>
            <a:r>
              <a:rPr dirty="0" err="1"/>
              <a:t>nhiễm</a:t>
            </a:r>
            <a:r>
              <a:rPr dirty="0"/>
              <a:t> </a:t>
            </a:r>
            <a:r>
              <a:rPr dirty="0" err="1"/>
              <a:t>trùng</a:t>
            </a:r>
            <a:r>
              <a:rPr dirty="0"/>
              <a:t> </a:t>
            </a:r>
            <a:r>
              <a:rPr dirty="0" err="1"/>
              <a:t>thai</a:t>
            </a:r>
            <a:r>
              <a:rPr dirty="0"/>
              <a:t> </a:t>
            </a:r>
            <a:r>
              <a:rPr dirty="0" err="1"/>
              <a:t>nhi</a:t>
            </a:r>
            <a:r>
              <a:rPr dirty="0"/>
              <a:t>. </a:t>
            </a:r>
          </a:p>
          <a:p>
            <a:pPr marL="342900" indent="-342900" algn="just">
              <a:lnSpc>
                <a:spcPct val="150000"/>
              </a:lnSpc>
              <a:spcBef>
                <a:spcPts val="600"/>
              </a:spcBef>
              <a:buSzPct val="100000"/>
              <a:buFont typeface="Arial"/>
              <a:buChar char="•"/>
              <a:defRPr sz="2800">
                <a:solidFill>
                  <a:srgbClr val="002060"/>
                </a:solidFill>
              </a:defRPr>
            </a:pPr>
            <a:r>
              <a:rPr dirty="0" err="1"/>
              <a:t>Kháng</a:t>
            </a:r>
            <a:r>
              <a:rPr dirty="0"/>
              <a:t> </a:t>
            </a:r>
            <a:r>
              <a:rPr dirty="0" err="1"/>
              <a:t>sinh</a:t>
            </a:r>
            <a:r>
              <a:rPr dirty="0"/>
              <a:t> </a:t>
            </a:r>
            <a:r>
              <a:rPr dirty="0" err="1"/>
              <a:t>đặc</a:t>
            </a:r>
            <a:r>
              <a:rPr dirty="0"/>
              <a:t> </a:t>
            </a:r>
            <a:r>
              <a:rPr dirty="0" err="1"/>
              <a:t>hiệu</a:t>
            </a:r>
            <a:r>
              <a:rPr dirty="0"/>
              <a:t> </a:t>
            </a:r>
            <a:r>
              <a:rPr dirty="0" err="1"/>
              <a:t>cho</a:t>
            </a:r>
            <a:r>
              <a:rPr dirty="0"/>
              <a:t> </a:t>
            </a:r>
            <a:r>
              <a:rPr i="1" dirty="0" err="1"/>
              <a:t>Listeria</a:t>
            </a:r>
            <a:r>
              <a:rPr lang="en-US" dirty="0"/>
              <a:t>: </a:t>
            </a:r>
            <a:r>
              <a:rPr dirty="0" err="1"/>
              <a:t>Ampicillin</a:t>
            </a:r>
            <a:r>
              <a:rPr lang="en-US" dirty="0"/>
              <a:t> +/-</a:t>
            </a:r>
            <a:r>
              <a:rPr dirty="0" err="1"/>
              <a:t>Gentamicin</a:t>
            </a:r>
            <a:r>
              <a:rPr dirty="0"/>
              <a:t> </a:t>
            </a:r>
            <a:r>
              <a:rPr dirty="0" err="1"/>
              <a:t>nếu</a:t>
            </a:r>
            <a:r>
              <a:rPr dirty="0"/>
              <a:t> </a:t>
            </a:r>
            <a:r>
              <a:rPr dirty="0" err="1"/>
              <a:t>triệu</a:t>
            </a:r>
            <a:r>
              <a:rPr dirty="0"/>
              <a:t> </a:t>
            </a:r>
            <a:r>
              <a:rPr dirty="0" err="1"/>
              <a:t>chứng</a:t>
            </a:r>
            <a:r>
              <a:rPr dirty="0"/>
              <a:t> </a:t>
            </a:r>
            <a:r>
              <a:rPr dirty="0" err="1"/>
              <a:t>nặng</a:t>
            </a:r>
            <a:r>
              <a:rPr dirty="0"/>
              <a:t>. </a:t>
            </a:r>
          </a:p>
        </p:txBody>
      </p:sp>
      <p:sp>
        <p:nvSpPr>
          <p:cNvPr id="2" name="Slide Number Placeholder 1">
            <a:extLst>
              <a:ext uri="{FF2B5EF4-FFF2-40B4-BE49-F238E27FC236}">
                <a16:creationId xmlns:a16="http://schemas.microsoft.com/office/drawing/2014/main" id="{122EE4A1-D598-45DC-9E3F-BF9198724A1D}"/>
              </a:ext>
            </a:extLst>
          </p:cNvPr>
          <p:cNvSpPr>
            <a:spLocks noGrp="1"/>
          </p:cNvSpPr>
          <p:nvPr>
            <p:ph type="sldNum" sz="quarter" idx="2"/>
          </p:nvPr>
        </p:nvSpPr>
        <p:spPr/>
        <p:txBody>
          <a:bodyPr/>
          <a:lstStyle/>
          <a:p>
            <a:fld id="{86CB4B4D-7CA3-9044-876B-883B54F8677D}" type="slidenum">
              <a:rPr lang="en-US" smtClean="0"/>
              <a:pPr/>
              <a:t>71</a:t>
            </a:fld>
            <a:endParaRPr lang="en-US"/>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HÒNG TRÁNH"/>
          <p:cNvSpPr txBox="1"/>
          <p:nvPr/>
        </p:nvSpPr>
        <p:spPr>
          <a:xfrm>
            <a:off x="457200" y="152400"/>
            <a:ext cx="8305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rPr dirty="0"/>
              <a:t>PHÒNG TRÁNH</a:t>
            </a:r>
          </a:p>
        </p:txBody>
      </p:sp>
      <p:sp>
        <p:nvSpPr>
          <p:cNvPr id="180" name="An toàn thực phẩm trên thị trường…"/>
          <p:cNvSpPr txBox="1"/>
          <p:nvPr/>
        </p:nvSpPr>
        <p:spPr>
          <a:xfrm>
            <a:off x="0" y="729626"/>
            <a:ext cx="8953500" cy="48302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lgn="just">
              <a:lnSpc>
                <a:spcPct val="150000"/>
              </a:lnSpc>
              <a:spcBef>
                <a:spcPts val="600"/>
              </a:spcBef>
              <a:buSzPct val="100000"/>
              <a:buFont typeface="Arial"/>
              <a:buChar char="•"/>
              <a:defRPr sz="2800">
                <a:solidFill>
                  <a:srgbClr val="002060"/>
                </a:solidFill>
              </a:defRPr>
            </a:pPr>
            <a:r>
              <a:rPr sz="2800" b="1" dirty="0"/>
              <a:t>An </a:t>
            </a:r>
            <a:r>
              <a:rPr sz="2800" b="1" dirty="0" err="1"/>
              <a:t>toàn</a:t>
            </a:r>
            <a:r>
              <a:rPr sz="2800" b="1" dirty="0"/>
              <a:t> </a:t>
            </a:r>
            <a:r>
              <a:rPr sz="2800" b="1" dirty="0" err="1"/>
              <a:t>thực</a:t>
            </a:r>
            <a:r>
              <a:rPr sz="2800" b="1" dirty="0"/>
              <a:t> </a:t>
            </a:r>
            <a:r>
              <a:rPr sz="2800" b="1" dirty="0" err="1"/>
              <a:t>phẩm</a:t>
            </a:r>
            <a:r>
              <a:rPr sz="2800" b="1" dirty="0"/>
              <a:t> </a:t>
            </a:r>
            <a:r>
              <a:rPr sz="2800" b="1" dirty="0" err="1"/>
              <a:t>trên</a:t>
            </a:r>
            <a:r>
              <a:rPr sz="2800" b="1" dirty="0"/>
              <a:t> </a:t>
            </a:r>
            <a:r>
              <a:rPr sz="2800" b="1" dirty="0" err="1"/>
              <a:t>thị</a:t>
            </a:r>
            <a:r>
              <a:rPr sz="2800" b="1" dirty="0"/>
              <a:t> </a:t>
            </a:r>
            <a:r>
              <a:rPr sz="2800" b="1" dirty="0" err="1"/>
              <a:t>trường</a:t>
            </a:r>
            <a:endParaRPr sz="2800" b="1" dirty="0"/>
          </a:p>
          <a:p>
            <a:pPr marL="742950" lvl="1" indent="-285750" algn="just">
              <a:lnSpc>
                <a:spcPct val="150000"/>
              </a:lnSpc>
              <a:spcBef>
                <a:spcPts val="600"/>
              </a:spcBef>
              <a:buSzPct val="100000"/>
              <a:buFont typeface="Arial"/>
              <a:buChar char="–"/>
              <a:defRPr sz="2800">
                <a:solidFill>
                  <a:srgbClr val="002060"/>
                </a:solidFill>
              </a:defRPr>
            </a:pPr>
            <a:r>
              <a:rPr sz="2400" dirty="0" err="1"/>
              <a:t>Kiểm</a:t>
            </a:r>
            <a:r>
              <a:rPr sz="2400" dirty="0"/>
              <a:t> </a:t>
            </a:r>
            <a:r>
              <a:rPr sz="2400" dirty="0" err="1"/>
              <a:t>soát</a:t>
            </a:r>
            <a:r>
              <a:rPr sz="2400" dirty="0"/>
              <a:t> </a:t>
            </a:r>
            <a:r>
              <a:rPr sz="2400" dirty="0" err="1"/>
              <a:t>trong</a:t>
            </a:r>
            <a:r>
              <a:rPr sz="2400" dirty="0"/>
              <a:t> </a:t>
            </a:r>
            <a:r>
              <a:rPr sz="2400" dirty="0" err="1"/>
              <a:t>công</a:t>
            </a:r>
            <a:r>
              <a:rPr sz="2400" dirty="0"/>
              <a:t> </a:t>
            </a:r>
            <a:r>
              <a:rPr sz="2400" dirty="0" err="1"/>
              <a:t>nghiệp</a:t>
            </a:r>
            <a:r>
              <a:rPr sz="2400" dirty="0"/>
              <a:t>:</a:t>
            </a:r>
          </a:p>
          <a:p>
            <a:pPr marL="1143000" lvl="2" indent="-228600" algn="just">
              <a:lnSpc>
                <a:spcPct val="150000"/>
              </a:lnSpc>
              <a:spcBef>
                <a:spcPts val="500"/>
              </a:spcBef>
              <a:buSzPct val="100000"/>
              <a:buFont typeface="Arial"/>
              <a:buChar char="•"/>
              <a:defRPr sz="2400">
                <a:solidFill>
                  <a:srgbClr val="002060"/>
                </a:solidFill>
              </a:defRPr>
            </a:pPr>
            <a:r>
              <a:rPr sz="2200" dirty="0" err="1"/>
              <a:t>Biện</a:t>
            </a:r>
            <a:r>
              <a:rPr sz="2200" dirty="0"/>
              <a:t> </a:t>
            </a:r>
            <a:r>
              <a:rPr sz="2200" dirty="0" err="1"/>
              <a:t>pháp</a:t>
            </a:r>
            <a:r>
              <a:rPr sz="2200" dirty="0"/>
              <a:t> Pasteur </a:t>
            </a:r>
            <a:r>
              <a:rPr sz="2200" dirty="0" err="1"/>
              <a:t>bất</a:t>
            </a:r>
            <a:r>
              <a:rPr sz="2200" dirty="0"/>
              <a:t> </a:t>
            </a:r>
            <a:r>
              <a:rPr sz="2200" dirty="0" err="1"/>
              <a:t>hoạt</a:t>
            </a:r>
            <a:r>
              <a:rPr sz="2200" dirty="0"/>
              <a:t> </a:t>
            </a:r>
            <a:r>
              <a:rPr sz="2200" dirty="0" err="1"/>
              <a:t>nhiều</a:t>
            </a:r>
            <a:r>
              <a:rPr sz="2200" dirty="0"/>
              <a:t> vi </a:t>
            </a:r>
            <a:r>
              <a:rPr sz="2200" dirty="0" err="1"/>
              <a:t>sinh</a:t>
            </a:r>
            <a:r>
              <a:rPr sz="2200" dirty="0"/>
              <a:t> </a:t>
            </a:r>
            <a:r>
              <a:rPr sz="2200" dirty="0" err="1"/>
              <a:t>vật</a:t>
            </a:r>
            <a:r>
              <a:rPr sz="2200" dirty="0"/>
              <a:t> </a:t>
            </a:r>
            <a:r>
              <a:rPr sz="2200" dirty="0" err="1"/>
              <a:t>trong</a:t>
            </a:r>
            <a:r>
              <a:rPr sz="2200" dirty="0"/>
              <a:t> </a:t>
            </a:r>
            <a:r>
              <a:rPr sz="2200" dirty="0" err="1"/>
              <a:t>thực</a:t>
            </a:r>
            <a:r>
              <a:rPr sz="2200" dirty="0"/>
              <a:t> </a:t>
            </a:r>
            <a:r>
              <a:rPr sz="2200" dirty="0" err="1"/>
              <a:t>phẩm</a:t>
            </a:r>
            <a:endParaRPr lang="en-US" sz="2200" dirty="0"/>
          </a:p>
          <a:p>
            <a:pPr marL="1143000" lvl="2" indent="-228600" algn="just">
              <a:lnSpc>
                <a:spcPct val="150000"/>
              </a:lnSpc>
              <a:spcBef>
                <a:spcPts val="500"/>
              </a:spcBef>
              <a:buSzPct val="100000"/>
              <a:buFont typeface="Arial"/>
              <a:buChar char="•"/>
              <a:defRPr sz="2400">
                <a:solidFill>
                  <a:srgbClr val="002060"/>
                </a:solidFill>
              </a:defRPr>
            </a:pPr>
            <a:r>
              <a:rPr sz="2200" dirty="0" err="1"/>
              <a:t>Các</a:t>
            </a:r>
            <a:r>
              <a:rPr sz="2200" dirty="0"/>
              <a:t> vi </a:t>
            </a:r>
            <a:r>
              <a:rPr sz="2200" dirty="0" err="1"/>
              <a:t>khuẩn</a:t>
            </a:r>
            <a:r>
              <a:rPr sz="2200" dirty="0"/>
              <a:t> </a:t>
            </a:r>
            <a:r>
              <a:rPr sz="2200" dirty="0" err="1"/>
              <a:t>làm</a:t>
            </a:r>
            <a:r>
              <a:rPr sz="2200" dirty="0"/>
              <a:t> </a:t>
            </a:r>
            <a:r>
              <a:rPr sz="2200" dirty="0" err="1"/>
              <a:t>hỏng</a:t>
            </a:r>
            <a:r>
              <a:rPr sz="2200" dirty="0"/>
              <a:t> </a:t>
            </a:r>
            <a:r>
              <a:rPr sz="2200" dirty="0" err="1"/>
              <a:t>thực</a:t>
            </a:r>
            <a:r>
              <a:rPr sz="2200" dirty="0"/>
              <a:t> </a:t>
            </a:r>
            <a:r>
              <a:rPr sz="2200" dirty="0" err="1"/>
              <a:t>phẩm</a:t>
            </a:r>
            <a:r>
              <a:rPr sz="2200" dirty="0"/>
              <a:t> </a:t>
            </a:r>
            <a:r>
              <a:rPr sz="2200" dirty="0" err="1"/>
              <a:t>vẫn</a:t>
            </a:r>
            <a:r>
              <a:rPr sz="2200" dirty="0"/>
              <a:t> </a:t>
            </a:r>
            <a:r>
              <a:rPr sz="2200" dirty="0" err="1"/>
              <a:t>còn</a:t>
            </a:r>
            <a:r>
              <a:rPr sz="2200" dirty="0"/>
              <a:t>.</a:t>
            </a:r>
          </a:p>
          <a:p>
            <a:pPr marL="742950" lvl="1" indent="-285750" algn="just">
              <a:lnSpc>
                <a:spcPct val="150000"/>
              </a:lnSpc>
              <a:spcBef>
                <a:spcPts val="600"/>
              </a:spcBef>
              <a:buSzPct val="100000"/>
              <a:buFont typeface="Arial"/>
              <a:buChar char="–"/>
              <a:defRPr sz="2800">
                <a:solidFill>
                  <a:srgbClr val="002060"/>
                </a:solidFill>
              </a:defRPr>
            </a:pPr>
            <a:r>
              <a:rPr sz="2400" dirty="0" err="1"/>
              <a:t>Các</a:t>
            </a:r>
            <a:r>
              <a:rPr sz="2400" dirty="0"/>
              <a:t> </a:t>
            </a:r>
            <a:r>
              <a:rPr sz="2400" dirty="0" err="1"/>
              <a:t>điểm</a:t>
            </a:r>
            <a:r>
              <a:rPr sz="2400" dirty="0"/>
              <a:t> </a:t>
            </a:r>
            <a:r>
              <a:rPr sz="2400" dirty="0" err="1"/>
              <a:t>kiểm</a:t>
            </a:r>
            <a:r>
              <a:rPr sz="2400" dirty="0"/>
              <a:t> </a:t>
            </a:r>
            <a:r>
              <a:rPr sz="2400" dirty="0" err="1"/>
              <a:t>soát</a:t>
            </a:r>
            <a:r>
              <a:rPr sz="2400" dirty="0"/>
              <a:t> </a:t>
            </a:r>
            <a:r>
              <a:rPr sz="2400" dirty="0" err="1"/>
              <a:t>quan</a:t>
            </a:r>
            <a:r>
              <a:rPr sz="2400" dirty="0"/>
              <a:t> </a:t>
            </a:r>
            <a:r>
              <a:rPr sz="2400" dirty="0" err="1"/>
              <a:t>trọng</a:t>
            </a:r>
            <a:r>
              <a:rPr sz="2400" dirty="0"/>
              <a:t> </a:t>
            </a:r>
            <a:r>
              <a:rPr sz="2400" dirty="0" err="1"/>
              <a:t>và</a:t>
            </a:r>
            <a:r>
              <a:rPr sz="2400" dirty="0"/>
              <a:t> </a:t>
            </a:r>
            <a:r>
              <a:rPr sz="2400" dirty="0" err="1"/>
              <a:t>phân</a:t>
            </a:r>
            <a:r>
              <a:rPr sz="2400" dirty="0"/>
              <a:t> </a:t>
            </a:r>
            <a:r>
              <a:rPr sz="2400" dirty="0" err="1"/>
              <a:t>tích</a:t>
            </a:r>
            <a:r>
              <a:rPr sz="2400" dirty="0"/>
              <a:t> </a:t>
            </a:r>
            <a:r>
              <a:rPr sz="2400" dirty="0" err="1"/>
              <a:t>nguy</a:t>
            </a:r>
            <a:r>
              <a:rPr sz="2400" dirty="0"/>
              <a:t> </a:t>
            </a:r>
            <a:r>
              <a:rPr sz="2400" dirty="0" err="1"/>
              <a:t>cơ</a:t>
            </a:r>
            <a:r>
              <a:rPr lang="en-US" sz="2400" dirty="0"/>
              <a:t> </a:t>
            </a:r>
            <a:r>
              <a:rPr sz="2400" dirty="0"/>
              <a:t>(Hazard Analysis Critical Control Points,</a:t>
            </a:r>
            <a:r>
              <a:rPr lang="en-US" sz="2400" dirty="0"/>
              <a:t> </a:t>
            </a:r>
            <a:r>
              <a:rPr sz="2400" dirty="0"/>
              <a:t>HACCP) </a:t>
            </a:r>
            <a:r>
              <a:rPr sz="2400" dirty="0" err="1"/>
              <a:t>đòi</a:t>
            </a:r>
            <a:r>
              <a:rPr sz="2400" dirty="0"/>
              <a:t> </a:t>
            </a:r>
            <a:r>
              <a:rPr sz="2400" dirty="0" err="1"/>
              <a:t>hỏi</a:t>
            </a:r>
            <a:r>
              <a:rPr sz="2400" dirty="0"/>
              <a:t> </a:t>
            </a:r>
            <a:r>
              <a:rPr sz="2400" dirty="0" err="1"/>
              <a:t>các</a:t>
            </a:r>
            <a:r>
              <a:rPr sz="2400" dirty="0"/>
              <a:t> </a:t>
            </a:r>
            <a:r>
              <a:rPr sz="2400" dirty="0" err="1"/>
              <a:t>nhà</a:t>
            </a:r>
            <a:r>
              <a:rPr sz="2400" dirty="0"/>
              <a:t> </a:t>
            </a:r>
            <a:r>
              <a:rPr sz="2400" dirty="0" err="1"/>
              <a:t>sản</a:t>
            </a:r>
            <a:r>
              <a:rPr sz="2400" dirty="0"/>
              <a:t> </a:t>
            </a:r>
            <a:r>
              <a:rPr sz="2400" dirty="0" err="1"/>
              <a:t>xuất</a:t>
            </a:r>
            <a:r>
              <a:rPr sz="2400" dirty="0"/>
              <a:t> </a:t>
            </a:r>
            <a:r>
              <a:rPr sz="2400" dirty="0" err="1"/>
              <a:t>thực</a:t>
            </a:r>
            <a:r>
              <a:rPr sz="2400" dirty="0"/>
              <a:t> </a:t>
            </a:r>
            <a:r>
              <a:rPr sz="2400" dirty="0" err="1"/>
              <a:t>phẩm</a:t>
            </a:r>
            <a:r>
              <a:rPr sz="2400" dirty="0"/>
              <a:t> </a:t>
            </a:r>
            <a:r>
              <a:rPr sz="2400" dirty="0" err="1"/>
              <a:t>phải</a:t>
            </a:r>
            <a:r>
              <a:rPr sz="2400" dirty="0"/>
              <a:t> </a:t>
            </a:r>
            <a:r>
              <a:rPr sz="2400" dirty="0" err="1"/>
              <a:t>phát</a:t>
            </a:r>
            <a:r>
              <a:rPr sz="2400" dirty="0"/>
              <a:t> </a:t>
            </a:r>
            <a:r>
              <a:rPr sz="2400" dirty="0" err="1"/>
              <a:t>hiện</a:t>
            </a:r>
            <a:r>
              <a:rPr sz="2400" dirty="0"/>
              <a:t> </a:t>
            </a:r>
            <a:r>
              <a:rPr sz="2400" dirty="0" err="1"/>
              <a:t>các</a:t>
            </a:r>
            <a:r>
              <a:rPr sz="2400" dirty="0"/>
              <a:t> </a:t>
            </a:r>
            <a:r>
              <a:rPr sz="2400" dirty="0" err="1"/>
              <a:t>khâu</a:t>
            </a:r>
            <a:r>
              <a:rPr sz="2400" dirty="0"/>
              <a:t> </a:t>
            </a:r>
            <a:r>
              <a:rPr sz="2400" dirty="0" err="1"/>
              <a:t>nhiễm</a:t>
            </a:r>
            <a:r>
              <a:rPr sz="2400" dirty="0"/>
              <a:t> </a:t>
            </a:r>
            <a:r>
              <a:rPr sz="2400" dirty="0" err="1"/>
              <a:t>bẩn</a:t>
            </a:r>
            <a:r>
              <a:rPr sz="2400" dirty="0"/>
              <a:t> </a:t>
            </a:r>
            <a:r>
              <a:rPr sz="2400" dirty="0" err="1"/>
              <a:t>và</a:t>
            </a:r>
            <a:r>
              <a:rPr sz="2400" dirty="0"/>
              <a:t> </a:t>
            </a:r>
            <a:r>
              <a:rPr sz="2400" dirty="0" err="1"/>
              <a:t>thực</a:t>
            </a:r>
            <a:r>
              <a:rPr sz="2400" dirty="0"/>
              <a:t> </a:t>
            </a:r>
            <a:r>
              <a:rPr sz="2400" dirty="0" err="1"/>
              <a:t>hiện</a:t>
            </a:r>
            <a:r>
              <a:rPr sz="2400" dirty="0"/>
              <a:t> </a:t>
            </a:r>
            <a:r>
              <a:rPr sz="2400" dirty="0" err="1"/>
              <a:t>các</a:t>
            </a:r>
            <a:r>
              <a:rPr sz="2400" dirty="0"/>
              <a:t> </a:t>
            </a:r>
            <a:r>
              <a:rPr sz="2400" dirty="0" err="1"/>
              <a:t>biện</a:t>
            </a:r>
            <a:r>
              <a:rPr sz="2400" dirty="0"/>
              <a:t> </a:t>
            </a:r>
            <a:r>
              <a:rPr sz="2400" dirty="0" err="1"/>
              <a:t>pháp</a:t>
            </a:r>
            <a:r>
              <a:rPr sz="2400" dirty="0"/>
              <a:t> </a:t>
            </a:r>
            <a:r>
              <a:rPr sz="2400" dirty="0" err="1"/>
              <a:t>kiểm</a:t>
            </a:r>
            <a:r>
              <a:rPr sz="2400" dirty="0"/>
              <a:t> </a:t>
            </a:r>
            <a:r>
              <a:rPr sz="2400" dirty="0" err="1"/>
              <a:t>soát</a:t>
            </a:r>
            <a:r>
              <a:rPr sz="2400" dirty="0"/>
              <a:t>.</a:t>
            </a:r>
          </a:p>
        </p:txBody>
      </p:sp>
      <p:sp>
        <p:nvSpPr>
          <p:cNvPr id="2" name="Slide Number Placeholder 1">
            <a:extLst>
              <a:ext uri="{FF2B5EF4-FFF2-40B4-BE49-F238E27FC236}">
                <a16:creationId xmlns:a16="http://schemas.microsoft.com/office/drawing/2014/main" id="{7F59C400-7CC3-4D74-AEC7-4927C30DBA21}"/>
              </a:ext>
            </a:extLst>
          </p:cNvPr>
          <p:cNvSpPr>
            <a:spLocks noGrp="1"/>
          </p:cNvSpPr>
          <p:nvPr>
            <p:ph type="sldNum" sz="quarter" idx="2"/>
          </p:nvPr>
        </p:nvSpPr>
        <p:spPr/>
        <p:txBody>
          <a:bodyPr/>
          <a:lstStyle/>
          <a:p>
            <a:fld id="{86CB4B4D-7CA3-9044-876B-883B54F8677D}" type="slidenum">
              <a:rPr lang="en-US" smtClean="0"/>
              <a:pPr/>
              <a:t>72</a:t>
            </a:fld>
            <a:endParaRPr lang="en-US"/>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Người tiêu dùng…"/>
          <p:cNvSpPr txBox="1"/>
          <p:nvPr/>
        </p:nvSpPr>
        <p:spPr>
          <a:xfrm>
            <a:off x="457200" y="1066800"/>
            <a:ext cx="8305800" cy="5490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gn="just">
              <a:lnSpc>
                <a:spcPct val="150000"/>
              </a:lnSpc>
              <a:spcBef>
                <a:spcPts val="600"/>
              </a:spcBef>
              <a:buSzPct val="100000"/>
              <a:buFont typeface="Arial"/>
              <a:buChar char="•"/>
              <a:defRPr sz="2800">
                <a:solidFill>
                  <a:srgbClr val="002060"/>
                </a:solidFill>
              </a:defRPr>
            </a:pPr>
            <a:r>
              <a:rPr lang="en-US" b="1" dirty="0"/>
              <a:t>An </a:t>
            </a:r>
            <a:r>
              <a:rPr lang="en-US" b="1" dirty="0" err="1"/>
              <a:t>toàn</a:t>
            </a:r>
            <a:r>
              <a:rPr lang="en-US" b="1" dirty="0"/>
              <a:t> </a:t>
            </a:r>
            <a:r>
              <a:rPr lang="en-US" b="1" dirty="0" err="1"/>
              <a:t>cho</a:t>
            </a:r>
            <a:r>
              <a:rPr lang="en-US" b="1" dirty="0"/>
              <a:t> </a:t>
            </a:r>
            <a:r>
              <a:rPr lang="en-US" b="1" dirty="0" err="1"/>
              <a:t>n</a:t>
            </a:r>
            <a:r>
              <a:rPr b="1" dirty="0" err="1"/>
              <a:t>gười</a:t>
            </a:r>
            <a:r>
              <a:rPr b="1" dirty="0"/>
              <a:t> </a:t>
            </a:r>
            <a:r>
              <a:rPr b="1" dirty="0" err="1"/>
              <a:t>tiêu</a:t>
            </a:r>
            <a:r>
              <a:rPr b="1" dirty="0"/>
              <a:t> </a:t>
            </a:r>
            <a:r>
              <a:rPr b="1" dirty="0" err="1"/>
              <a:t>dùng</a:t>
            </a:r>
            <a:endParaRPr b="1" dirty="0"/>
          </a:p>
          <a:p>
            <a:pPr marL="742950" lvl="1" indent="-285750" algn="just">
              <a:lnSpc>
                <a:spcPct val="150000"/>
              </a:lnSpc>
              <a:spcBef>
                <a:spcPts val="600"/>
              </a:spcBef>
              <a:buSzPct val="100000"/>
              <a:buFont typeface="Arial"/>
              <a:buChar char="–"/>
              <a:defRPr sz="2800">
                <a:solidFill>
                  <a:srgbClr val="002060"/>
                </a:solidFill>
              </a:defRPr>
            </a:pPr>
            <a:r>
              <a:rPr dirty="0" err="1"/>
              <a:t>Rửa</a:t>
            </a:r>
            <a:r>
              <a:rPr dirty="0"/>
              <a:t> </a:t>
            </a:r>
            <a:r>
              <a:rPr dirty="0" err="1"/>
              <a:t>tay</a:t>
            </a:r>
            <a:r>
              <a:rPr dirty="0"/>
              <a:t> </a:t>
            </a:r>
            <a:r>
              <a:rPr dirty="0" err="1"/>
              <a:t>bằng</a:t>
            </a:r>
            <a:r>
              <a:rPr dirty="0"/>
              <a:t> </a:t>
            </a:r>
            <a:r>
              <a:rPr dirty="0" err="1"/>
              <a:t>nước</a:t>
            </a:r>
            <a:r>
              <a:rPr dirty="0"/>
              <a:t> </a:t>
            </a:r>
            <a:r>
              <a:rPr dirty="0" err="1"/>
              <a:t>xà</a:t>
            </a:r>
            <a:r>
              <a:rPr dirty="0"/>
              <a:t> </a:t>
            </a:r>
            <a:r>
              <a:rPr dirty="0" err="1"/>
              <a:t>phòng</a:t>
            </a:r>
            <a:r>
              <a:rPr dirty="0"/>
              <a:t> </a:t>
            </a:r>
            <a:r>
              <a:rPr dirty="0" err="1"/>
              <a:t>trước</a:t>
            </a:r>
            <a:r>
              <a:rPr dirty="0"/>
              <a:t> </a:t>
            </a:r>
            <a:r>
              <a:rPr dirty="0" err="1"/>
              <a:t>ăn</a:t>
            </a:r>
            <a:r>
              <a:rPr dirty="0"/>
              <a:t>.</a:t>
            </a:r>
          </a:p>
          <a:p>
            <a:pPr marL="742950" lvl="1" indent="-285750" algn="just">
              <a:lnSpc>
                <a:spcPct val="150000"/>
              </a:lnSpc>
              <a:spcBef>
                <a:spcPts val="600"/>
              </a:spcBef>
              <a:buSzPct val="100000"/>
              <a:buFont typeface="Arial"/>
              <a:buChar char="–"/>
              <a:defRPr sz="2800">
                <a:solidFill>
                  <a:srgbClr val="002060"/>
                </a:solidFill>
              </a:defRPr>
            </a:pPr>
            <a:r>
              <a:rPr lang="en-US" dirty="0" err="1"/>
              <a:t>M</a:t>
            </a:r>
            <a:r>
              <a:rPr dirty="0" err="1"/>
              <a:t>ặt</a:t>
            </a:r>
            <a:r>
              <a:rPr dirty="0"/>
              <a:t> </a:t>
            </a:r>
            <a:r>
              <a:rPr dirty="0" err="1"/>
              <a:t>bàn</a:t>
            </a:r>
            <a:r>
              <a:rPr dirty="0"/>
              <a:t>, </a:t>
            </a:r>
            <a:r>
              <a:rPr dirty="0" err="1"/>
              <a:t>các</a:t>
            </a:r>
            <a:r>
              <a:rPr dirty="0"/>
              <a:t> </a:t>
            </a:r>
            <a:r>
              <a:rPr dirty="0" err="1"/>
              <a:t>dụng</a:t>
            </a:r>
            <a:r>
              <a:rPr dirty="0"/>
              <a:t> </a:t>
            </a:r>
            <a:r>
              <a:rPr dirty="0" err="1"/>
              <a:t>cụ</a:t>
            </a:r>
            <a:r>
              <a:rPr dirty="0"/>
              <a:t> </a:t>
            </a:r>
            <a:r>
              <a:rPr dirty="0" err="1"/>
              <a:t>khi</a:t>
            </a:r>
            <a:r>
              <a:rPr dirty="0"/>
              <a:t> </a:t>
            </a:r>
            <a:r>
              <a:rPr dirty="0" err="1"/>
              <a:t>ăn</a:t>
            </a:r>
            <a:r>
              <a:rPr dirty="0"/>
              <a:t> </a:t>
            </a:r>
            <a:r>
              <a:rPr dirty="0" err="1"/>
              <a:t>và</a:t>
            </a:r>
            <a:r>
              <a:rPr dirty="0"/>
              <a:t> </a:t>
            </a:r>
            <a:r>
              <a:rPr dirty="0" err="1"/>
              <a:t>các</a:t>
            </a:r>
            <a:r>
              <a:rPr dirty="0"/>
              <a:t> </a:t>
            </a:r>
            <a:r>
              <a:rPr dirty="0" err="1"/>
              <a:t>vị</a:t>
            </a:r>
            <a:r>
              <a:rPr dirty="0"/>
              <a:t> </a:t>
            </a:r>
            <a:r>
              <a:rPr dirty="0" err="1"/>
              <a:t>trí</a:t>
            </a:r>
            <a:r>
              <a:rPr dirty="0"/>
              <a:t> </a:t>
            </a:r>
            <a:r>
              <a:rPr dirty="0" err="1"/>
              <a:t>chế</a:t>
            </a:r>
            <a:r>
              <a:rPr dirty="0"/>
              <a:t> </a:t>
            </a:r>
            <a:r>
              <a:rPr dirty="0" err="1"/>
              <a:t>biến</a:t>
            </a:r>
            <a:r>
              <a:rPr dirty="0"/>
              <a:t> </a:t>
            </a:r>
            <a:r>
              <a:rPr dirty="0" err="1"/>
              <a:t>phải</a:t>
            </a:r>
            <a:r>
              <a:rPr dirty="0"/>
              <a:t> </a:t>
            </a:r>
            <a:r>
              <a:rPr dirty="0" err="1"/>
              <a:t>sạch</a:t>
            </a:r>
            <a:r>
              <a:rPr dirty="0"/>
              <a:t>.</a:t>
            </a:r>
          </a:p>
          <a:p>
            <a:pPr marL="742950" lvl="1" indent="-285750" algn="just">
              <a:lnSpc>
                <a:spcPct val="150000"/>
              </a:lnSpc>
              <a:spcBef>
                <a:spcPts val="600"/>
              </a:spcBef>
              <a:buSzPct val="100000"/>
              <a:buFont typeface="Arial"/>
              <a:buChar char="–"/>
              <a:defRPr sz="2800">
                <a:solidFill>
                  <a:srgbClr val="002060"/>
                </a:solidFill>
              </a:defRPr>
            </a:pPr>
            <a:r>
              <a:rPr lang="en-US" dirty="0" err="1"/>
              <a:t>Đảm</a:t>
            </a:r>
            <a:r>
              <a:rPr lang="en-US" dirty="0"/>
              <a:t> </a:t>
            </a:r>
            <a:r>
              <a:rPr lang="en-US" dirty="0" err="1"/>
              <a:t>bảo</a:t>
            </a:r>
            <a:r>
              <a:rPr lang="en-US" dirty="0"/>
              <a:t> </a:t>
            </a:r>
            <a:r>
              <a:rPr dirty="0" err="1"/>
              <a:t>thực</a:t>
            </a:r>
            <a:r>
              <a:rPr dirty="0"/>
              <a:t> </a:t>
            </a:r>
            <a:r>
              <a:rPr dirty="0" err="1"/>
              <a:t>phẩm</a:t>
            </a:r>
            <a:r>
              <a:rPr dirty="0"/>
              <a:t> </a:t>
            </a:r>
            <a:r>
              <a:rPr dirty="0" err="1"/>
              <a:t>đã</a:t>
            </a:r>
            <a:r>
              <a:rPr dirty="0"/>
              <a:t> </a:t>
            </a:r>
            <a:r>
              <a:rPr dirty="0" err="1"/>
              <a:t>n</a:t>
            </a:r>
            <a:r>
              <a:rPr lang="en-US" dirty="0" err="1"/>
              <a:t>ấ</a:t>
            </a:r>
            <a:r>
              <a:rPr dirty="0" err="1"/>
              <a:t>u</a:t>
            </a:r>
            <a:r>
              <a:rPr dirty="0"/>
              <a:t> </a:t>
            </a:r>
            <a:r>
              <a:rPr dirty="0" err="1"/>
              <a:t>vẫn</a:t>
            </a:r>
            <a:r>
              <a:rPr dirty="0"/>
              <a:t> </a:t>
            </a:r>
            <a:r>
              <a:rPr dirty="0" err="1"/>
              <a:t>đang</a:t>
            </a:r>
            <a:r>
              <a:rPr dirty="0"/>
              <a:t> </a:t>
            </a:r>
            <a:r>
              <a:rPr dirty="0" err="1"/>
              <a:t>sôi</a:t>
            </a:r>
            <a:r>
              <a:rPr dirty="0"/>
              <a:t> </a:t>
            </a:r>
            <a:r>
              <a:rPr dirty="0" err="1"/>
              <a:t>trước</a:t>
            </a:r>
            <a:r>
              <a:rPr dirty="0"/>
              <a:t> </a:t>
            </a:r>
            <a:r>
              <a:rPr dirty="0" err="1"/>
              <a:t>ăn</a:t>
            </a:r>
            <a:r>
              <a:rPr dirty="0"/>
              <a:t> </a:t>
            </a:r>
            <a:r>
              <a:rPr dirty="0" err="1"/>
              <a:t>và</a:t>
            </a:r>
            <a:r>
              <a:rPr dirty="0"/>
              <a:t> </a:t>
            </a:r>
            <a:r>
              <a:rPr dirty="0" err="1"/>
              <a:t>rau</a:t>
            </a:r>
            <a:r>
              <a:rPr dirty="0"/>
              <a:t> </a:t>
            </a:r>
            <a:r>
              <a:rPr dirty="0" err="1"/>
              <a:t>quả</a:t>
            </a:r>
            <a:r>
              <a:rPr dirty="0"/>
              <a:t> </a:t>
            </a:r>
            <a:r>
              <a:rPr dirty="0" err="1"/>
              <a:t>tươi</a:t>
            </a:r>
            <a:r>
              <a:rPr dirty="0"/>
              <a:t> </a:t>
            </a:r>
            <a:r>
              <a:rPr dirty="0" err="1"/>
              <a:t>phải</a:t>
            </a:r>
            <a:r>
              <a:rPr dirty="0"/>
              <a:t> </a:t>
            </a:r>
            <a:r>
              <a:rPr dirty="0" err="1"/>
              <a:t>tươi</a:t>
            </a:r>
            <a:r>
              <a:rPr dirty="0"/>
              <a:t> </a:t>
            </a:r>
            <a:r>
              <a:rPr dirty="0" err="1"/>
              <a:t>và</a:t>
            </a:r>
            <a:r>
              <a:rPr dirty="0"/>
              <a:t> </a:t>
            </a:r>
            <a:r>
              <a:rPr dirty="0" err="1"/>
              <a:t>lạnh</a:t>
            </a:r>
            <a:r>
              <a:rPr dirty="0"/>
              <a:t>.</a:t>
            </a:r>
          </a:p>
          <a:p>
            <a:pPr marL="742950" lvl="1" indent="-285750" algn="just">
              <a:lnSpc>
                <a:spcPct val="150000"/>
              </a:lnSpc>
              <a:spcBef>
                <a:spcPts val="600"/>
              </a:spcBef>
              <a:buSzPct val="100000"/>
              <a:buFont typeface="Arial"/>
              <a:buChar char="–"/>
              <a:defRPr sz="2800">
                <a:solidFill>
                  <a:srgbClr val="002060"/>
                </a:solidFill>
              </a:defRPr>
            </a:pPr>
            <a:r>
              <a:rPr dirty="0" err="1"/>
              <a:t>Bảo</a:t>
            </a:r>
            <a:r>
              <a:rPr dirty="0"/>
              <a:t> </a:t>
            </a:r>
            <a:r>
              <a:rPr dirty="0" err="1"/>
              <a:t>quản</a:t>
            </a:r>
            <a:r>
              <a:rPr dirty="0"/>
              <a:t> </a:t>
            </a:r>
            <a:r>
              <a:rPr dirty="0" err="1"/>
              <a:t>lạnh</a:t>
            </a:r>
            <a:r>
              <a:rPr dirty="0"/>
              <a:t> </a:t>
            </a:r>
            <a:r>
              <a:rPr dirty="0" err="1"/>
              <a:t>các</a:t>
            </a:r>
            <a:r>
              <a:rPr dirty="0"/>
              <a:t> </a:t>
            </a:r>
            <a:r>
              <a:rPr dirty="0" err="1"/>
              <a:t>thực</a:t>
            </a:r>
            <a:r>
              <a:rPr dirty="0"/>
              <a:t> </a:t>
            </a:r>
            <a:r>
              <a:rPr dirty="0" err="1"/>
              <a:t>phẩm</a:t>
            </a:r>
            <a:r>
              <a:rPr dirty="0"/>
              <a:t> </a:t>
            </a:r>
            <a:r>
              <a:rPr dirty="0" err="1"/>
              <a:t>mua</a:t>
            </a:r>
            <a:r>
              <a:rPr dirty="0"/>
              <a:t> </a:t>
            </a:r>
            <a:r>
              <a:rPr dirty="0" err="1"/>
              <a:t>sẵn</a:t>
            </a:r>
            <a:r>
              <a:rPr dirty="0"/>
              <a:t> </a:t>
            </a:r>
            <a:r>
              <a:rPr dirty="0" err="1"/>
              <a:t>trong</a:t>
            </a:r>
            <a:r>
              <a:rPr dirty="0"/>
              <a:t> </a:t>
            </a:r>
            <a:r>
              <a:rPr dirty="0" err="1"/>
              <a:t>vòng</a:t>
            </a:r>
            <a:r>
              <a:rPr dirty="0"/>
              <a:t> 2 </a:t>
            </a:r>
            <a:r>
              <a:rPr dirty="0" err="1"/>
              <a:t>giờ</a:t>
            </a:r>
            <a:r>
              <a:rPr dirty="0"/>
              <a:t>.</a:t>
            </a:r>
          </a:p>
        </p:txBody>
      </p:sp>
      <p:sp>
        <p:nvSpPr>
          <p:cNvPr id="217" name="PHÒNG TRÁNH"/>
          <p:cNvSpPr txBox="1"/>
          <p:nvPr/>
        </p:nvSpPr>
        <p:spPr>
          <a:xfrm>
            <a:off x="457200" y="304800"/>
            <a:ext cx="8305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t>PHÒNG TRÁNH</a:t>
            </a:r>
          </a:p>
        </p:txBody>
      </p:sp>
      <p:sp>
        <p:nvSpPr>
          <p:cNvPr id="2" name="Slide Number Placeholder 1">
            <a:extLst>
              <a:ext uri="{FF2B5EF4-FFF2-40B4-BE49-F238E27FC236}">
                <a16:creationId xmlns:a16="http://schemas.microsoft.com/office/drawing/2014/main" id="{13F2149F-EFC1-4D3E-9826-9AB56D2A74DC}"/>
              </a:ext>
            </a:extLst>
          </p:cNvPr>
          <p:cNvSpPr>
            <a:spLocks noGrp="1"/>
          </p:cNvSpPr>
          <p:nvPr>
            <p:ph type="sldNum" sz="quarter" idx="2"/>
          </p:nvPr>
        </p:nvSpPr>
        <p:spPr/>
        <p:txBody>
          <a:bodyPr/>
          <a:lstStyle/>
          <a:p>
            <a:fld id="{86CB4B4D-7CA3-9044-876B-883B54F8677D}" type="slidenum">
              <a:rPr lang="en-US" smtClean="0"/>
              <a:pPr/>
              <a:t>73</a:t>
            </a:fld>
            <a:endParaRPr lang="en-US"/>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HÒNG TRÁNH"/>
          <p:cNvSpPr txBox="1"/>
          <p:nvPr/>
        </p:nvSpPr>
        <p:spPr>
          <a:xfrm>
            <a:off x="457200" y="381000"/>
            <a:ext cx="8305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t>PHÒNG TRÁNH</a:t>
            </a:r>
          </a:p>
        </p:txBody>
      </p:sp>
      <p:sp>
        <p:nvSpPr>
          <p:cNvPr id="220" name="An toàn thực phẩm ở bếp…"/>
          <p:cNvSpPr txBox="1"/>
          <p:nvPr/>
        </p:nvSpPr>
        <p:spPr>
          <a:xfrm>
            <a:off x="457200" y="1371600"/>
            <a:ext cx="8305800" cy="4844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150000"/>
              </a:lnSpc>
              <a:spcBef>
                <a:spcPts val="600"/>
              </a:spcBef>
              <a:buSzPct val="100000"/>
              <a:buFont typeface="Arial"/>
              <a:buChar char="•"/>
              <a:defRPr sz="2800">
                <a:solidFill>
                  <a:srgbClr val="002060"/>
                </a:solidFill>
              </a:defRPr>
            </a:pPr>
            <a:r>
              <a:rPr b="1" dirty="0"/>
              <a:t>An </a:t>
            </a:r>
            <a:r>
              <a:rPr b="1" dirty="0" err="1"/>
              <a:t>toàn</a:t>
            </a:r>
            <a:r>
              <a:rPr b="1" dirty="0"/>
              <a:t> </a:t>
            </a:r>
            <a:r>
              <a:rPr b="1" dirty="0" err="1"/>
              <a:t>thực</a:t>
            </a:r>
            <a:r>
              <a:rPr b="1" dirty="0"/>
              <a:t> </a:t>
            </a:r>
            <a:r>
              <a:rPr b="1" dirty="0" err="1"/>
              <a:t>phẩm</a:t>
            </a:r>
            <a:r>
              <a:rPr b="1" dirty="0"/>
              <a:t> ở </a:t>
            </a:r>
            <a:r>
              <a:rPr b="1" dirty="0" err="1"/>
              <a:t>bếp</a:t>
            </a:r>
            <a:endParaRPr b="1" dirty="0"/>
          </a:p>
          <a:p>
            <a:pPr marL="742950" lvl="1" indent="-285750">
              <a:lnSpc>
                <a:spcPct val="150000"/>
              </a:lnSpc>
              <a:spcBef>
                <a:spcPts val="600"/>
              </a:spcBef>
              <a:buSzPct val="100000"/>
              <a:buFont typeface="Arial"/>
              <a:buChar char="–"/>
              <a:defRPr sz="2800">
                <a:solidFill>
                  <a:srgbClr val="002060"/>
                </a:solidFill>
              </a:defRPr>
            </a:pPr>
            <a:r>
              <a:rPr dirty="0" err="1"/>
              <a:t>Giữ</a:t>
            </a:r>
            <a:r>
              <a:rPr dirty="0"/>
              <a:t> </a:t>
            </a:r>
            <a:r>
              <a:rPr dirty="0" err="1"/>
              <a:t>cho</a:t>
            </a:r>
            <a:r>
              <a:rPr dirty="0"/>
              <a:t> </a:t>
            </a:r>
            <a:r>
              <a:rPr dirty="0" err="1"/>
              <a:t>bếp</a:t>
            </a:r>
            <a:r>
              <a:rPr dirty="0"/>
              <a:t> </a:t>
            </a:r>
            <a:r>
              <a:rPr dirty="0" err="1"/>
              <a:t>sạch</a:t>
            </a:r>
            <a:r>
              <a:rPr dirty="0"/>
              <a:t> </a:t>
            </a:r>
            <a:r>
              <a:rPr dirty="0" err="1"/>
              <a:t>và</a:t>
            </a:r>
            <a:r>
              <a:rPr dirty="0"/>
              <a:t> an </a:t>
            </a:r>
            <a:r>
              <a:rPr dirty="0" err="1"/>
              <a:t>toàn</a:t>
            </a:r>
            <a:r>
              <a:rPr dirty="0"/>
              <a:t>.</a:t>
            </a:r>
          </a:p>
          <a:p>
            <a:pPr marL="742950" lvl="1" indent="-285750">
              <a:lnSpc>
                <a:spcPct val="150000"/>
              </a:lnSpc>
              <a:spcBef>
                <a:spcPts val="600"/>
              </a:spcBef>
              <a:buSzPct val="100000"/>
              <a:buFont typeface="Arial"/>
              <a:buChar char="–"/>
              <a:defRPr sz="2800">
                <a:solidFill>
                  <a:srgbClr val="002060"/>
                </a:solidFill>
              </a:defRPr>
            </a:pPr>
            <a:r>
              <a:rPr dirty="0" err="1"/>
              <a:t>Tránh</a:t>
            </a:r>
            <a:r>
              <a:rPr dirty="0"/>
              <a:t> </a:t>
            </a:r>
            <a:r>
              <a:rPr dirty="0" err="1"/>
              <a:t>nhiễm</a:t>
            </a:r>
            <a:r>
              <a:rPr dirty="0"/>
              <a:t> </a:t>
            </a:r>
            <a:r>
              <a:rPr dirty="0" err="1"/>
              <a:t>bẩn</a:t>
            </a:r>
            <a:r>
              <a:rPr dirty="0"/>
              <a:t> </a:t>
            </a:r>
            <a:r>
              <a:rPr dirty="0" err="1"/>
              <a:t>chéo</a:t>
            </a:r>
            <a:r>
              <a:rPr dirty="0"/>
              <a:t> </a:t>
            </a:r>
            <a:r>
              <a:rPr dirty="0" err="1"/>
              <a:t>bằng</a:t>
            </a:r>
            <a:r>
              <a:rPr dirty="0"/>
              <a:t> </a:t>
            </a:r>
            <a:r>
              <a:rPr dirty="0" err="1"/>
              <a:t>cách</a:t>
            </a:r>
            <a:r>
              <a:rPr dirty="0"/>
              <a:t> </a:t>
            </a:r>
            <a:r>
              <a:rPr dirty="0" err="1"/>
              <a:t>tách</a:t>
            </a:r>
            <a:r>
              <a:rPr dirty="0"/>
              <a:t> </a:t>
            </a:r>
            <a:r>
              <a:rPr dirty="0" err="1"/>
              <a:t>riêng</a:t>
            </a:r>
            <a:r>
              <a:rPr dirty="0"/>
              <a:t> </a:t>
            </a:r>
            <a:r>
              <a:rPr dirty="0" err="1"/>
              <a:t>rẽ</a:t>
            </a:r>
            <a:r>
              <a:rPr dirty="0"/>
              <a:t> </a:t>
            </a:r>
            <a:r>
              <a:rPr dirty="0" err="1"/>
              <a:t>trứng</a:t>
            </a:r>
            <a:r>
              <a:rPr dirty="0"/>
              <a:t>, </a:t>
            </a:r>
            <a:r>
              <a:rPr dirty="0" err="1"/>
              <a:t>thịt</a:t>
            </a:r>
            <a:r>
              <a:rPr dirty="0"/>
              <a:t> </a:t>
            </a:r>
            <a:r>
              <a:rPr dirty="0" err="1"/>
              <a:t>và</a:t>
            </a:r>
            <a:r>
              <a:rPr dirty="0"/>
              <a:t> </a:t>
            </a:r>
            <a:r>
              <a:rPr dirty="0" err="1"/>
              <a:t>hải</a:t>
            </a:r>
            <a:r>
              <a:rPr dirty="0"/>
              <a:t> </a:t>
            </a:r>
            <a:r>
              <a:rPr dirty="0" err="1"/>
              <a:t>sản</a:t>
            </a:r>
            <a:r>
              <a:rPr dirty="0"/>
              <a:t> </a:t>
            </a:r>
            <a:r>
              <a:rPr dirty="0" err="1"/>
              <a:t>tươi</a:t>
            </a:r>
            <a:r>
              <a:rPr dirty="0"/>
              <a:t> </a:t>
            </a:r>
            <a:r>
              <a:rPr dirty="0" err="1"/>
              <a:t>với</a:t>
            </a:r>
            <a:r>
              <a:rPr dirty="0"/>
              <a:t> </a:t>
            </a:r>
            <a:r>
              <a:rPr dirty="0" err="1"/>
              <a:t>các</a:t>
            </a:r>
            <a:r>
              <a:rPr dirty="0"/>
              <a:t> </a:t>
            </a:r>
            <a:r>
              <a:rPr dirty="0" err="1"/>
              <a:t>thực</a:t>
            </a:r>
            <a:r>
              <a:rPr dirty="0"/>
              <a:t> </a:t>
            </a:r>
            <a:r>
              <a:rPr dirty="0" err="1"/>
              <a:t>phẩm</a:t>
            </a:r>
            <a:r>
              <a:rPr dirty="0"/>
              <a:t> </a:t>
            </a:r>
            <a:r>
              <a:rPr dirty="0" err="1"/>
              <a:t>khác</a:t>
            </a:r>
            <a:r>
              <a:rPr dirty="0"/>
              <a:t>.</a:t>
            </a:r>
          </a:p>
          <a:p>
            <a:pPr marL="742950" lvl="1" indent="-285750">
              <a:lnSpc>
                <a:spcPct val="150000"/>
              </a:lnSpc>
              <a:spcBef>
                <a:spcPts val="600"/>
              </a:spcBef>
              <a:buSzPct val="100000"/>
              <a:buFont typeface="Arial"/>
              <a:buChar char="–"/>
              <a:defRPr sz="2800">
                <a:solidFill>
                  <a:srgbClr val="002060"/>
                </a:solidFill>
              </a:defRPr>
            </a:pPr>
            <a:r>
              <a:rPr dirty="0" err="1"/>
              <a:t>Giữ</a:t>
            </a:r>
            <a:r>
              <a:rPr dirty="0"/>
              <a:t> </a:t>
            </a:r>
            <a:r>
              <a:rPr dirty="0" err="1"/>
              <a:t>các</a:t>
            </a:r>
            <a:r>
              <a:rPr dirty="0"/>
              <a:t> </a:t>
            </a:r>
            <a:r>
              <a:rPr dirty="0" err="1"/>
              <a:t>thực</a:t>
            </a:r>
            <a:r>
              <a:rPr dirty="0"/>
              <a:t> </a:t>
            </a:r>
            <a:r>
              <a:rPr dirty="0" err="1"/>
              <a:t>phẩm</a:t>
            </a:r>
            <a:r>
              <a:rPr dirty="0"/>
              <a:t> </a:t>
            </a:r>
            <a:r>
              <a:rPr dirty="0" err="1"/>
              <a:t>nóng</a:t>
            </a:r>
            <a:r>
              <a:rPr dirty="0"/>
              <a:t> </a:t>
            </a:r>
            <a:r>
              <a:rPr dirty="0" err="1"/>
              <a:t>luôn</a:t>
            </a:r>
            <a:r>
              <a:rPr dirty="0"/>
              <a:t> </a:t>
            </a:r>
            <a:r>
              <a:rPr dirty="0" err="1"/>
              <a:t>nóng</a:t>
            </a:r>
            <a:r>
              <a:rPr dirty="0"/>
              <a:t>.</a:t>
            </a:r>
          </a:p>
          <a:p>
            <a:pPr marL="742950" lvl="1" indent="-285750">
              <a:lnSpc>
                <a:spcPct val="150000"/>
              </a:lnSpc>
              <a:spcBef>
                <a:spcPts val="600"/>
              </a:spcBef>
              <a:buSzPct val="100000"/>
              <a:buFont typeface="Arial"/>
              <a:buChar char="–"/>
              <a:defRPr sz="2800">
                <a:solidFill>
                  <a:srgbClr val="002060"/>
                </a:solidFill>
              </a:defRPr>
            </a:pPr>
            <a:r>
              <a:rPr dirty="0" err="1"/>
              <a:t>Giữ</a:t>
            </a:r>
            <a:r>
              <a:rPr dirty="0"/>
              <a:t> </a:t>
            </a:r>
            <a:r>
              <a:rPr dirty="0" err="1"/>
              <a:t>thực</a:t>
            </a:r>
            <a:r>
              <a:rPr dirty="0"/>
              <a:t> </a:t>
            </a:r>
            <a:r>
              <a:rPr dirty="0" err="1"/>
              <a:t>phẩm</a:t>
            </a:r>
            <a:r>
              <a:rPr dirty="0"/>
              <a:t> </a:t>
            </a:r>
            <a:r>
              <a:rPr dirty="0" err="1"/>
              <a:t>lạnh</a:t>
            </a:r>
            <a:r>
              <a:rPr dirty="0"/>
              <a:t> </a:t>
            </a:r>
            <a:r>
              <a:rPr dirty="0" err="1"/>
              <a:t>luôn</a:t>
            </a:r>
            <a:r>
              <a:rPr dirty="0"/>
              <a:t> </a:t>
            </a:r>
            <a:r>
              <a:rPr dirty="0" err="1"/>
              <a:t>lạnh</a:t>
            </a:r>
            <a:r>
              <a:rPr dirty="0"/>
              <a:t>.</a:t>
            </a:r>
          </a:p>
        </p:txBody>
      </p:sp>
      <p:sp>
        <p:nvSpPr>
          <p:cNvPr id="2" name="Slide Number Placeholder 1">
            <a:extLst>
              <a:ext uri="{FF2B5EF4-FFF2-40B4-BE49-F238E27FC236}">
                <a16:creationId xmlns:a16="http://schemas.microsoft.com/office/drawing/2014/main" id="{827C4764-9BD9-4F9D-9D6D-42313402103C}"/>
              </a:ext>
            </a:extLst>
          </p:cNvPr>
          <p:cNvSpPr>
            <a:spLocks noGrp="1"/>
          </p:cNvSpPr>
          <p:nvPr>
            <p:ph type="sldNum" sz="quarter" idx="2"/>
          </p:nvPr>
        </p:nvSpPr>
        <p:spPr/>
        <p:txBody>
          <a:bodyPr/>
          <a:lstStyle/>
          <a:p>
            <a:fld id="{86CB4B4D-7CA3-9044-876B-883B54F8677D}" type="slidenum">
              <a:rPr lang="en-US" smtClean="0"/>
              <a:pPr/>
              <a:t>74</a:t>
            </a:fld>
            <a:endParaRPr lang="en-US"/>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1902" descr="1902"/>
          <p:cNvPicPr>
            <a:picLocks noChangeAspect="1"/>
          </p:cNvPicPr>
          <p:nvPr/>
        </p:nvPicPr>
        <p:blipFill>
          <a:blip r:embed="rId2" cstate="print"/>
          <a:stretch>
            <a:fillRect/>
          </a:stretch>
        </p:blipFill>
        <p:spPr>
          <a:xfrm>
            <a:off x="1295400" y="152400"/>
            <a:ext cx="6521450" cy="6705600"/>
          </a:xfrm>
          <a:prstGeom prst="rect">
            <a:avLst/>
          </a:prstGeom>
          <a:ln w="12700">
            <a:miter lim="400000"/>
          </a:ln>
        </p:spPr>
      </p:pic>
      <p:sp>
        <p:nvSpPr>
          <p:cNvPr id="2" name="Slide Number Placeholder 1">
            <a:extLst>
              <a:ext uri="{FF2B5EF4-FFF2-40B4-BE49-F238E27FC236}">
                <a16:creationId xmlns:a16="http://schemas.microsoft.com/office/drawing/2014/main" id="{842FD589-DC7F-4DAA-A2A9-BDC09F85C7D5}"/>
              </a:ext>
            </a:extLst>
          </p:cNvPr>
          <p:cNvSpPr>
            <a:spLocks noGrp="1"/>
          </p:cNvSpPr>
          <p:nvPr>
            <p:ph type="sldNum" sz="quarter" idx="2"/>
          </p:nvPr>
        </p:nvSpPr>
        <p:spPr/>
        <p:txBody>
          <a:bodyPr/>
          <a:lstStyle/>
          <a:p>
            <a:fld id="{86CB4B4D-7CA3-9044-876B-883B54F8677D}" type="slidenum">
              <a:rPr lang="en-US" smtClean="0"/>
              <a:pPr/>
              <a:t>75</a:t>
            </a:fld>
            <a:endParaRPr lang="en-US"/>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HÒNG TRÁNH"/>
          <p:cNvSpPr txBox="1"/>
          <p:nvPr/>
        </p:nvSpPr>
        <p:spPr>
          <a:xfrm>
            <a:off x="457200" y="152400"/>
            <a:ext cx="8305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rPr dirty="0"/>
              <a:t>PHÒNG TRÁNH</a:t>
            </a:r>
          </a:p>
        </p:txBody>
      </p:sp>
      <p:sp>
        <p:nvSpPr>
          <p:cNvPr id="177" name="Có thể làm chậm thực phẩm bị ôi thiu bằng cách:…"/>
          <p:cNvSpPr txBox="1"/>
          <p:nvPr/>
        </p:nvSpPr>
        <p:spPr>
          <a:xfrm>
            <a:off x="685800" y="914400"/>
            <a:ext cx="8001000" cy="5837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gn="just">
              <a:lnSpc>
                <a:spcPct val="150000"/>
              </a:lnSpc>
              <a:spcBef>
                <a:spcPts val="600"/>
              </a:spcBef>
              <a:defRPr sz="2800">
                <a:solidFill>
                  <a:srgbClr val="002060"/>
                </a:solidFill>
              </a:defRPr>
            </a:pPr>
            <a:r>
              <a:rPr lang="en-US" dirty="0" err="1"/>
              <a:t>Làm</a:t>
            </a:r>
            <a:r>
              <a:rPr lang="en-US" dirty="0"/>
              <a:t> </a:t>
            </a:r>
            <a:r>
              <a:rPr dirty="0" err="1"/>
              <a:t>chậm</a:t>
            </a:r>
            <a:r>
              <a:rPr dirty="0"/>
              <a:t> </a:t>
            </a:r>
            <a:r>
              <a:rPr dirty="0" err="1"/>
              <a:t>thực</a:t>
            </a:r>
            <a:r>
              <a:rPr dirty="0"/>
              <a:t> </a:t>
            </a:r>
            <a:r>
              <a:rPr dirty="0" err="1"/>
              <a:t>phẩm</a:t>
            </a:r>
            <a:r>
              <a:rPr dirty="0"/>
              <a:t> </a:t>
            </a:r>
            <a:r>
              <a:rPr dirty="0" err="1"/>
              <a:t>bị</a:t>
            </a:r>
            <a:r>
              <a:rPr dirty="0"/>
              <a:t> </a:t>
            </a:r>
            <a:r>
              <a:rPr dirty="0" err="1"/>
              <a:t>ôi</a:t>
            </a:r>
            <a:r>
              <a:rPr dirty="0"/>
              <a:t> </a:t>
            </a:r>
            <a:r>
              <a:rPr dirty="0" err="1"/>
              <a:t>thiu</a:t>
            </a:r>
            <a:r>
              <a:rPr dirty="0"/>
              <a:t> </a:t>
            </a:r>
            <a:r>
              <a:rPr dirty="0" err="1"/>
              <a:t>bằng</a:t>
            </a:r>
            <a:r>
              <a:rPr dirty="0"/>
              <a:t> </a:t>
            </a:r>
            <a:r>
              <a:rPr dirty="0" err="1"/>
              <a:t>cách</a:t>
            </a:r>
            <a:r>
              <a:rPr dirty="0"/>
              <a:t>:</a:t>
            </a:r>
          </a:p>
          <a:p>
            <a:pPr marL="342900" indent="-342900" algn="just">
              <a:lnSpc>
                <a:spcPct val="150000"/>
              </a:lnSpc>
              <a:spcBef>
                <a:spcPts val="1500"/>
              </a:spcBef>
              <a:buSzPct val="100000"/>
              <a:buFont typeface="Arial"/>
              <a:buChar char="•"/>
              <a:defRPr sz="2800">
                <a:solidFill>
                  <a:srgbClr val="002060"/>
                </a:solidFill>
              </a:defRPr>
            </a:pPr>
            <a:r>
              <a:rPr dirty="0" err="1"/>
              <a:t>Tuân</a:t>
            </a:r>
            <a:r>
              <a:rPr dirty="0"/>
              <a:t> </a:t>
            </a:r>
            <a:r>
              <a:rPr dirty="0" err="1"/>
              <a:t>thủ</a:t>
            </a:r>
            <a:r>
              <a:rPr dirty="0"/>
              <a:t> </a:t>
            </a:r>
            <a:r>
              <a:rPr dirty="0" err="1"/>
              <a:t>nguyên</a:t>
            </a:r>
            <a:r>
              <a:rPr dirty="0"/>
              <a:t> </a:t>
            </a:r>
            <a:r>
              <a:rPr dirty="0" err="1"/>
              <a:t>tắc</a:t>
            </a:r>
            <a:r>
              <a:rPr dirty="0"/>
              <a:t> </a:t>
            </a:r>
            <a:r>
              <a:rPr dirty="0" err="1"/>
              <a:t>vệ</a:t>
            </a:r>
            <a:r>
              <a:rPr dirty="0"/>
              <a:t> </a:t>
            </a:r>
            <a:r>
              <a:rPr dirty="0" err="1"/>
              <a:t>sinh</a:t>
            </a:r>
            <a:r>
              <a:rPr dirty="0"/>
              <a:t> an </a:t>
            </a:r>
            <a:r>
              <a:rPr dirty="0" err="1"/>
              <a:t>toàn</a:t>
            </a:r>
            <a:r>
              <a:rPr dirty="0"/>
              <a:t> </a:t>
            </a:r>
            <a:r>
              <a:rPr dirty="0" err="1"/>
              <a:t>thực</a:t>
            </a:r>
            <a:r>
              <a:rPr dirty="0"/>
              <a:t> </a:t>
            </a:r>
            <a:r>
              <a:rPr dirty="0" err="1"/>
              <a:t>phẩm</a:t>
            </a:r>
            <a:r>
              <a:rPr dirty="0"/>
              <a:t>  </a:t>
            </a:r>
            <a:r>
              <a:rPr dirty="0" err="1"/>
              <a:t>khi</a:t>
            </a:r>
            <a:r>
              <a:rPr dirty="0"/>
              <a:t> </a:t>
            </a:r>
            <a:r>
              <a:rPr dirty="0" err="1"/>
              <a:t>chế</a:t>
            </a:r>
            <a:r>
              <a:rPr dirty="0"/>
              <a:t> </a:t>
            </a:r>
            <a:r>
              <a:rPr dirty="0" err="1"/>
              <a:t>biến</a:t>
            </a:r>
            <a:r>
              <a:rPr dirty="0"/>
              <a:t> </a:t>
            </a:r>
            <a:r>
              <a:rPr dirty="0" err="1"/>
              <a:t>thực</a:t>
            </a:r>
            <a:r>
              <a:rPr dirty="0"/>
              <a:t> </a:t>
            </a:r>
            <a:r>
              <a:rPr dirty="0" err="1"/>
              <a:t>phẩm</a:t>
            </a:r>
            <a:endParaRPr dirty="0"/>
          </a:p>
          <a:p>
            <a:pPr marL="342900" indent="-342900" algn="just">
              <a:lnSpc>
                <a:spcPct val="150000"/>
              </a:lnSpc>
              <a:spcBef>
                <a:spcPts val="1500"/>
              </a:spcBef>
              <a:buSzPct val="100000"/>
              <a:buFont typeface="Arial"/>
              <a:buChar char="•"/>
              <a:defRPr sz="2800">
                <a:solidFill>
                  <a:srgbClr val="002060"/>
                </a:solidFill>
              </a:defRPr>
            </a:pPr>
            <a:r>
              <a:rPr dirty="0" err="1"/>
              <a:t>Trữ</a:t>
            </a:r>
            <a:r>
              <a:rPr dirty="0"/>
              <a:t> </a:t>
            </a:r>
            <a:r>
              <a:rPr dirty="0" err="1"/>
              <a:t>thực</a:t>
            </a:r>
            <a:r>
              <a:rPr dirty="0"/>
              <a:t> </a:t>
            </a:r>
            <a:r>
              <a:rPr dirty="0" err="1"/>
              <a:t>phẩm</a:t>
            </a:r>
            <a:r>
              <a:rPr dirty="0"/>
              <a:t> </a:t>
            </a:r>
            <a:r>
              <a:rPr dirty="0" err="1"/>
              <a:t>trong</a:t>
            </a:r>
            <a:r>
              <a:rPr dirty="0"/>
              <a:t> </a:t>
            </a:r>
            <a:r>
              <a:rPr dirty="0" err="1"/>
              <a:t>môi</a:t>
            </a:r>
            <a:r>
              <a:rPr dirty="0"/>
              <a:t> </a:t>
            </a:r>
            <a:r>
              <a:rPr dirty="0" err="1"/>
              <a:t>trường</a:t>
            </a:r>
            <a:r>
              <a:rPr dirty="0"/>
              <a:t> </a:t>
            </a:r>
            <a:r>
              <a:rPr dirty="0" err="1"/>
              <a:t>muối</a:t>
            </a:r>
            <a:r>
              <a:rPr dirty="0"/>
              <a:t> </a:t>
            </a:r>
            <a:r>
              <a:rPr dirty="0" err="1"/>
              <a:t>hoặc</a:t>
            </a:r>
            <a:r>
              <a:rPr dirty="0"/>
              <a:t> </a:t>
            </a:r>
            <a:r>
              <a:rPr dirty="0" err="1"/>
              <a:t>đường</a:t>
            </a:r>
            <a:r>
              <a:rPr dirty="0"/>
              <a:t> </a:t>
            </a:r>
            <a:r>
              <a:rPr dirty="0" err="1"/>
              <a:t>có</a:t>
            </a:r>
            <a:r>
              <a:rPr dirty="0"/>
              <a:t> </a:t>
            </a:r>
            <a:r>
              <a:rPr dirty="0" err="1"/>
              <a:t>nồng</a:t>
            </a:r>
            <a:r>
              <a:rPr dirty="0"/>
              <a:t> </a:t>
            </a:r>
            <a:r>
              <a:rPr dirty="0" err="1"/>
              <a:t>độ</a:t>
            </a:r>
            <a:r>
              <a:rPr dirty="0"/>
              <a:t> </a:t>
            </a:r>
            <a:r>
              <a:rPr dirty="0" err="1"/>
              <a:t>cao</a:t>
            </a:r>
            <a:r>
              <a:rPr dirty="0"/>
              <a:t> </a:t>
            </a:r>
            <a:r>
              <a:rPr dirty="0" err="1"/>
              <a:t>hoặc</a:t>
            </a:r>
            <a:r>
              <a:rPr dirty="0"/>
              <a:t> acid </a:t>
            </a:r>
            <a:r>
              <a:rPr dirty="0" err="1"/>
              <a:t>yếu</a:t>
            </a:r>
            <a:r>
              <a:rPr dirty="0"/>
              <a:t> (</a:t>
            </a:r>
            <a:r>
              <a:rPr dirty="0" err="1"/>
              <a:t>muối</a:t>
            </a:r>
            <a:r>
              <a:rPr dirty="0"/>
              <a:t> </a:t>
            </a:r>
            <a:r>
              <a:rPr dirty="0" err="1"/>
              <a:t>dưa</a:t>
            </a:r>
            <a:r>
              <a:rPr dirty="0"/>
              <a:t>, </a:t>
            </a:r>
            <a:r>
              <a:rPr dirty="0" err="1"/>
              <a:t>ngâm</a:t>
            </a:r>
            <a:r>
              <a:rPr dirty="0"/>
              <a:t> </a:t>
            </a:r>
            <a:r>
              <a:rPr dirty="0" err="1"/>
              <a:t>giấm</a:t>
            </a:r>
            <a:r>
              <a:rPr dirty="0"/>
              <a:t>…)</a:t>
            </a:r>
          </a:p>
          <a:p>
            <a:pPr marL="342900" indent="-342900" algn="just">
              <a:lnSpc>
                <a:spcPct val="150000"/>
              </a:lnSpc>
              <a:spcBef>
                <a:spcPts val="1500"/>
              </a:spcBef>
              <a:buSzPct val="100000"/>
              <a:buFont typeface="Arial"/>
              <a:buChar char="•"/>
              <a:defRPr sz="2800">
                <a:solidFill>
                  <a:srgbClr val="002060"/>
                </a:solidFill>
              </a:defRPr>
            </a:pPr>
            <a:r>
              <a:rPr dirty="0" err="1"/>
              <a:t>Phơi</a:t>
            </a:r>
            <a:r>
              <a:rPr dirty="0"/>
              <a:t> </a:t>
            </a:r>
            <a:r>
              <a:rPr dirty="0" err="1"/>
              <a:t>khô</a:t>
            </a:r>
            <a:r>
              <a:rPr dirty="0"/>
              <a:t> </a:t>
            </a:r>
            <a:r>
              <a:rPr dirty="0" err="1"/>
              <a:t>ho</a:t>
            </a:r>
            <a:r>
              <a:rPr lang="en-US" dirty="0" err="1"/>
              <a:t>ặ</a:t>
            </a:r>
            <a:r>
              <a:rPr dirty="0" err="1"/>
              <a:t>c</a:t>
            </a:r>
            <a:r>
              <a:rPr dirty="0"/>
              <a:t> </a:t>
            </a:r>
            <a:r>
              <a:rPr dirty="0" err="1"/>
              <a:t>trữ</a:t>
            </a:r>
            <a:r>
              <a:rPr dirty="0"/>
              <a:t> </a:t>
            </a:r>
            <a:r>
              <a:rPr dirty="0" err="1"/>
              <a:t>lạnh</a:t>
            </a:r>
            <a:endParaRPr dirty="0"/>
          </a:p>
          <a:p>
            <a:pPr marL="342900" indent="-342900" algn="just">
              <a:lnSpc>
                <a:spcPct val="150000"/>
              </a:lnSpc>
              <a:spcBef>
                <a:spcPts val="600"/>
              </a:spcBef>
              <a:buSzPct val="100000"/>
              <a:buFont typeface="Arial"/>
              <a:buChar char="•"/>
              <a:defRPr sz="2800">
                <a:solidFill>
                  <a:srgbClr val="002060"/>
                </a:solidFill>
              </a:defRPr>
            </a:pPr>
            <a:r>
              <a:rPr dirty="0" err="1"/>
              <a:t>Đun</a:t>
            </a:r>
            <a:r>
              <a:rPr dirty="0"/>
              <a:t> </a:t>
            </a:r>
            <a:r>
              <a:rPr dirty="0" err="1"/>
              <a:t>sôi</a:t>
            </a:r>
            <a:r>
              <a:rPr dirty="0"/>
              <a:t> (</a:t>
            </a:r>
            <a:r>
              <a:rPr dirty="0" err="1"/>
              <a:t>đóng</a:t>
            </a:r>
            <a:r>
              <a:rPr dirty="0"/>
              <a:t> </a:t>
            </a:r>
            <a:r>
              <a:rPr dirty="0" err="1"/>
              <a:t>hộp</a:t>
            </a:r>
            <a:r>
              <a:rPr dirty="0"/>
              <a:t> </a:t>
            </a:r>
            <a:r>
              <a:rPr dirty="0" err="1"/>
              <a:t>và</a:t>
            </a:r>
            <a:r>
              <a:rPr dirty="0"/>
              <a:t> </a:t>
            </a:r>
            <a:r>
              <a:rPr dirty="0" err="1"/>
              <a:t>tiệt</a:t>
            </a:r>
            <a:r>
              <a:rPr dirty="0"/>
              <a:t> </a:t>
            </a:r>
            <a:r>
              <a:rPr dirty="0" err="1"/>
              <a:t>trùng</a:t>
            </a:r>
            <a:r>
              <a:rPr dirty="0"/>
              <a:t>)</a:t>
            </a:r>
          </a:p>
        </p:txBody>
      </p:sp>
      <p:sp>
        <p:nvSpPr>
          <p:cNvPr id="2" name="Slide Number Placeholder 1">
            <a:extLst>
              <a:ext uri="{FF2B5EF4-FFF2-40B4-BE49-F238E27FC236}">
                <a16:creationId xmlns:a16="http://schemas.microsoft.com/office/drawing/2014/main" id="{A68A2836-4C32-4EE1-B4C5-4483E3D36DF4}"/>
              </a:ext>
            </a:extLst>
          </p:cNvPr>
          <p:cNvSpPr>
            <a:spLocks noGrp="1"/>
          </p:cNvSpPr>
          <p:nvPr>
            <p:ph type="sldNum" sz="quarter" idx="2"/>
          </p:nvPr>
        </p:nvSpPr>
        <p:spPr/>
        <p:txBody>
          <a:bodyPr/>
          <a:lstStyle/>
          <a:p>
            <a:fld id="{86CB4B4D-7CA3-9044-876B-883B54F8677D}" type="slidenum">
              <a:rPr lang="en-US" smtClean="0"/>
              <a:pPr/>
              <a:t>76</a:t>
            </a:fld>
            <a:endParaRPr lang="en-US"/>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HÒNG TRÁNH"/>
          <p:cNvSpPr txBox="1"/>
          <p:nvPr/>
        </p:nvSpPr>
        <p:spPr>
          <a:xfrm>
            <a:off x="457200" y="0"/>
            <a:ext cx="8305800"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rPr dirty="0"/>
              <a:t>PHÒNG TRÁNH</a:t>
            </a:r>
          </a:p>
        </p:txBody>
      </p:sp>
      <p:sp>
        <p:nvSpPr>
          <p:cNvPr id="225" name="Khuyến cáo các nhiệt độ an toàn:…"/>
          <p:cNvSpPr txBox="1"/>
          <p:nvPr/>
        </p:nvSpPr>
        <p:spPr>
          <a:xfrm>
            <a:off x="190500" y="685800"/>
            <a:ext cx="8763000" cy="617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lnSpc>
                <a:spcPct val="90000"/>
              </a:lnSpc>
              <a:spcBef>
                <a:spcPts val="600"/>
              </a:spcBef>
              <a:buSzPct val="100000"/>
              <a:buFont typeface="Arial"/>
              <a:buChar char="•"/>
              <a:defRPr sz="2800">
                <a:solidFill>
                  <a:srgbClr val="002060"/>
                </a:solidFill>
              </a:defRPr>
            </a:pPr>
            <a:r>
              <a:rPr b="1" dirty="0" err="1"/>
              <a:t>Khuyến</a:t>
            </a:r>
            <a:r>
              <a:rPr b="1" dirty="0"/>
              <a:t> </a:t>
            </a:r>
            <a:r>
              <a:rPr b="1" dirty="0" err="1"/>
              <a:t>cáo</a:t>
            </a:r>
            <a:r>
              <a:rPr b="1" dirty="0"/>
              <a:t> </a:t>
            </a:r>
            <a:r>
              <a:rPr b="1" dirty="0" err="1"/>
              <a:t>các</a:t>
            </a:r>
            <a:r>
              <a:rPr b="1" dirty="0"/>
              <a:t> </a:t>
            </a:r>
            <a:r>
              <a:rPr b="1" dirty="0" err="1"/>
              <a:t>nhiệt</a:t>
            </a:r>
            <a:r>
              <a:rPr b="1" dirty="0"/>
              <a:t> </a:t>
            </a:r>
            <a:r>
              <a:rPr b="1" dirty="0" err="1"/>
              <a:t>độ</a:t>
            </a:r>
            <a:r>
              <a:rPr b="1" dirty="0"/>
              <a:t> an </a:t>
            </a:r>
            <a:r>
              <a:rPr b="1" dirty="0" err="1"/>
              <a:t>toàn</a:t>
            </a:r>
            <a:r>
              <a:rPr b="1" dirty="0"/>
              <a:t>:</a:t>
            </a:r>
          </a:p>
          <a:p>
            <a:pPr marL="457200" lvl="1" indent="-171450">
              <a:lnSpc>
                <a:spcPct val="150000"/>
              </a:lnSpc>
              <a:spcBef>
                <a:spcPts val="600"/>
              </a:spcBef>
              <a:buSzPct val="100000"/>
              <a:buFont typeface="Arial"/>
              <a:buChar char="–"/>
              <a:defRPr sz="2800">
                <a:solidFill>
                  <a:srgbClr val="002060"/>
                </a:solidFill>
              </a:defRPr>
            </a:pPr>
            <a:r>
              <a:rPr sz="2200" dirty="0" err="1"/>
              <a:t>Gia</a:t>
            </a:r>
            <a:r>
              <a:rPr sz="2200" dirty="0"/>
              <a:t> </a:t>
            </a:r>
            <a:r>
              <a:rPr sz="2200" dirty="0" err="1"/>
              <a:t>cầm</a:t>
            </a:r>
            <a:r>
              <a:rPr sz="2200" dirty="0"/>
              <a:t> </a:t>
            </a:r>
            <a:r>
              <a:rPr sz="2200" dirty="0" err="1"/>
              <a:t>nguyên</a:t>
            </a:r>
            <a:r>
              <a:rPr sz="2200" dirty="0"/>
              <a:t> con: 180˚ F</a:t>
            </a:r>
            <a:r>
              <a:rPr lang="en-US" sz="2200" dirty="0"/>
              <a:t> = 82.2 ˚ C</a:t>
            </a:r>
            <a:endParaRPr sz="2200" dirty="0"/>
          </a:p>
          <a:p>
            <a:pPr marL="457200" lvl="1" indent="-171450">
              <a:lnSpc>
                <a:spcPct val="150000"/>
              </a:lnSpc>
              <a:spcBef>
                <a:spcPts val="600"/>
              </a:spcBef>
              <a:buSzPct val="100000"/>
              <a:buFont typeface="Arial"/>
              <a:buChar char="–"/>
              <a:defRPr sz="2800">
                <a:solidFill>
                  <a:srgbClr val="002060"/>
                </a:solidFill>
              </a:defRPr>
            </a:pPr>
            <a:r>
              <a:rPr sz="2200" dirty="0" err="1"/>
              <a:t>Thit</a:t>
            </a:r>
            <a:r>
              <a:rPr sz="2200" dirty="0"/>
              <a:t> </a:t>
            </a:r>
            <a:r>
              <a:rPr sz="2200" dirty="0" err="1"/>
              <a:t>lườn</a:t>
            </a:r>
            <a:r>
              <a:rPr sz="2200" dirty="0"/>
              <a:t> </a:t>
            </a:r>
            <a:r>
              <a:rPr sz="2200" dirty="0" err="1"/>
              <a:t>gia</a:t>
            </a:r>
            <a:r>
              <a:rPr sz="2200" dirty="0"/>
              <a:t> </a:t>
            </a:r>
            <a:r>
              <a:rPr sz="2200" dirty="0" err="1"/>
              <a:t>cầm</a:t>
            </a:r>
            <a:r>
              <a:rPr sz="2200" dirty="0"/>
              <a:t> </a:t>
            </a:r>
            <a:r>
              <a:rPr sz="2200" dirty="0" err="1"/>
              <a:t>và</a:t>
            </a:r>
            <a:r>
              <a:rPr sz="2200" dirty="0"/>
              <a:t> </a:t>
            </a:r>
            <a:r>
              <a:rPr sz="2200" dirty="0" err="1"/>
              <a:t>thịt</a:t>
            </a:r>
            <a:r>
              <a:rPr sz="2200" dirty="0"/>
              <a:t> </a:t>
            </a:r>
            <a:r>
              <a:rPr sz="2200" dirty="0" err="1"/>
              <a:t>chín</a:t>
            </a:r>
            <a:r>
              <a:rPr sz="2200" dirty="0"/>
              <a:t>: 170˚ F</a:t>
            </a:r>
            <a:r>
              <a:rPr lang="en-US" sz="2200" dirty="0"/>
              <a:t> = 76.6 ˚ C</a:t>
            </a:r>
            <a:endParaRPr sz="2200" dirty="0"/>
          </a:p>
          <a:p>
            <a:pPr marL="457200" lvl="1" indent="-171450">
              <a:lnSpc>
                <a:spcPct val="150000"/>
              </a:lnSpc>
              <a:spcBef>
                <a:spcPts val="600"/>
              </a:spcBef>
              <a:buSzPct val="100000"/>
              <a:buFont typeface="Arial"/>
              <a:buChar char="–"/>
              <a:defRPr sz="2800">
                <a:solidFill>
                  <a:srgbClr val="002060"/>
                </a:solidFill>
              </a:defRPr>
            </a:pPr>
            <a:r>
              <a:rPr sz="2200" dirty="0" err="1"/>
              <a:t>Thực</a:t>
            </a:r>
            <a:r>
              <a:rPr sz="2200" dirty="0"/>
              <a:t> </a:t>
            </a:r>
            <a:r>
              <a:rPr sz="2200" dirty="0" err="1"/>
              <a:t>phẩm</a:t>
            </a:r>
            <a:r>
              <a:rPr sz="2200" dirty="0"/>
              <a:t> </a:t>
            </a:r>
            <a:r>
              <a:rPr sz="2200" dirty="0" err="1"/>
              <a:t>nồi</a:t>
            </a:r>
            <a:r>
              <a:rPr sz="2200" dirty="0"/>
              <a:t>, </a:t>
            </a:r>
            <a:r>
              <a:rPr sz="2200" dirty="0" err="1"/>
              <a:t>thịt</a:t>
            </a:r>
            <a:r>
              <a:rPr sz="2200" dirty="0"/>
              <a:t> </a:t>
            </a:r>
            <a:r>
              <a:rPr sz="2200" dirty="0" err="1"/>
              <a:t>gia</a:t>
            </a:r>
            <a:r>
              <a:rPr sz="2200" dirty="0"/>
              <a:t> </a:t>
            </a:r>
            <a:r>
              <a:rPr sz="2200" dirty="0" err="1"/>
              <a:t>cầm</a:t>
            </a:r>
            <a:r>
              <a:rPr sz="2200" dirty="0"/>
              <a:t> </a:t>
            </a:r>
            <a:r>
              <a:rPr sz="2200" dirty="0" err="1"/>
              <a:t>xay</a:t>
            </a:r>
            <a:r>
              <a:rPr sz="2200" dirty="0"/>
              <a:t> </a:t>
            </a:r>
            <a:r>
              <a:rPr sz="2200" dirty="0" err="1"/>
              <a:t>và</a:t>
            </a:r>
            <a:r>
              <a:rPr sz="2200" dirty="0"/>
              <a:t> </a:t>
            </a:r>
            <a:r>
              <a:rPr sz="2200" dirty="0" err="1"/>
              <a:t>thực</a:t>
            </a:r>
            <a:r>
              <a:rPr sz="2200" dirty="0"/>
              <a:t> </a:t>
            </a:r>
            <a:r>
              <a:rPr sz="2200" dirty="0" err="1"/>
              <a:t>phẩm</a:t>
            </a:r>
            <a:r>
              <a:rPr sz="2200" dirty="0"/>
              <a:t> </a:t>
            </a:r>
            <a:r>
              <a:rPr sz="2200" dirty="0" err="1"/>
              <a:t>thừa</a:t>
            </a:r>
            <a:r>
              <a:rPr sz="2200" dirty="0"/>
              <a:t> </a:t>
            </a:r>
            <a:r>
              <a:rPr sz="2200" dirty="0" err="1"/>
              <a:t>đun</a:t>
            </a:r>
            <a:r>
              <a:rPr sz="2200" dirty="0"/>
              <a:t> </a:t>
            </a:r>
            <a:r>
              <a:rPr sz="2200" dirty="0" err="1"/>
              <a:t>lại</a:t>
            </a:r>
            <a:r>
              <a:rPr sz="2200" dirty="0"/>
              <a:t>: 165˚ F</a:t>
            </a:r>
            <a:r>
              <a:rPr lang="en-US" sz="2200" dirty="0"/>
              <a:t> = 73.8 ˚ C</a:t>
            </a:r>
            <a:endParaRPr sz="2200" dirty="0"/>
          </a:p>
          <a:p>
            <a:pPr marL="457200" lvl="1" indent="-171450">
              <a:lnSpc>
                <a:spcPct val="150000"/>
              </a:lnSpc>
              <a:spcBef>
                <a:spcPts val="600"/>
              </a:spcBef>
              <a:buSzPct val="100000"/>
              <a:buFont typeface="Arial"/>
              <a:buChar char="–"/>
              <a:defRPr sz="2800">
                <a:solidFill>
                  <a:srgbClr val="002060"/>
                </a:solidFill>
              </a:defRPr>
            </a:pPr>
            <a:r>
              <a:rPr sz="2200" dirty="0" err="1"/>
              <a:t>Thịt</a:t>
            </a:r>
            <a:r>
              <a:rPr sz="2200" dirty="0"/>
              <a:t> </a:t>
            </a:r>
            <a:r>
              <a:rPr sz="2200" dirty="0" err="1"/>
              <a:t>chín</a:t>
            </a:r>
            <a:r>
              <a:rPr sz="2200" dirty="0"/>
              <a:t> </a:t>
            </a:r>
            <a:r>
              <a:rPr sz="2200" dirty="0" err="1"/>
              <a:t>vừa</a:t>
            </a:r>
            <a:r>
              <a:rPr sz="2200" dirty="0"/>
              <a:t>, </a:t>
            </a:r>
            <a:r>
              <a:rPr sz="2200" dirty="0" err="1"/>
              <a:t>trứng</a:t>
            </a:r>
            <a:r>
              <a:rPr sz="2200" dirty="0"/>
              <a:t> </a:t>
            </a:r>
            <a:r>
              <a:rPr sz="2200" dirty="0" err="1"/>
              <a:t>tươi</a:t>
            </a:r>
            <a:r>
              <a:rPr sz="2200" dirty="0"/>
              <a:t>, </a:t>
            </a:r>
            <a:r>
              <a:rPr sz="2200" dirty="0" err="1"/>
              <a:t>các</a:t>
            </a:r>
            <a:r>
              <a:rPr sz="2200" dirty="0"/>
              <a:t> </a:t>
            </a:r>
            <a:r>
              <a:rPr sz="2200" dirty="0" err="1"/>
              <a:t>món</a:t>
            </a:r>
            <a:r>
              <a:rPr sz="2200" dirty="0"/>
              <a:t> </a:t>
            </a:r>
            <a:r>
              <a:rPr sz="2200" dirty="0" err="1"/>
              <a:t>từ</a:t>
            </a:r>
            <a:r>
              <a:rPr sz="2200" dirty="0"/>
              <a:t> </a:t>
            </a:r>
            <a:r>
              <a:rPr sz="2200" dirty="0" err="1"/>
              <a:t>trứng</a:t>
            </a:r>
            <a:r>
              <a:rPr sz="2200" dirty="0"/>
              <a:t>, </a:t>
            </a:r>
            <a:r>
              <a:rPr sz="2200" dirty="0" err="1"/>
              <a:t>thịt</a:t>
            </a:r>
            <a:r>
              <a:rPr sz="2200" dirty="0"/>
              <a:t> </a:t>
            </a:r>
            <a:r>
              <a:rPr sz="2200" dirty="0" err="1"/>
              <a:t>lợn</a:t>
            </a:r>
            <a:r>
              <a:rPr sz="2200" dirty="0"/>
              <a:t> </a:t>
            </a:r>
            <a:r>
              <a:rPr sz="2200" dirty="0" err="1"/>
              <a:t>và</a:t>
            </a:r>
            <a:r>
              <a:rPr sz="2200" dirty="0"/>
              <a:t> </a:t>
            </a:r>
            <a:r>
              <a:rPr sz="2200" dirty="0" err="1"/>
              <a:t>thịt</a:t>
            </a:r>
            <a:r>
              <a:rPr sz="2200" dirty="0"/>
              <a:t> </a:t>
            </a:r>
            <a:r>
              <a:rPr sz="2200" dirty="0" err="1"/>
              <a:t>xay</a:t>
            </a:r>
            <a:r>
              <a:rPr sz="2200" dirty="0"/>
              <a:t>: 160 ˚F</a:t>
            </a:r>
            <a:r>
              <a:rPr lang="en-US" sz="2200" dirty="0"/>
              <a:t> = 71.1 ˚ C</a:t>
            </a:r>
            <a:endParaRPr sz="2200" dirty="0"/>
          </a:p>
          <a:p>
            <a:pPr marL="457200" lvl="1" indent="-171450">
              <a:lnSpc>
                <a:spcPct val="150000"/>
              </a:lnSpc>
              <a:spcBef>
                <a:spcPts val="600"/>
              </a:spcBef>
              <a:buSzPct val="100000"/>
              <a:buFont typeface="Arial"/>
              <a:buChar char="–"/>
              <a:defRPr sz="2800">
                <a:solidFill>
                  <a:srgbClr val="002060"/>
                </a:solidFill>
              </a:defRPr>
            </a:pPr>
            <a:r>
              <a:rPr sz="2200" dirty="0" err="1"/>
              <a:t>Thịt</a:t>
            </a:r>
            <a:r>
              <a:rPr sz="2200" dirty="0"/>
              <a:t> </a:t>
            </a:r>
            <a:r>
              <a:rPr sz="2200" dirty="0" err="1"/>
              <a:t>tái</a:t>
            </a:r>
            <a:r>
              <a:rPr sz="2200" dirty="0"/>
              <a:t>, </a:t>
            </a:r>
            <a:r>
              <a:rPr sz="2200" dirty="0" err="1"/>
              <a:t>thịt</a:t>
            </a:r>
            <a:r>
              <a:rPr sz="2200" dirty="0"/>
              <a:t> </a:t>
            </a:r>
            <a:r>
              <a:rPr sz="2200" dirty="0" err="1"/>
              <a:t>nướng</a:t>
            </a:r>
            <a:r>
              <a:rPr sz="2200" dirty="0"/>
              <a:t>, </a:t>
            </a:r>
            <a:r>
              <a:rPr sz="2200" dirty="0" err="1"/>
              <a:t>thịt</a:t>
            </a:r>
            <a:r>
              <a:rPr sz="2200" dirty="0"/>
              <a:t> </a:t>
            </a:r>
            <a:r>
              <a:rPr sz="2200" dirty="0" err="1"/>
              <a:t>bê</a:t>
            </a:r>
            <a:r>
              <a:rPr sz="2200" dirty="0"/>
              <a:t>, </a:t>
            </a:r>
            <a:r>
              <a:rPr sz="2200" dirty="0" err="1"/>
              <a:t>cừu</a:t>
            </a:r>
            <a:r>
              <a:rPr sz="2200" dirty="0"/>
              <a:t>: 145˚ F</a:t>
            </a:r>
            <a:r>
              <a:rPr lang="en-US" sz="2200" dirty="0"/>
              <a:t> = 62.7 ˚ C</a:t>
            </a:r>
            <a:endParaRPr sz="2200" dirty="0"/>
          </a:p>
          <a:p>
            <a:pPr marL="457200" lvl="1" indent="-171450">
              <a:lnSpc>
                <a:spcPct val="150000"/>
              </a:lnSpc>
              <a:spcBef>
                <a:spcPts val="600"/>
              </a:spcBef>
              <a:buSzPct val="100000"/>
              <a:buFont typeface="Arial"/>
              <a:buChar char="–"/>
              <a:defRPr sz="2800">
                <a:solidFill>
                  <a:srgbClr val="002060"/>
                </a:solidFill>
              </a:defRPr>
            </a:pPr>
            <a:r>
              <a:rPr sz="2200" dirty="0" err="1">
                <a:solidFill>
                  <a:srgbClr val="C00000"/>
                </a:solidFill>
              </a:rPr>
              <a:t>Không</a:t>
            </a:r>
            <a:r>
              <a:rPr sz="2200" dirty="0">
                <a:solidFill>
                  <a:srgbClr val="C00000"/>
                </a:solidFill>
              </a:rPr>
              <a:t> </a:t>
            </a:r>
            <a:r>
              <a:rPr sz="2200" dirty="0" err="1">
                <a:solidFill>
                  <a:srgbClr val="C00000"/>
                </a:solidFill>
              </a:rPr>
              <a:t>nên</a:t>
            </a:r>
            <a:r>
              <a:rPr sz="2200" dirty="0">
                <a:solidFill>
                  <a:srgbClr val="C00000"/>
                </a:solidFill>
              </a:rPr>
              <a:t> </a:t>
            </a:r>
            <a:r>
              <a:rPr sz="2200" dirty="0" err="1">
                <a:solidFill>
                  <a:srgbClr val="C00000"/>
                </a:solidFill>
              </a:rPr>
              <a:t>giữ</a:t>
            </a:r>
            <a:r>
              <a:rPr sz="2200" dirty="0">
                <a:solidFill>
                  <a:srgbClr val="C00000"/>
                </a:solidFill>
              </a:rPr>
              <a:t> </a:t>
            </a:r>
            <a:r>
              <a:rPr sz="2200" dirty="0" err="1">
                <a:solidFill>
                  <a:srgbClr val="C00000"/>
                </a:solidFill>
              </a:rPr>
              <a:t>thực</a:t>
            </a:r>
            <a:r>
              <a:rPr sz="2200" dirty="0">
                <a:solidFill>
                  <a:srgbClr val="C00000"/>
                </a:solidFill>
              </a:rPr>
              <a:t> </a:t>
            </a:r>
            <a:r>
              <a:rPr sz="2200" dirty="0" err="1">
                <a:solidFill>
                  <a:srgbClr val="C00000"/>
                </a:solidFill>
              </a:rPr>
              <a:t>phẩm</a:t>
            </a:r>
            <a:r>
              <a:rPr sz="2200" dirty="0">
                <a:solidFill>
                  <a:srgbClr val="C00000"/>
                </a:solidFill>
              </a:rPr>
              <a:t> ở 40˚ -140˚ F </a:t>
            </a:r>
            <a:r>
              <a:rPr sz="2200" dirty="0" err="1">
                <a:solidFill>
                  <a:srgbClr val="C00000"/>
                </a:solidFill>
              </a:rPr>
              <a:t>quá</a:t>
            </a:r>
            <a:r>
              <a:rPr sz="2200" dirty="0">
                <a:solidFill>
                  <a:srgbClr val="C00000"/>
                </a:solidFill>
              </a:rPr>
              <a:t> 2 </a:t>
            </a:r>
            <a:r>
              <a:rPr sz="2200" dirty="0" err="1">
                <a:solidFill>
                  <a:srgbClr val="C00000"/>
                </a:solidFill>
              </a:rPr>
              <a:t>giờ</a:t>
            </a:r>
            <a:endParaRPr sz="2200" dirty="0">
              <a:solidFill>
                <a:srgbClr val="C00000"/>
              </a:solidFill>
            </a:endParaRPr>
          </a:p>
          <a:p>
            <a:pPr marL="457200" lvl="1" indent="-171450">
              <a:lnSpc>
                <a:spcPct val="150000"/>
              </a:lnSpc>
              <a:spcBef>
                <a:spcPts val="600"/>
              </a:spcBef>
              <a:buSzPct val="100000"/>
              <a:buFont typeface="Arial"/>
              <a:buChar char="–"/>
              <a:defRPr sz="2800">
                <a:solidFill>
                  <a:srgbClr val="002060"/>
                </a:solidFill>
              </a:defRPr>
            </a:pPr>
            <a:r>
              <a:rPr sz="2200" dirty="0" err="1"/>
              <a:t>Nhiệt</a:t>
            </a:r>
            <a:r>
              <a:rPr sz="2200" dirty="0"/>
              <a:t> </a:t>
            </a:r>
            <a:r>
              <a:rPr sz="2200" dirty="0" err="1"/>
              <a:t>độ</a:t>
            </a:r>
            <a:r>
              <a:rPr sz="2200" dirty="0"/>
              <a:t> </a:t>
            </a:r>
            <a:r>
              <a:rPr sz="2200" dirty="0" err="1"/>
              <a:t>bảo</a:t>
            </a:r>
            <a:r>
              <a:rPr sz="2200" dirty="0"/>
              <a:t> </a:t>
            </a:r>
            <a:r>
              <a:rPr sz="2200" dirty="0" err="1"/>
              <a:t>quản</a:t>
            </a:r>
            <a:r>
              <a:rPr sz="2200" dirty="0"/>
              <a:t> </a:t>
            </a:r>
            <a:r>
              <a:rPr sz="2200" dirty="0" err="1"/>
              <a:t>lạnh</a:t>
            </a:r>
            <a:r>
              <a:rPr sz="2200" dirty="0"/>
              <a:t>: 40˚ F</a:t>
            </a:r>
            <a:r>
              <a:rPr lang="en-US" sz="2200" dirty="0"/>
              <a:t> = 4.4 ˚ C</a:t>
            </a:r>
            <a:endParaRPr sz="2200" dirty="0"/>
          </a:p>
          <a:p>
            <a:pPr marL="457200" lvl="1" indent="-171450">
              <a:lnSpc>
                <a:spcPct val="150000"/>
              </a:lnSpc>
              <a:spcBef>
                <a:spcPts val="600"/>
              </a:spcBef>
              <a:buSzPct val="100000"/>
              <a:buFont typeface="Arial"/>
              <a:buChar char="–"/>
              <a:defRPr sz="2800">
                <a:solidFill>
                  <a:srgbClr val="002060"/>
                </a:solidFill>
              </a:defRPr>
            </a:pPr>
            <a:r>
              <a:rPr sz="2200" dirty="0" err="1"/>
              <a:t>Nhiệt</a:t>
            </a:r>
            <a:r>
              <a:rPr sz="2200" dirty="0"/>
              <a:t> </a:t>
            </a:r>
            <a:r>
              <a:rPr sz="2200" dirty="0" err="1"/>
              <a:t>độ</a:t>
            </a:r>
            <a:r>
              <a:rPr sz="2200" dirty="0"/>
              <a:t> </a:t>
            </a:r>
            <a:r>
              <a:rPr sz="2200" dirty="0" err="1"/>
              <a:t>bảo</a:t>
            </a:r>
            <a:r>
              <a:rPr sz="2200" dirty="0"/>
              <a:t> </a:t>
            </a:r>
            <a:r>
              <a:rPr sz="2200" dirty="0" err="1"/>
              <a:t>quản</a:t>
            </a:r>
            <a:r>
              <a:rPr sz="2200" dirty="0"/>
              <a:t> </a:t>
            </a:r>
            <a:r>
              <a:rPr sz="2200" dirty="0" err="1"/>
              <a:t>đông</a:t>
            </a:r>
            <a:r>
              <a:rPr sz="2200" dirty="0"/>
              <a:t>: 0˚ F</a:t>
            </a:r>
          </a:p>
        </p:txBody>
      </p:sp>
      <p:sp>
        <p:nvSpPr>
          <p:cNvPr id="2" name="Slide Number Placeholder 1">
            <a:extLst>
              <a:ext uri="{FF2B5EF4-FFF2-40B4-BE49-F238E27FC236}">
                <a16:creationId xmlns:a16="http://schemas.microsoft.com/office/drawing/2014/main" id="{EE1CD0B6-6E13-4A76-B653-27DC542F064A}"/>
              </a:ext>
            </a:extLst>
          </p:cNvPr>
          <p:cNvSpPr>
            <a:spLocks noGrp="1"/>
          </p:cNvSpPr>
          <p:nvPr>
            <p:ph type="sldNum" sz="quarter" idx="2"/>
          </p:nvPr>
        </p:nvSpPr>
        <p:spPr/>
        <p:txBody>
          <a:bodyPr/>
          <a:lstStyle/>
          <a:p>
            <a:fld id="{86CB4B4D-7CA3-9044-876B-883B54F8677D}" type="slidenum">
              <a:rPr lang="en-US" smtClean="0"/>
              <a:pPr/>
              <a:t>77</a:t>
            </a:fld>
            <a:endParaRPr lang="en-US"/>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1904" descr="1904"/>
          <p:cNvPicPr>
            <a:picLocks noChangeAspect="1"/>
          </p:cNvPicPr>
          <p:nvPr/>
        </p:nvPicPr>
        <p:blipFill>
          <a:blip r:embed="rId2" cstate="print"/>
          <a:stretch>
            <a:fillRect/>
          </a:stretch>
        </p:blipFill>
        <p:spPr>
          <a:xfrm>
            <a:off x="990600" y="0"/>
            <a:ext cx="7127875" cy="6892925"/>
          </a:xfrm>
          <a:prstGeom prst="rect">
            <a:avLst/>
          </a:prstGeom>
          <a:ln w="12700">
            <a:miter lim="400000"/>
          </a:ln>
        </p:spPr>
      </p:pic>
      <p:sp>
        <p:nvSpPr>
          <p:cNvPr id="228" name="Các thịt chín…"/>
          <p:cNvSpPr txBox="1"/>
          <p:nvPr/>
        </p:nvSpPr>
        <p:spPr>
          <a:xfrm>
            <a:off x="2819400" y="914400"/>
            <a:ext cx="5867400" cy="18857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spcBef>
                <a:spcPts val="600"/>
              </a:spcBef>
              <a:defRPr sz="2200"/>
            </a:pPr>
            <a:r>
              <a:rPr dirty="0" err="1"/>
              <a:t>Các</a:t>
            </a:r>
            <a:r>
              <a:rPr dirty="0"/>
              <a:t> </a:t>
            </a:r>
            <a:r>
              <a:rPr dirty="0" err="1"/>
              <a:t>thịt</a:t>
            </a:r>
            <a:r>
              <a:rPr dirty="0"/>
              <a:t> </a:t>
            </a:r>
            <a:r>
              <a:rPr dirty="0" err="1"/>
              <a:t>chín</a:t>
            </a:r>
            <a:endParaRPr dirty="0"/>
          </a:p>
          <a:p>
            <a:pPr>
              <a:spcBef>
                <a:spcPts val="600"/>
              </a:spcBef>
              <a:defRPr sz="2200"/>
            </a:pPr>
            <a:r>
              <a:rPr dirty="0" err="1"/>
              <a:t>Thức</a:t>
            </a:r>
            <a:r>
              <a:rPr dirty="0"/>
              <a:t> </a:t>
            </a:r>
            <a:r>
              <a:rPr dirty="0" err="1"/>
              <a:t>ăn</a:t>
            </a:r>
            <a:r>
              <a:rPr dirty="0"/>
              <a:t> </a:t>
            </a:r>
            <a:r>
              <a:rPr dirty="0" err="1"/>
              <a:t>nhồi</a:t>
            </a:r>
            <a:r>
              <a:rPr dirty="0"/>
              <a:t>, </a:t>
            </a:r>
            <a:r>
              <a:rPr dirty="0" err="1"/>
              <a:t>gia</a:t>
            </a:r>
            <a:r>
              <a:rPr dirty="0"/>
              <a:t> </a:t>
            </a:r>
            <a:r>
              <a:rPr dirty="0" err="1"/>
              <a:t>cầm</a:t>
            </a:r>
            <a:r>
              <a:rPr dirty="0"/>
              <a:t>, </a:t>
            </a:r>
            <a:r>
              <a:rPr dirty="0" err="1"/>
              <a:t>thực</a:t>
            </a:r>
            <a:r>
              <a:rPr dirty="0"/>
              <a:t> </a:t>
            </a:r>
            <a:r>
              <a:rPr dirty="0" err="1"/>
              <a:t>phẩm</a:t>
            </a:r>
            <a:r>
              <a:rPr dirty="0"/>
              <a:t> </a:t>
            </a:r>
            <a:r>
              <a:rPr dirty="0" err="1"/>
              <a:t>thừa</a:t>
            </a:r>
            <a:r>
              <a:rPr dirty="0"/>
              <a:t> </a:t>
            </a:r>
            <a:r>
              <a:rPr dirty="0" err="1"/>
              <a:t>nấu</a:t>
            </a:r>
            <a:r>
              <a:rPr dirty="0"/>
              <a:t> </a:t>
            </a:r>
            <a:r>
              <a:rPr dirty="0" err="1"/>
              <a:t>lại</a:t>
            </a:r>
            <a:endParaRPr dirty="0"/>
          </a:p>
          <a:p>
            <a:pPr>
              <a:spcBef>
                <a:spcPts val="600"/>
              </a:spcBef>
              <a:defRPr sz="2200"/>
            </a:pPr>
            <a:r>
              <a:rPr dirty="0" err="1"/>
              <a:t>Thịt</a:t>
            </a:r>
            <a:r>
              <a:rPr dirty="0"/>
              <a:t> </a:t>
            </a:r>
            <a:r>
              <a:rPr dirty="0" err="1"/>
              <a:t>chính</a:t>
            </a:r>
            <a:r>
              <a:rPr dirty="0"/>
              <a:t> </a:t>
            </a:r>
            <a:r>
              <a:rPr dirty="0" err="1"/>
              <a:t>vừa</a:t>
            </a:r>
            <a:r>
              <a:rPr dirty="0"/>
              <a:t>, </a:t>
            </a:r>
            <a:r>
              <a:rPr dirty="0" err="1"/>
              <a:t>trứng</a:t>
            </a:r>
            <a:r>
              <a:rPr dirty="0"/>
              <a:t> </a:t>
            </a:r>
            <a:r>
              <a:rPr dirty="0" err="1"/>
              <a:t>tươi</a:t>
            </a:r>
            <a:r>
              <a:rPr dirty="0"/>
              <a:t>, </a:t>
            </a:r>
            <a:r>
              <a:rPr dirty="0" err="1"/>
              <a:t>món</a:t>
            </a:r>
            <a:r>
              <a:rPr dirty="0"/>
              <a:t> </a:t>
            </a:r>
            <a:r>
              <a:rPr dirty="0" err="1"/>
              <a:t>từ</a:t>
            </a:r>
            <a:r>
              <a:rPr dirty="0"/>
              <a:t> </a:t>
            </a:r>
            <a:r>
              <a:rPr dirty="0" err="1"/>
              <a:t>trứng</a:t>
            </a:r>
            <a:r>
              <a:rPr dirty="0"/>
              <a:t>, </a:t>
            </a:r>
            <a:r>
              <a:rPr dirty="0" err="1"/>
              <a:t>thịt</a:t>
            </a:r>
            <a:r>
              <a:rPr dirty="0"/>
              <a:t> </a:t>
            </a:r>
            <a:r>
              <a:rPr dirty="0" err="1"/>
              <a:t>lợn</a:t>
            </a:r>
            <a:r>
              <a:rPr dirty="0"/>
              <a:t>, </a:t>
            </a:r>
            <a:r>
              <a:rPr dirty="0" err="1"/>
              <a:t>thịt</a:t>
            </a:r>
            <a:r>
              <a:rPr dirty="0"/>
              <a:t> </a:t>
            </a:r>
            <a:r>
              <a:rPr dirty="0" err="1"/>
              <a:t>xay</a:t>
            </a:r>
            <a:endParaRPr dirty="0"/>
          </a:p>
        </p:txBody>
      </p:sp>
      <p:sp>
        <p:nvSpPr>
          <p:cNvPr id="229" name="Bít tết bò tái, thịt nướng, thịt bê, thịt cừu…"/>
          <p:cNvSpPr txBox="1"/>
          <p:nvPr/>
        </p:nvSpPr>
        <p:spPr>
          <a:xfrm>
            <a:off x="2848620" y="2707954"/>
            <a:ext cx="5715000" cy="95866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50000"/>
              </a:lnSpc>
            </a:pPr>
            <a:r>
              <a:rPr sz="2000" dirty="0" err="1"/>
              <a:t>Bít</a:t>
            </a:r>
            <a:r>
              <a:rPr sz="2000" dirty="0"/>
              <a:t> </a:t>
            </a:r>
            <a:r>
              <a:rPr sz="2000" dirty="0" err="1"/>
              <a:t>tết</a:t>
            </a:r>
            <a:r>
              <a:rPr sz="2000" dirty="0"/>
              <a:t> </a:t>
            </a:r>
            <a:r>
              <a:rPr sz="2000" dirty="0" err="1"/>
              <a:t>bò</a:t>
            </a:r>
            <a:r>
              <a:rPr sz="2000" dirty="0"/>
              <a:t> </a:t>
            </a:r>
            <a:r>
              <a:rPr sz="2000" dirty="0" err="1"/>
              <a:t>tái</a:t>
            </a:r>
            <a:r>
              <a:rPr sz="2000" dirty="0"/>
              <a:t>, </a:t>
            </a:r>
            <a:r>
              <a:rPr sz="2000" dirty="0" err="1"/>
              <a:t>thịt</a:t>
            </a:r>
            <a:r>
              <a:rPr sz="2000" dirty="0"/>
              <a:t> </a:t>
            </a:r>
            <a:r>
              <a:rPr sz="2000" dirty="0" err="1"/>
              <a:t>nướng</a:t>
            </a:r>
            <a:r>
              <a:rPr sz="2000" dirty="0"/>
              <a:t>, </a:t>
            </a:r>
            <a:r>
              <a:rPr sz="2000" dirty="0" err="1"/>
              <a:t>thịt</a:t>
            </a:r>
            <a:r>
              <a:rPr sz="2000" dirty="0"/>
              <a:t> </a:t>
            </a:r>
            <a:r>
              <a:rPr sz="2000" dirty="0" err="1"/>
              <a:t>bê</a:t>
            </a:r>
            <a:r>
              <a:rPr sz="2000" dirty="0"/>
              <a:t>, </a:t>
            </a:r>
            <a:r>
              <a:rPr sz="2000" dirty="0" err="1"/>
              <a:t>thịt</a:t>
            </a:r>
            <a:r>
              <a:rPr sz="2000" dirty="0"/>
              <a:t> </a:t>
            </a:r>
            <a:r>
              <a:rPr sz="2000" dirty="0" err="1"/>
              <a:t>cừu</a:t>
            </a:r>
            <a:endParaRPr sz="2000" dirty="0"/>
          </a:p>
          <a:p>
            <a:pPr>
              <a:lnSpc>
                <a:spcPct val="150000"/>
              </a:lnSpc>
            </a:pPr>
            <a:r>
              <a:rPr sz="2000" dirty="0" err="1"/>
              <a:t>Thực</a:t>
            </a:r>
            <a:r>
              <a:rPr sz="2000" dirty="0"/>
              <a:t> </a:t>
            </a:r>
            <a:r>
              <a:rPr sz="2000" dirty="0" err="1"/>
              <a:t>phẩm</a:t>
            </a:r>
            <a:r>
              <a:rPr sz="2000" dirty="0"/>
              <a:t> </a:t>
            </a:r>
            <a:r>
              <a:rPr sz="2000" dirty="0" err="1"/>
              <a:t>giữ</a:t>
            </a:r>
            <a:r>
              <a:rPr sz="2000" dirty="0"/>
              <a:t> </a:t>
            </a:r>
            <a:r>
              <a:rPr sz="2000" dirty="0" err="1"/>
              <a:t>nóng</a:t>
            </a:r>
            <a:endParaRPr sz="2000" dirty="0"/>
          </a:p>
        </p:txBody>
      </p:sp>
      <p:sp>
        <p:nvSpPr>
          <p:cNvPr id="231" name="Nhiệt độ bảo quản lạnh…"/>
          <p:cNvSpPr txBox="1"/>
          <p:nvPr/>
        </p:nvSpPr>
        <p:spPr>
          <a:xfrm>
            <a:off x="2971800" y="4876800"/>
            <a:ext cx="5715000" cy="64633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r>
              <a:rPr dirty="0" err="1"/>
              <a:t>Nhiệt</a:t>
            </a:r>
            <a:r>
              <a:rPr dirty="0"/>
              <a:t> </a:t>
            </a:r>
            <a:r>
              <a:rPr dirty="0" err="1"/>
              <a:t>độ</a:t>
            </a:r>
            <a:r>
              <a:rPr dirty="0"/>
              <a:t> </a:t>
            </a:r>
            <a:r>
              <a:rPr dirty="0" err="1"/>
              <a:t>bảo</a:t>
            </a:r>
            <a:r>
              <a:rPr dirty="0"/>
              <a:t> </a:t>
            </a:r>
            <a:r>
              <a:rPr dirty="0" err="1"/>
              <a:t>quản</a:t>
            </a:r>
            <a:r>
              <a:rPr dirty="0"/>
              <a:t> </a:t>
            </a:r>
            <a:r>
              <a:rPr dirty="0" err="1"/>
              <a:t>lạnh</a:t>
            </a:r>
            <a:endParaRPr dirty="0"/>
          </a:p>
          <a:p>
            <a:r>
              <a:rPr dirty="0" err="1"/>
              <a:t>Nhiệt</a:t>
            </a:r>
            <a:r>
              <a:rPr dirty="0"/>
              <a:t> </a:t>
            </a:r>
            <a:r>
              <a:rPr dirty="0" err="1"/>
              <a:t>độ</a:t>
            </a:r>
            <a:r>
              <a:rPr dirty="0"/>
              <a:t> </a:t>
            </a:r>
            <a:r>
              <a:rPr dirty="0" err="1"/>
              <a:t>bảo</a:t>
            </a:r>
            <a:r>
              <a:rPr dirty="0"/>
              <a:t> </a:t>
            </a:r>
            <a:r>
              <a:rPr dirty="0" err="1"/>
              <a:t>quản</a:t>
            </a:r>
            <a:r>
              <a:rPr dirty="0"/>
              <a:t> </a:t>
            </a:r>
            <a:r>
              <a:rPr dirty="0" err="1"/>
              <a:t>đông</a:t>
            </a:r>
            <a:endParaRPr dirty="0"/>
          </a:p>
        </p:txBody>
      </p:sp>
      <p:sp>
        <p:nvSpPr>
          <p:cNvPr id="8" name="Rectangle 7"/>
          <p:cNvSpPr/>
          <p:nvPr/>
        </p:nvSpPr>
        <p:spPr>
          <a:xfrm>
            <a:off x="2971800" y="3581400"/>
            <a:ext cx="5181600" cy="137160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30" name="VÙNG NGUY HIỂM: không giữ thực phẩm 40˚ -140˚ F quá 2 giờ hoặc quá 1 giờ khi nhiệt độ phòng trên 90˚ F"/>
          <p:cNvSpPr txBox="1"/>
          <p:nvPr/>
        </p:nvSpPr>
        <p:spPr>
          <a:xfrm>
            <a:off x="2895600" y="3733800"/>
            <a:ext cx="6248400" cy="110799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91440"/>
            <a:r>
              <a:rPr sz="2200" b="1" dirty="0">
                <a:solidFill>
                  <a:srgbClr val="C00000"/>
                </a:solidFill>
              </a:rPr>
              <a:t>VÙNG NGUY HIỂM</a:t>
            </a:r>
            <a:r>
              <a:rPr sz="2200" dirty="0"/>
              <a:t>: </a:t>
            </a:r>
            <a:endParaRPr lang="en-US" sz="2200" dirty="0"/>
          </a:p>
          <a:p>
            <a:pPr marL="91440"/>
            <a:r>
              <a:rPr sz="2200" b="1" dirty="0" err="1">
                <a:solidFill>
                  <a:schemeClr val="accent1">
                    <a:lumMod val="50000"/>
                  </a:schemeClr>
                </a:solidFill>
                <a:latin typeface="Arial" pitchFamily="34" charset="0"/>
                <a:cs typeface="Arial" pitchFamily="34" charset="0"/>
              </a:rPr>
              <a:t>không</a:t>
            </a:r>
            <a:r>
              <a:rPr sz="2200" b="1" dirty="0">
                <a:solidFill>
                  <a:schemeClr val="accent1">
                    <a:lumMod val="50000"/>
                  </a:schemeClr>
                </a:solidFill>
                <a:latin typeface="Arial" pitchFamily="34" charset="0"/>
                <a:cs typeface="Arial" pitchFamily="34" charset="0"/>
              </a:rPr>
              <a:t> </a:t>
            </a:r>
            <a:r>
              <a:rPr sz="2200" b="1" dirty="0" err="1">
                <a:solidFill>
                  <a:schemeClr val="accent1">
                    <a:lumMod val="50000"/>
                  </a:schemeClr>
                </a:solidFill>
                <a:latin typeface="Arial" pitchFamily="34" charset="0"/>
                <a:cs typeface="Arial" pitchFamily="34" charset="0"/>
              </a:rPr>
              <a:t>giữ</a:t>
            </a:r>
            <a:r>
              <a:rPr sz="2200" b="1" dirty="0">
                <a:solidFill>
                  <a:schemeClr val="accent1">
                    <a:lumMod val="50000"/>
                  </a:schemeClr>
                </a:solidFill>
                <a:latin typeface="Arial" pitchFamily="34" charset="0"/>
                <a:cs typeface="Arial" pitchFamily="34" charset="0"/>
              </a:rPr>
              <a:t> </a:t>
            </a:r>
            <a:r>
              <a:rPr sz="2200" b="1" dirty="0" err="1">
                <a:solidFill>
                  <a:schemeClr val="accent1">
                    <a:lumMod val="50000"/>
                  </a:schemeClr>
                </a:solidFill>
                <a:latin typeface="Arial" pitchFamily="34" charset="0"/>
                <a:cs typeface="Arial" pitchFamily="34" charset="0"/>
              </a:rPr>
              <a:t>thực</a:t>
            </a:r>
            <a:r>
              <a:rPr sz="2200" b="1" dirty="0">
                <a:solidFill>
                  <a:schemeClr val="accent1">
                    <a:lumMod val="50000"/>
                  </a:schemeClr>
                </a:solidFill>
                <a:latin typeface="Arial" pitchFamily="34" charset="0"/>
                <a:cs typeface="Arial" pitchFamily="34" charset="0"/>
              </a:rPr>
              <a:t> </a:t>
            </a:r>
            <a:r>
              <a:rPr sz="2200" b="1" dirty="0" err="1">
                <a:solidFill>
                  <a:schemeClr val="accent1">
                    <a:lumMod val="50000"/>
                  </a:schemeClr>
                </a:solidFill>
                <a:latin typeface="Arial" pitchFamily="34" charset="0"/>
                <a:cs typeface="Arial" pitchFamily="34" charset="0"/>
              </a:rPr>
              <a:t>phẩm</a:t>
            </a:r>
            <a:r>
              <a:rPr sz="2200" b="1" dirty="0">
                <a:solidFill>
                  <a:schemeClr val="accent1">
                    <a:lumMod val="50000"/>
                  </a:schemeClr>
                </a:solidFill>
                <a:latin typeface="Arial" pitchFamily="34" charset="0"/>
                <a:cs typeface="Arial" pitchFamily="34" charset="0"/>
              </a:rPr>
              <a:t> </a:t>
            </a:r>
            <a:r>
              <a:rPr sz="2200" b="1" dirty="0">
                <a:solidFill>
                  <a:schemeClr val="accent1">
                    <a:lumMod val="50000"/>
                  </a:schemeClr>
                </a:solidFill>
                <a:latin typeface="Arial" pitchFamily="34" charset="0"/>
                <a:ea typeface="Verdana"/>
                <a:cs typeface="Arial" pitchFamily="34" charset="0"/>
                <a:sym typeface="Verdana"/>
              </a:rPr>
              <a:t>40˚-140˚F </a:t>
            </a:r>
            <a:r>
              <a:rPr sz="2200" b="1" dirty="0" err="1">
                <a:solidFill>
                  <a:schemeClr val="accent1">
                    <a:lumMod val="50000"/>
                  </a:schemeClr>
                </a:solidFill>
                <a:latin typeface="Arial" pitchFamily="34" charset="0"/>
                <a:ea typeface="Verdana"/>
                <a:cs typeface="Arial" pitchFamily="34" charset="0"/>
                <a:sym typeface="Verdana"/>
              </a:rPr>
              <a:t>quá</a:t>
            </a:r>
            <a:r>
              <a:rPr sz="2200" b="1" dirty="0">
                <a:solidFill>
                  <a:schemeClr val="accent1">
                    <a:lumMod val="50000"/>
                  </a:schemeClr>
                </a:solidFill>
                <a:latin typeface="Arial" pitchFamily="34" charset="0"/>
                <a:ea typeface="Verdana"/>
                <a:cs typeface="Arial" pitchFamily="34" charset="0"/>
                <a:sym typeface="Verdana"/>
              </a:rPr>
              <a:t> 2 </a:t>
            </a:r>
            <a:r>
              <a:rPr sz="2200" b="1" dirty="0" err="1">
                <a:solidFill>
                  <a:schemeClr val="accent1">
                    <a:lumMod val="50000"/>
                  </a:schemeClr>
                </a:solidFill>
                <a:latin typeface="Arial" pitchFamily="34" charset="0"/>
                <a:ea typeface="Verdana"/>
                <a:cs typeface="Arial" pitchFamily="34" charset="0"/>
                <a:sym typeface="Verdana"/>
              </a:rPr>
              <a:t>giờ</a:t>
            </a:r>
            <a:r>
              <a:rPr sz="2200" b="1" dirty="0">
                <a:solidFill>
                  <a:schemeClr val="accent1">
                    <a:lumMod val="50000"/>
                  </a:schemeClr>
                </a:solidFill>
                <a:latin typeface="Arial" pitchFamily="34" charset="0"/>
                <a:ea typeface="Verdana"/>
                <a:cs typeface="Arial" pitchFamily="34" charset="0"/>
                <a:sym typeface="Verdana"/>
              </a:rPr>
              <a:t> </a:t>
            </a:r>
            <a:r>
              <a:rPr sz="2200" b="1" dirty="0" err="1">
                <a:solidFill>
                  <a:schemeClr val="accent1">
                    <a:lumMod val="50000"/>
                  </a:schemeClr>
                </a:solidFill>
                <a:latin typeface="Arial" pitchFamily="34" charset="0"/>
                <a:ea typeface="Verdana"/>
                <a:cs typeface="Arial" pitchFamily="34" charset="0"/>
                <a:sym typeface="Verdana"/>
              </a:rPr>
              <a:t>hoặc</a:t>
            </a:r>
            <a:r>
              <a:rPr sz="2200" b="1" dirty="0">
                <a:solidFill>
                  <a:schemeClr val="accent1">
                    <a:lumMod val="50000"/>
                  </a:schemeClr>
                </a:solidFill>
                <a:latin typeface="Arial" pitchFamily="34" charset="0"/>
                <a:ea typeface="Verdana"/>
                <a:cs typeface="Arial" pitchFamily="34" charset="0"/>
                <a:sym typeface="Verdana"/>
              </a:rPr>
              <a:t> </a:t>
            </a:r>
            <a:r>
              <a:rPr sz="2200" b="1" dirty="0" err="1">
                <a:solidFill>
                  <a:schemeClr val="accent1">
                    <a:lumMod val="50000"/>
                  </a:schemeClr>
                </a:solidFill>
                <a:latin typeface="Arial" pitchFamily="34" charset="0"/>
                <a:ea typeface="Verdana"/>
                <a:cs typeface="Arial" pitchFamily="34" charset="0"/>
                <a:sym typeface="Verdana"/>
              </a:rPr>
              <a:t>quá</a:t>
            </a:r>
            <a:r>
              <a:rPr sz="2200" b="1" dirty="0">
                <a:solidFill>
                  <a:schemeClr val="accent1">
                    <a:lumMod val="50000"/>
                  </a:schemeClr>
                </a:solidFill>
                <a:latin typeface="Arial" pitchFamily="34" charset="0"/>
                <a:ea typeface="Verdana"/>
                <a:cs typeface="Arial" pitchFamily="34" charset="0"/>
                <a:sym typeface="Verdana"/>
              </a:rPr>
              <a:t> 1 </a:t>
            </a:r>
            <a:r>
              <a:rPr sz="2200" b="1" dirty="0" err="1">
                <a:solidFill>
                  <a:schemeClr val="accent1">
                    <a:lumMod val="50000"/>
                  </a:schemeClr>
                </a:solidFill>
                <a:latin typeface="Arial" pitchFamily="34" charset="0"/>
                <a:ea typeface="Verdana"/>
                <a:cs typeface="Arial" pitchFamily="34" charset="0"/>
                <a:sym typeface="Verdana"/>
              </a:rPr>
              <a:t>giờ</a:t>
            </a:r>
            <a:r>
              <a:rPr sz="2200" b="1" dirty="0">
                <a:solidFill>
                  <a:schemeClr val="accent1">
                    <a:lumMod val="50000"/>
                  </a:schemeClr>
                </a:solidFill>
                <a:latin typeface="Arial" pitchFamily="34" charset="0"/>
                <a:ea typeface="Verdana"/>
                <a:cs typeface="Arial" pitchFamily="34" charset="0"/>
                <a:sym typeface="Verdana"/>
              </a:rPr>
              <a:t> </a:t>
            </a:r>
            <a:r>
              <a:rPr sz="2200" b="1" dirty="0" err="1">
                <a:solidFill>
                  <a:schemeClr val="accent1">
                    <a:lumMod val="50000"/>
                  </a:schemeClr>
                </a:solidFill>
                <a:latin typeface="Arial" pitchFamily="34" charset="0"/>
                <a:ea typeface="Verdana"/>
                <a:cs typeface="Arial" pitchFamily="34" charset="0"/>
                <a:sym typeface="Verdana"/>
              </a:rPr>
              <a:t>khi</a:t>
            </a:r>
            <a:r>
              <a:rPr sz="2200" b="1" dirty="0">
                <a:solidFill>
                  <a:schemeClr val="accent1">
                    <a:lumMod val="50000"/>
                  </a:schemeClr>
                </a:solidFill>
                <a:latin typeface="Arial" pitchFamily="34" charset="0"/>
                <a:ea typeface="Verdana"/>
                <a:cs typeface="Arial" pitchFamily="34" charset="0"/>
                <a:sym typeface="Verdana"/>
              </a:rPr>
              <a:t> </a:t>
            </a:r>
            <a:r>
              <a:rPr sz="2200" b="1" dirty="0" err="1">
                <a:solidFill>
                  <a:schemeClr val="accent1">
                    <a:lumMod val="50000"/>
                  </a:schemeClr>
                </a:solidFill>
                <a:latin typeface="Arial" pitchFamily="34" charset="0"/>
                <a:ea typeface="Verdana"/>
                <a:cs typeface="Arial" pitchFamily="34" charset="0"/>
                <a:sym typeface="Verdana"/>
              </a:rPr>
              <a:t>nhiệt</a:t>
            </a:r>
            <a:r>
              <a:rPr sz="2200" b="1" dirty="0">
                <a:solidFill>
                  <a:schemeClr val="accent1">
                    <a:lumMod val="50000"/>
                  </a:schemeClr>
                </a:solidFill>
                <a:latin typeface="Arial" pitchFamily="34" charset="0"/>
                <a:ea typeface="Verdana"/>
                <a:cs typeface="Arial" pitchFamily="34" charset="0"/>
                <a:sym typeface="Verdana"/>
              </a:rPr>
              <a:t> </a:t>
            </a:r>
            <a:r>
              <a:rPr sz="2200" b="1" dirty="0" err="1">
                <a:solidFill>
                  <a:schemeClr val="accent1">
                    <a:lumMod val="50000"/>
                  </a:schemeClr>
                </a:solidFill>
                <a:latin typeface="Arial" pitchFamily="34" charset="0"/>
                <a:ea typeface="Verdana"/>
                <a:cs typeface="Arial" pitchFamily="34" charset="0"/>
                <a:sym typeface="Verdana"/>
              </a:rPr>
              <a:t>độ</a:t>
            </a:r>
            <a:r>
              <a:rPr sz="2200" b="1" dirty="0">
                <a:solidFill>
                  <a:schemeClr val="accent1">
                    <a:lumMod val="50000"/>
                  </a:schemeClr>
                </a:solidFill>
                <a:latin typeface="Arial" pitchFamily="34" charset="0"/>
                <a:ea typeface="Verdana"/>
                <a:cs typeface="Arial" pitchFamily="34" charset="0"/>
                <a:sym typeface="Verdana"/>
              </a:rPr>
              <a:t> </a:t>
            </a:r>
            <a:r>
              <a:rPr sz="2200" b="1" dirty="0" err="1">
                <a:solidFill>
                  <a:schemeClr val="accent1">
                    <a:lumMod val="50000"/>
                  </a:schemeClr>
                </a:solidFill>
                <a:latin typeface="Arial" pitchFamily="34" charset="0"/>
                <a:ea typeface="Verdana"/>
                <a:cs typeface="Arial" pitchFamily="34" charset="0"/>
                <a:sym typeface="Verdana"/>
              </a:rPr>
              <a:t>phòng</a:t>
            </a:r>
            <a:r>
              <a:rPr sz="2200" b="1" dirty="0">
                <a:solidFill>
                  <a:schemeClr val="accent1">
                    <a:lumMod val="50000"/>
                  </a:schemeClr>
                </a:solidFill>
                <a:latin typeface="Arial" pitchFamily="34" charset="0"/>
                <a:ea typeface="Verdana"/>
                <a:cs typeface="Arial" pitchFamily="34" charset="0"/>
                <a:sym typeface="Verdana"/>
              </a:rPr>
              <a:t> </a:t>
            </a:r>
            <a:r>
              <a:rPr sz="2200" b="1" dirty="0" err="1">
                <a:solidFill>
                  <a:schemeClr val="accent1">
                    <a:lumMod val="50000"/>
                  </a:schemeClr>
                </a:solidFill>
                <a:latin typeface="Arial" pitchFamily="34" charset="0"/>
                <a:ea typeface="Verdana"/>
                <a:cs typeface="Arial" pitchFamily="34" charset="0"/>
                <a:sym typeface="Verdana"/>
              </a:rPr>
              <a:t>trên</a:t>
            </a:r>
            <a:r>
              <a:rPr sz="2200" b="1" dirty="0">
                <a:solidFill>
                  <a:schemeClr val="accent1">
                    <a:lumMod val="50000"/>
                  </a:schemeClr>
                </a:solidFill>
                <a:latin typeface="Arial" pitchFamily="34" charset="0"/>
                <a:ea typeface="Verdana"/>
                <a:cs typeface="Arial" pitchFamily="34" charset="0"/>
                <a:sym typeface="Verdana"/>
              </a:rPr>
              <a:t> 90˚F </a:t>
            </a:r>
          </a:p>
        </p:txBody>
      </p:sp>
      <p:sp>
        <p:nvSpPr>
          <p:cNvPr id="2" name="Slide Number Placeholder 1">
            <a:extLst>
              <a:ext uri="{FF2B5EF4-FFF2-40B4-BE49-F238E27FC236}">
                <a16:creationId xmlns:a16="http://schemas.microsoft.com/office/drawing/2014/main" id="{396D6CB9-3C40-4460-A43F-6394DB5E68F7}"/>
              </a:ext>
            </a:extLst>
          </p:cNvPr>
          <p:cNvSpPr>
            <a:spLocks noGrp="1"/>
          </p:cNvSpPr>
          <p:nvPr>
            <p:ph type="sldNum" sz="quarter" idx="2"/>
          </p:nvPr>
        </p:nvSpPr>
        <p:spPr/>
        <p:txBody>
          <a:bodyPr/>
          <a:lstStyle/>
          <a:p>
            <a:fld id="{86CB4B4D-7CA3-9044-876B-883B54F8677D}" type="slidenum">
              <a:rPr lang="en-US" smtClean="0"/>
              <a:pPr/>
              <a:t>78</a:t>
            </a:fld>
            <a:endParaRPr lang="en-US"/>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Hóa chất BVTV"/>
          <p:cNvSpPr txBox="1"/>
          <p:nvPr/>
        </p:nvSpPr>
        <p:spPr>
          <a:xfrm>
            <a:off x="685800" y="228600"/>
            <a:ext cx="7772400"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600" b="1">
                <a:solidFill>
                  <a:srgbClr val="FF0000"/>
                </a:solidFill>
              </a:defRPr>
            </a:lvl1pPr>
          </a:lstStyle>
          <a:p>
            <a:r>
              <a:rPr dirty="0" err="1"/>
              <a:t>Hóa</a:t>
            </a:r>
            <a:r>
              <a:rPr dirty="0"/>
              <a:t> </a:t>
            </a:r>
            <a:r>
              <a:rPr dirty="0" err="1"/>
              <a:t>chất</a:t>
            </a:r>
            <a:r>
              <a:rPr dirty="0"/>
              <a:t> </a:t>
            </a:r>
            <a:r>
              <a:rPr lang="en-US" dirty="0" err="1"/>
              <a:t>bảo</a:t>
            </a:r>
            <a:r>
              <a:rPr lang="en-US" dirty="0"/>
              <a:t> </a:t>
            </a:r>
            <a:r>
              <a:rPr lang="en-US" dirty="0" err="1"/>
              <a:t>vê</a:t>
            </a:r>
            <a:r>
              <a:rPr lang="en-US" dirty="0"/>
              <a:t> </a:t>
            </a:r>
            <a:r>
              <a:rPr lang="en-US" dirty="0" err="1"/>
              <a:t>thực</a:t>
            </a:r>
            <a:r>
              <a:rPr lang="en-US" dirty="0"/>
              <a:t> </a:t>
            </a:r>
            <a:r>
              <a:rPr lang="en-US" dirty="0" err="1"/>
              <a:t>vật</a:t>
            </a:r>
            <a:endParaRPr dirty="0"/>
          </a:p>
        </p:txBody>
      </p:sp>
      <p:sp>
        <p:nvSpPr>
          <p:cNvPr id="307" name="Mối lo ngại của người dân…"/>
          <p:cNvSpPr txBox="1"/>
          <p:nvPr/>
        </p:nvSpPr>
        <p:spPr>
          <a:xfrm>
            <a:off x="304800" y="1143000"/>
            <a:ext cx="8534400" cy="5615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lvl="1" indent="0">
              <a:lnSpc>
                <a:spcPct val="150000"/>
              </a:lnSpc>
              <a:spcBef>
                <a:spcPts val="600"/>
              </a:spcBef>
              <a:buSzPct val="100000"/>
              <a:defRPr sz="2800">
                <a:solidFill>
                  <a:srgbClr val="002060"/>
                </a:solidFill>
              </a:defRPr>
            </a:pPr>
            <a:r>
              <a:rPr dirty="0" err="1"/>
              <a:t>Giảm</a:t>
            </a:r>
            <a:r>
              <a:rPr dirty="0"/>
              <a:t> </a:t>
            </a:r>
            <a:r>
              <a:rPr dirty="0" err="1"/>
              <a:t>tối</a:t>
            </a:r>
            <a:r>
              <a:rPr dirty="0"/>
              <a:t> </a:t>
            </a:r>
            <a:r>
              <a:rPr dirty="0" err="1"/>
              <a:t>đa</a:t>
            </a:r>
            <a:r>
              <a:rPr dirty="0"/>
              <a:t> </a:t>
            </a:r>
            <a:r>
              <a:rPr dirty="0" err="1"/>
              <a:t>nguy</a:t>
            </a:r>
            <a:r>
              <a:rPr dirty="0"/>
              <a:t> </a:t>
            </a:r>
            <a:r>
              <a:rPr dirty="0" err="1"/>
              <a:t>cơ</a:t>
            </a:r>
            <a:endParaRPr dirty="0"/>
          </a:p>
          <a:p>
            <a:pPr marL="463550" lvl="2" indent="0">
              <a:lnSpc>
                <a:spcPct val="150000"/>
              </a:lnSpc>
              <a:spcBef>
                <a:spcPts val="500"/>
              </a:spcBef>
              <a:buSzPct val="100000"/>
              <a:buFont typeface="Arial"/>
              <a:buChar char="•"/>
              <a:defRPr sz="2400">
                <a:solidFill>
                  <a:srgbClr val="002060"/>
                </a:solidFill>
              </a:defRPr>
            </a:pPr>
            <a:r>
              <a:rPr dirty="0" err="1"/>
              <a:t>Lọc</a:t>
            </a:r>
            <a:r>
              <a:rPr dirty="0"/>
              <a:t> </a:t>
            </a:r>
            <a:r>
              <a:rPr dirty="0" err="1"/>
              <a:t>bỏ</a:t>
            </a:r>
            <a:r>
              <a:rPr dirty="0"/>
              <a:t> </a:t>
            </a:r>
            <a:r>
              <a:rPr dirty="0" err="1"/>
              <a:t>mỡ</a:t>
            </a:r>
            <a:r>
              <a:rPr dirty="0"/>
              <a:t> </a:t>
            </a:r>
            <a:r>
              <a:rPr dirty="0" err="1"/>
              <a:t>và</a:t>
            </a:r>
            <a:r>
              <a:rPr dirty="0"/>
              <a:t> da.</a:t>
            </a:r>
          </a:p>
          <a:p>
            <a:pPr marL="463550" lvl="2" indent="0">
              <a:lnSpc>
                <a:spcPct val="150000"/>
              </a:lnSpc>
              <a:spcBef>
                <a:spcPts val="500"/>
              </a:spcBef>
              <a:buSzPct val="100000"/>
              <a:buFont typeface="Arial"/>
              <a:buChar char="•"/>
              <a:defRPr sz="2400">
                <a:solidFill>
                  <a:srgbClr val="002060"/>
                </a:solidFill>
              </a:defRPr>
            </a:pPr>
            <a:r>
              <a:rPr dirty="0" err="1"/>
              <a:t>Lựa</a:t>
            </a:r>
            <a:r>
              <a:rPr dirty="0"/>
              <a:t> </a:t>
            </a:r>
            <a:r>
              <a:rPr dirty="0" err="1"/>
              <a:t>chọn</a:t>
            </a:r>
            <a:r>
              <a:rPr dirty="0"/>
              <a:t> </a:t>
            </a:r>
            <a:r>
              <a:rPr dirty="0" err="1"/>
              <a:t>rau</a:t>
            </a:r>
            <a:r>
              <a:rPr dirty="0"/>
              <a:t>, </a:t>
            </a:r>
            <a:r>
              <a:rPr dirty="0" err="1"/>
              <a:t>quả</a:t>
            </a:r>
            <a:r>
              <a:rPr dirty="0"/>
              <a:t> </a:t>
            </a:r>
            <a:r>
              <a:rPr dirty="0" err="1"/>
              <a:t>không</a:t>
            </a:r>
            <a:r>
              <a:rPr dirty="0"/>
              <a:t> </a:t>
            </a:r>
            <a:r>
              <a:rPr dirty="0" err="1"/>
              <a:t>có</a:t>
            </a:r>
            <a:r>
              <a:rPr dirty="0"/>
              <a:t> </a:t>
            </a:r>
            <a:r>
              <a:rPr dirty="0" err="1"/>
              <a:t>các</a:t>
            </a:r>
            <a:r>
              <a:rPr dirty="0"/>
              <a:t> </a:t>
            </a:r>
            <a:r>
              <a:rPr dirty="0" err="1"/>
              <a:t>khe</a:t>
            </a:r>
            <a:r>
              <a:rPr dirty="0"/>
              <a:t>, </a:t>
            </a:r>
            <a:r>
              <a:rPr dirty="0" err="1"/>
              <a:t>rãnh</a:t>
            </a:r>
            <a:r>
              <a:rPr dirty="0"/>
              <a:t>.</a:t>
            </a:r>
          </a:p>
          <a:p>
            <a:pPr marL="463550" lvl="2" indent="0">
              <a:lnSpc>
                <a:spcPct val="150000"/>
              </a:lnSpc>
              <a:spcBef>
                <a:spcPts val="500"/>
              </a:spcBef>
              <a:buSzPct val="100000"/>
              <a:buFont typeface="Arial"/>
              <a:buChar char="•"/>
              <a:defRPr sz="2400">
                <a:solidFill>
                  <a:srgbClr val="002060"/>
                </a:solidFill>
              </a:defRPr>
            </a:pPr>
            <a:r>
              <a:rPr dirty="0" err="1"/>
              <a:t>Rửa</a:t>
            </a:r>
            <a:r>
              <a:rPr dirty="0"/>
              <a:t> </a:t>
            </a:r>
            <a:r>
              <a:rPr dirty="0" err="1"/>
              <a:t>thực</a:t>
            </a:r>
            <a:r>
              <a:rPr dirty="0"/>
              <a:t> </a:t>
            </a:r>
            <a:r>
              <a:rPr dirty="0" err="1"/>
              <a:t>phẩm</a:t>
            </a:r>
            <a:r>
              <a:rPr dirty="0"/>
              <a:t> </a:t>
            </a:r>
            <a:r>
              <a:rPr dirty="0" err="1"/>
              <a:t>tươi</a:t>
            </a:r>
            <a:r>
              <a:rPr dirty="0"/>
              <a:t> </a:t>
            </a:r>
            <a:r>
              <a:rPr dirty="0" err="1"/>
              <a:t>bằng</a:t>
            </a:r>
            <a:r>
              <a:rPr dirty="0"/>
              <a:t> </a:t>
            </a:r>
            <a:r>
              <a:rPr dirty="0" err="1"/>
              <a:t>bàn</a:t>
            </a:r>
            <a:r>
              <a:rPr dirty="0"/>
              <a:t> </a:t>
            </a:r>
            <a:r>
              <a:rPr dirty="0" err="1"/>
              <a:t>chải</a:t>
            </a:r>
            <a:r>
              <a:rPr dirty="0"/>
              <a:t> </a:t>
            </a:r>
            <a:r>
              <a:rPr dirty="0" err="1"/>
              <a:t>và</a:t>
            </a:r>
            <a:r>
              <a:rPr dirty="0"/>
              <a:t> </a:t>
            </a:r>
            <a:r>
              <a:rPr dirty="0" err="1"/>
              <a:t>cọ</a:t>
            </a:r>
            <a:r>
              <a:rPr dirty="0"/>
              <a:t> </a:t>
            </a:r>
            <a:r>
              <a:rPr dirty="0" err="1"/>
              <a:t>rửa</a:t>
            </a:r>
            <a:r>
              <a:rPr dirty="0"/>
              <a:t>.</a:t>
            </a:r>
          </a:p>
          <a:p>
            <a:pPr marL="463550" lvl="2" indent="0">
              <a:lnSpc>
                <a:spcPct val="150000"/>
              </a:lnSpc>
              <a:spcBef>
                <a:spcPts val="500"/>
              </a:spcBef>
              <a:buSzPct val="100000"/>
              <a:buFont typeface="Arial"/>
              <a:buChar char="•"/>
              <a:defRPr sz="2400">
                <a:solidFill>
                  <a:srgbClr val="002060"/>
                </a:solidFill>
              </a:defRPr>
            </a:pPr>
            <a:r>
              <a:rPr dirty="0" err="1"/>
              <a:t>Dùng</a:t>
            </a:r>
            <a:r>
              <a:rPr dirty="0"/>
              <a:t> </a:t>
            </a:r>
            <a:r>
              <a:rPr dirty="0" err="1"/>
              <a:t>dao</a:t>
            </a:r>
            <a:r>
              <a:rPr dirty="0"/>
              <a:t> </a:t>
            </a:r>
            <a:r>
              <a:rPr dirty="0" err="1"/>
              <a:t>để</a:t>
            </a:r>
            <a:r>
              <a:rPr dirty="0"/>
              <a:t> </a:t>
            </a:r>
            <a:r>
              <a:rPr dirty="0" err="1"/>
              <a:t>gọt</a:t>
            </a:r>
            <a:r>
              <a:rPr dirty="0"/>
              <a:t> </a:t>
            </a:r>
            <a:r>
              <a:rPr dirty="0" err="1"/>
              <a:t>vỏ</a:t>
            </a:r>
            <a:endParaRPr dirty="0"/>
          </a:p>
          <a:p>
            <a:pPr marL="463550" lvl="2" indent="0">
              <a:lnSpc>
                <a:spcPct val="150000"/>
              </a:lnSpc>
              <a:spcBef>
                <a:spcPts val="500"/>
              </a:spcBef>
              <a:buSzPct val="100000"/>
              <a:buFont typeface="Arial"/>
              <a:buChar char="•"/>
              <a:defRPr sz="2400">
                <a:solidFill>
                  <a:srgbClr val="002060"/>
                </a:solidFill>
              </a:defRPr>
            </a:pPr>
            <a:r>
              <a:rPr dirty="0" err="1"/>
              <a:t>Loại</a:t>
            </a:r>
            <a:r>
              <a:rPr dirty="0"/>
              <a:t> </a:t>
            </a:r>
            <a:r>
              <a:rPr dirty="0" err="1"/>
              <a:t>bỏ</a:t>
            </a:r>
            <a:r>
              <a:rPr dirty="0"/>
              <a:t> </a:t>
            </a:r>
            <a:r>
              <a:rPr dirty="0" err="1"/>
              <a:t>lá</a:t>
            </a:r>
            <a:r>
              <a:rPr dirty="0"/>
              <a:t> </a:t>
            </a:r>
            <a:r>
              <a:rPr dirty="0" err="1"/>
              <a:t>bên</a:t>
            </a:r>
            <a:r>
              <a:rPr dirty="0"/>
              <a:t> </a:t>
            </a:r>
            <a:r>
              <a:rPr dirty="0" err="1"/>
              <a:t>ngoài</a:t>
            </a:r>
            <a:r>
              <a:rPr dirty="0"/>
              <a:t>.</a:t>
            </a:r>
          </a:p>
          <a:p>
            <a:pPr marL="463550" lvl="2" indent="0">
              <a:lnSpc>
                <a:spcPct val="150000"/>
              </a:lnSpc>
              <a:spcBef>
                <a:spcPts val="500"/>
              </a:spcBef>
              <a:buSzPct val="100000"/>
              <a:buFont typeface="Arial"/>
              <a:buChar char="•"/>
              <a:defRPr sz="2400">
                <a:solidFill>
                  <a:srgbClr val="002060"/>
                </a:solidFill>
              </a:defRPr>
            </a:pPr>
            <a:r>
              <a:rPr dirty="0" err="1"/>
              <a:t>Bóc</a:t>
            </a:r>
            <a:r>
              <a:rPr dirty="0"/>
              <a:t> </a:t>
            </a:r>
            <a:r>
              <a:rPr dirty="0" err="1"/>
              <a:t>vỏ</a:t>
            </a:r>
            <a:r>
              <a:rPr dirty="0"/>
              <a:t>.</a:t>
            </a:r>
          </a:p>
          <a:p>
            <a:pPr marL="463550" lvl="2" indent="0">
              <a:lnSpc>
                <a:spcPct val="150000"/>
              </a:lnSpc>
              <a:spcBef>
                <a:spcPts val="500"/>
              </a:spcBef>
              <a:buSzPct val="100000"/>
              <a:buFont typeface="Arial"/>
              <a:buChar char="•"/>
              <a:defRPr sz="2400">
                <a:solidFill>
                  <a:srgbClr val="002060"/>
                </a:solidFill>
              </a:defRPr>
            </a:pPr>
            <a:r>
              <a:rPr dirty="0" err="1"/>
              <a:t>Ăn</a:t>
            </a:r>
            <a:r>
              <a:rPr dirty="0"/>
              <a:t> </a:t>
            </a:r>
            <a:r>
              <a:rPr dirty="0" err="1"/>
              <a:t>nhiều</a:t>
            </a:r>
            <a:r>
              <a:rPr dirty="0"/>
              <a:t> </a:t>
            </a:r>
            <a:r>
              <a:rPr dirty="0" err="1"/>
              <a:t>loại</a:t>
            </a:r>
            <a:r>
              <a:rPr dirty="0"/>
              <a:t> </a:t>
            </a:r>
            <a:r>
              <a:rPr dirty="0" err="1"/>
              <a:t>thực</a:t>
            </a:r>
            <a:r>
              <a:rPr dirty="0"/>
              <a:t> </a:t>
            </a:r>
            <a:r>
              <a:rPr dirty="0" err="1"/>
              <a:t>phẩm</a:t>
            </a:r>
            <a:r>
              <a:rPr dirty="0"/>
              <a:t> </a:t>
            </a:r>
            <a:r>
              <a:rPr dirty="0" err="1"/>
              <a:t>khác</a:t>
            </a:r>
            <a:r>
              <a:rPr dirty="0"/>
              <a:t> </a:t>
            </a:r>
            <a:r>
              <a:rPr dirty="0" err="1"/>
              <a:t>nhau</a:t>
            </a:r>
            <a:endParaRPr dirty="0"/>
          </a:p>
          <a:p>
            <a:pPr marL="463550" lvl="2" indent="0">
              <a:lnSpc>
                <a:spcPct val="150000"/>
              </a:lnSpc>
              <a:spcBef>
                <a:spcPts val="500"/>
              </a:spcBef>
              <a:buSzPct val="100000"/>
              <a:buFont typeface="Arial"/>
              <a:buChar char="•"/>
              <a:defRPr sz="2400">
                <a:solidFill>
                  <a:srgbClr val="002060"/>
                </a:solidFill>
              </a:defRPr>
            </a:pPr>
            <a:r>
              <a:rPr dirty="0" err="1"/>
              <a:t>Cân</a:t>
            </a:r>
            <a:r>
              <a:rPr dirty="0"/>
              <a:t> </a:t>
            </a:r>
            <a:r>
              <a:rPr dirty="0" err="1"/>
              <a:t>nhắc</a:t>
            </a:r>
            <a:r>
              <a:rPr dirty="0"/>
              <a:t> </a:t>
            </a:r>
            <a:r>
              <a:rPr dirty="0" err="1"/>
              <a:t>mua</a:t>
            </a:r>
            <a:r>
              <a:rPr dirty="0"/>
              <a:t> </a:t>
            </a:r>
            <a:r>
              <a:rPr dirty="0" err="1"/>
              <a:t>các</a:t>
            </a:r>
            <a:r>
              <a:rPr dirty="0"/>
              <a:t> </a:t>
            </a:r>
            <a:r>
              <a:rPr dirty="0" err="1"/>
              <a:t>thực</a:t>
            </a:r>
            <a:r>
              <a:rPr dirty="0"/>
              <a:t> </a:t>
            </a:r>
            <a:r>
              <a:rPr dirty="0" err="1"/>
              <a:t>phẩm</a:t>
            </a:r>
            <a:r>
              <a:rPr dirty="0"/>
              <a:t> </a:t>
            </a:r>
            <a:r>
              <a:rPr dirty="0" err="1"/>
              <a:t>hữu</a:t>
            </a:r>
            <a:r>
              <a:rPr dirty="0"/>
              <a:t> </a:t>
            </a:r>
            <a:r>
              <a:rPr dirty="0" err="1"/>
              <a:t>cơ</a:t>
            </a:r>
            <a:r>
              <a:rPr dirty="0"/>
              <a:t> </a:t>
            </a:r>
            <a:r>
              <a:rPr dirty="0" err="1"/>
              <a:t>có</a:t>
            </a:r>
            <a:r>
              <a:rPr dirty="0"/>
              <a:t> </a:t>
            </a:r>
            <a:r>
              <a:rPr dirty="0" err="1"/>
              <a:t>chứng</a:t>
            </a:r>
            <a:r>
              <a:rPr dirty="0"/>
              <a:t> </a:t>
            </a:r>
            <a:r>
              <a:rPr dirty="0" err="1"/>
              <a:t>nhận</a:t>
            </a:r>
            <a:r>
              <a:rPr dirty="0"/>
              <a:t>.</a:t>
            </a:r>
          </a:p>
        </p:txBody>
      </p:sp>
      <p:sp>
        <p:nvSpPr>
          <p:cNvPr id="2" name="Slide Number Placeholder 1">
            <a:extLst>
              <a:ext uri="{FF2B5EF4-FFF2-40B4-BE49-F238E27FC236}">
                <a16:creationId xmlns:a16="http://schemas.microsoft.com/office/drawing/2014/main" id="{48F69CB6-AFED-43B0-B5D6-FD47C33196EE}"/>
              </a:ext>
            </a:extLst>
          </p:cNvPr>
          <p:cNvSpPr>
            <a:spLocks noGrp="1"/>
          </p:cNvSpPr>
          <p:nvPr>
            <p:ph type="sldNum" sz="quarter" idx="2"/>
          </p:nvPr>
        </p:nvSpPr>
        <p:spPr/>
        <p:txBody>
          <a:bodyPr/>
          <a:lstStyle/>
          <a:p>
            <a:fld id="{86CB4B4D-7CA3-9044-876B-883B54F8677D}" type="slidenum">
              <a:rPr lang="en-US" smtClean="0"/>
              <a:pPr/>
              <a:t>79</a:t>
            </a:fld>
            <a:endParaRPr lang="en-US"/>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87070" y="119227"/>
            <a:ext cx="7769860" cy="912494"/>
          </a:xfrm>
          <a:prstGeom prst="rect">
            <a:avLst/>
          </a:prstGeom>
        </p:spPr>
        <p:txBody>
          <a:bodyPr vert="horz" wrap="square" lIns="0" tIns="12700" rIns="0" bIns="0" rtlCol="0">
            <a:spAutoFit/>
          </a:bodyPr>
          <a:lstStyle/>
          <a:p>
            <a:pPr marL="12700">
              <a:lnSpc>
                <a:spcPct val="100000"/>
              </a:lnSpc>
              <a:spcBef>
                <a:spcPts val="100"/>
              </a:spcBef>
            </a:pPr>
            <a:r>
              <a:rPr sz="2900" spc="-80" dirty="0">
                <a:solidFill>
                  <a:srgbClr val="C00000"/>
                </a:solidFill>
              </a:rPr>
              <a:t>NHIỄM KHUẨN THỨC</a:t>
            </a:r>
            <a:r>
              <a:rPr sz="2900" spc="-515" dirty="0">
                <a:solidFill>
                  <a:srgbClr val="C00000"/>
                </a:solidFill>
              </a:rPr>
              <a:t> </a:t>
            </a:r>
            <a:r>
              <a:rPr sz="2900" spc="-95" dirty="0">
                <a:solidFill>
                  <a:srgbClr val="C00000"/>
                </a:solidFill>
              </a:rPr>
              <a:t>ĂN</a:t>
            </a:r>
            <a:endParaRPr sz="2900" dirty="0">
              <a:solidFill>
                <a:srgbClr val="C00000"/>
              </a:solidFill>
            </a:endParaRPr>
          </a:p>
          <a:p>
            <a:pPr marL="12700">
              <a:lnSpc>
                <a:spcPct val="100000"/>
              </a:lnSpc>
              <a:spcBef>
                <a:spcPts val="20"/>
              </a:spcBef>
            </a:pPr>
            <a:r>
              <a:rPr sz="2900" spc="-95" dirty="0">
                <a:solidFill>
                  <a:srgbClr val="C00000"/>
                </a:solidFill>
              </a:rPr>
              <a:t>(food-borne</a:t>
            </a:r>
            <a:r>
              <a:rPr sz="2900" spc="-215" dirty="0">
                <a:solidFill>
                  <a:srgbClr val="C00000"/>
                </a:solidFill>
              </a:rPr>
              <a:t> </a:t>
            </a:r>
            <a:r>
              <a:rPr sz="2900" spc="-95" dirty="0">
                <a:solidFill>
                  <a:srgbClr val="C00000"/>
                </a:solidFill>
              </a:rPr>
              <a:t>infections)</a:t>
            </a:r>
            <a:endParaRPr sz="2900" dirty="0">
              <a:solidFill>
                <a:srgbClr val="C00000"/>
              </a:solidFill>
            </a:endParaRPr>
          </a:p>
        </p:txBody>
      </p:sp>
      <p:sp>
        <p:nvSpPr>
          <p:cNvPr id="7" name="object 7"/>
          <p:cNvSpPr txBox="1"/>
          <p:nvPr/>
        </p:nvSpPr>
        <p:spPr>
          <a:xfrm>
            <a:off x="421638" y="1125219"/>
            <a:ext cx="8063230" cy="2321148"/>
          </a:xfrm>
          <a:prstGeom prst="rect">
            <a:avLst/>
          </a:prstGeom>
        </p:spPr>
        <p:txBody>
          <a:bodyPr vert="horz" wrap="square" lIns="0" tIns="88900" rIns="0" bIns="0" rtlCol="0">
            <a:spAutoFit/>
          </a:bodyPr>
          <a:lstStyle/>
          <a:p>
            <a:pPr marL="12700">
              <a:lnSpc>
                <a:spcPct val="100000"/>
              </a:lnSpc>
              <a:spcBef>
                <a:spcPts val="700"/>
              </a:spcBef>
              <a:tabLst>
                <a:tab pos="469265" algn="l"/>
              </a:tabLst>
            </a:pPr>
            <a:r>
              <a:rPr lang="en-US" sz="2500" b="1" spc="-25" dirty="0">
                <a:solidFill>
                  <a:schemeClr val="accent6"/>
                </a:solidFill>
                <a:latin typeface="Arial"/>
                <a:cs typeface="Arial"/>
              </a:rPr>
              <a:t>1. V</a:t>
            </a:r>
            <a:r>
              <a:rPr sz="2500" b="1" spc="-25" dirty="0">
                <a:solidFill>
                  <a:schemeClr val="accent6"/>
                </a:solidFill>
                <a:latin typeface="Arial"/>
                <a:cs typeface="Arial"/>
              </a:rPr>
              <a:t>i</a:t>
            </a:r>
            <a:r>
              <a:rPr sz="2500" b="1" spc="5" dirty="0">
                <a:solidFill>
                  <a:schemeClr val="accent6"/>
                </a:solidFill>
                <a:latin typeface="Arial"/>
                <a:cs typeface="Arial"/>
              </a:rPr>
              <a:t> </a:t>
            </a:r>
            <a:r>
              <a:rPr sz="2500" b="1" spc="-5" dirty="0">
                <a:solidFill>
                  <a:schemeClr val="accent6"/>
                </a:solidFill>
                <a:latin typeface="Arial"/>
                <a:cs typeface="Arial"/>
              </a:rPr>
              <a:t>khuẩn:</a:t>
            </a:r>
            <a:endParaRPr sz="2500" dirty="0">
              <a:solidFill>
                <a:schemeClr val="accent6"/>
              </a:solidFill>
              <a:latin typeface="Arial"/>
              <a:cs typeface="Arial"/>
            </a:endParaRPr>
          </a:p>
          <a:p>
            <a:pPr marL="309880">
              <a:lnSpc>
                <a:spcPct val="100000"/>
              </a:lnSpc>
              <a:spcBef>
                <a:spcPts val="600"/>
              </a:spcBef>
            </a:pPr>
            <a:r>
              <a:rPr sz="2500" dirty="0">
                <a:solidFill>
                  <a:srgbClr val="002060"/>
                </a:solidFill>
                <a:latin typeface="Courier New"/>
                <a:cs typeface="Courier New"/>
              </a:rPr>
              <a:t>o</a:t>
            </a:r>
            <a:r>
              <a:rPr sz="2500" spc="-1175" dirty="0">
                <a:solidFill>
                  <a:srgbClr val="002060"/>
                </a:solidFill>
                <a:latin typeface="Courier New"/>
                <a:cs typeface="Courier New"/>
              </a:rPr>
              <a:t> </a:t>
            </a:r>
            <a:r>
              <a:rPr sz="2500" spc="-10" dirty="0">
                <a:solidFill>
                  <a:srgbClr val="002060"/>
                </a:solidFill>
                <a:latin typeface="Arial"/>
                <a:cs typeface="Arial"/>
              </a:rPr>
              <a:t>Salmonella </a:t>
            </a:r>
            <a:r>
              <a:rPr sz="2500" spc="-5" dirty="0">
                <a:solidFill>
                  <a:srgbClr val="002060"/>
                </a:solidFill>
                <a:latin typeface="Arial"/>
                <a:cs typeface="Arial"/>
              </a:rPr>
              <a:t>spp, </a:t>
            </a:r>
            <a:r>
              <a:rPr sz="2500" spc="-10" dirty="0">
                <a:solidFill>
                  <a:srgbClr val="002060"/>
                </a:solidFill>
                <a:latin typeface="Arial"/>
                <a:cs typeface="Arial"/>
              </a:rPr>
              <a:t>Shigella </a:t>
            </a:r>
            <a:r>
              <a:rPr sz="2500" spc="-5" dirty="0">
                <a:solidFill>
                  <a:srgbClr val="002060"/>
                </a:solidFill>
                <a:latin typeface="Arial"/>
                <a:cs typeface="Arial"/>
              </a:rPr>
              <a:t>spp,</a:t>
            </a:r>
            <a:endParaRPr sz="2500" dirty="0">
              <a:latin typeface="Arial"/>
              <a:cs typeface="Arial"/>
            </a:endParaRPr>
          </a:p>
          <a:p>
            <a:pPr marL="309880">
              <a:lnSpc>
                <a:spcPct val="100000"/>
              </a:lnSpc>
              <a:spcBef>
                <a:spcPts val="600"/>
              </a:spcBef>
            </a:pPr>
            <a:r>
              <a:rPr sz="2500" dirty="0">
                <a:solidFill>
                  <a:srgbClr val="002060"/>
                </a:solidFill>
                <a:latin typeface="Courier New"/>
                <a:cs typeface="Courier New"/>
              </a:rPr>
              <a:t>o</a:t>
            </a:r>
            <a:r>
              <a:rPr sz="2500" spc="-1170" dirty="0">
                <a:solidFill>
                  <a:srgbClr val="002060"/>
                </a:solidFill>
                <a:latin typeface="Courier New"/>
                <a:cs typeface="Courier New"/>
              </a:rPr>
              <a:t> </a:t>
            </a:r>
            <a:r>
              <a:rPr sz="2500" spc="-5" dirty="0">
                <a:solidFill>
                  <a:srgbClr val="002060"/>
                </a:solidFill>
                <a:latin typeface="Arial"/>
                <a:cs typeface="Arial"/>
              </a:rPr>
              <a:t>Clostridium perfringens, Clostridium botulinum,</a:t>
            </a:r>
            <a:endParaRPr sz="2500" dirty="0">
              <a:latin typeface="Arial"/>
              <a:cs typeface="Arial"/>
            </a:endParaRPr>
          </a:p>
          <a:p>
            <a:pPr marL="309880">
              <a:lnSpc>
                <a:spcPct val="100000"/>
              </a:lnSpc>
              <a:spcBef>
                <a:spcPts val="600"/>
              </a:spcBef>
            </a:pPr>
            <a:r>
              <a:rPr sz="2500" dirty="0">
                <a:solidFill>
                  <a:srgbClr val="002060"/>
                </a:solidFill>
                <a:latin typeface="Courier New"/>
                <a:cs typeface="Courier New"/>
              </a:rPr>
              <a:t>o</a:t>
            </a:r>
            <a:r>
              <a:rPr sz="2500" spc="-1205" dirty="0">
                <a:solidFill>
                  <a:srgbClr val="002060"/>
                </a:solidFill>
                <a:latin typeface="Courier New"/>
                <a:cs typeface="Courier New"/>
              </a:rPr>
              <a:t> </a:t>
            </a:r>
            <a:r>
              <a:rPr sz="2500" spc="-5" dirty="0">
                <a:solidFill>
                  <a:srgbClr val="002060"/>
                </a:solidFill>
                <a:latin typeface="Arial"/>
                <a:cs typeface="Arial"/>
              </a:rPr>
              <a:t>Staphylococcus aureus,</a:t>
            </a:r>
            <a:endParaRPr sz="2500" dirty="0">
              <a:latin typeface="Arial"/>
              <a:cs typeface="Arial"/>
            </a:endParaRPr>
          </a:p>
          <a:p>
            <a:pPr marL="309880">
              <a:lnSpc>
                <a:spcPct val="100000"/>
              </a:lnSpc>
              <a:spcBef>
                <a:spcPts val="600"/>
              </a:spcBef>
            </a:pPr>
            <a:r>
              <a:rPr sz="2500" dirty="0">
                <a:solidFill>
                  <a:srgbClr val="002060"/>
                </a:solidFill>
                <a:latin typeface="Courier New"/>
                <a:cs typeface="Courier New"/>
              </a:rPr>
              <a:t>o</a:t>
            </a:r>
            <a:r>
              <a:rPr sz="2500" spc="-1160" dirty="0">
                <a:solidFill>
                  <a:srgbClr val="002060"/>
                </a:solidFill>
                <a:latin typeface="Courier New"/>
                <a:cs typeface="Courier New"/>
              </a:rPr>
              <a:t> </a:t>
            </a:r>
            <a:r>
              <a:rPr sz="2500" spc="-5" dirty="0">
                <a:solidFill>
                  <a:srgbClr val="002060"/>
                </a:solidFill>
                <a:latin typeface="Arial"/>
                <a:cs typeface="Arial"/>
              </a:rPr>
              <a:t>Campylobacter spp, Bacillus cereus, Escherichia coli,</a:t>
            </a:r>
            <a:endParaRPr sz="2500" dirty="0">
              <a:latin typeface="Arial"/>
              <a:cs typeface="Arial"/>
            </a:endParaRPr>
          </a:p>
        </p:txBody>
      </p:sp>
      <p:sp>
        <p:nvSpPr>
          <p:cNvPr id="8" name="object 8"/>
          <p:cNvSpPr txBox="1"/>
          <p:nvPr/>
        </p:nvSpPr>
        <p:spPr>
          <a:xfrm>
            <a:off x="421638" y="3411220"/>
            <a:ext cx="8019415" cy="2723566"/>
          </a:xfrm>
          <a:prstGeom prst="rect">
            <a:avLst/>
          </a:prstGeom>
        </p:spPr>
        <p:txBody>
          <a:bodyPr vert="horz" wrap="square" lIns="0" tIns="88900" rIns="0" bIns="0" rtlCol="0">
            <a:spAutoFit/>
          </a:bodyPr>
          <a:lstStyle/>
          <a:p>
            <a:pPr marL="538480">
              <a:lnSpc>
                <a:spcPct val="100000"/>
              </a:lnSpc>
              <a:spcBef>
                <a:spcPts val="700"/>
              </a:spcBef>
            </a:pPr>
            <a:r>
              <a:rPr sz="2500" spc="-5" dirty="0">
                <a:solidFill>
                  <a:srgbClr val="002060"/>
                </a:solidFill>
                <a:latin typeface="Arial"/>
                <a:cs typeface="Arial"/>
              </a:rPr>
              <a:t>group </a:t>
            </a:r>
            <a:r>
              <a:rPr sz="2500" dirty="0">
                <a:solidFill>
                  <a:srgbClr val="002060"/>
                </a:solidFill>
                <a:latin typeface="Arial"/>
                <a:cs typeface="Arial"/>
              </a:rPr>
              <a:t>A</a:t>
            </a:r>
            <a:r>
              <a:rPr sz="2500" spc="-275" dirty="0">
                <a:solidFill>
                  <a:srgbClr val="002060"/>
                </a:solidFill>
                <a:latin typeface="Arial"/>
                <a:cs typeface="Arial"/>
              </a:rPr>
              <a:t> </a:t>
            </a:r>
            <a:r>
              <a:rPr sz="2500" spc="-5" dirty="0">
                <a:solidFill>
                  <a:srgbClr val="002060"/>
                </a:solidFill>
                <a:latin typeface="Arial"/>
                <a:cs typeface="Arial"/>
              </a:rPr>
              <a:t>Streptococcus,</a:t>
            </a:r>
            <a:endParaRPr sz="2500" dirty="0">
              <a:latin typeface="Arial"/>
              <a:cs typeface="Arial"/>
            </a:endParaRPr>
          </a:p>
          <a:p>
            <a:pPr marL="309880">
              <a:lnSpc>
                <a:spcPct val="100000"/>
              </a:lnSpc>
              <a:spcBef>
                <a:spcPts val="600"/>
              </a:spcBef>
            </a:pPr>
            <a:r>
              <a:rPr sz="2500" dirty="0">
                <a:solidFill>
                  <a:srgbClr val="002060"/>
                </a:solidFill>
                <a:latin typeface="Courier New"/>
                <a:cs typeface="Courier New"/>
              </a:rPr>
              <a:t>o</a:t>
            </a:r>
            <a:r>
              <a:rPr sz="2500" spc="-1165" dirty="0">
                <a:solidFill>
                  <a:srgbClr val="002060"/>
                </a:solidFill>
                <a:latin typeface="Courier New"/>
                <a:cs typeface="Courier New"/>
              </a:rPr>
              <a:t> </a:t>
            </a:r>
            <a:r>
              <a:rPr sz="2500" spc="-15" dirty="0">
                <a:solidFill>
                  <a:srgbClr val="002060"/>
                </a:solidFill>
                <a:latin typeface="Arial"/>
                <a:cs typeface="Arial"/>
              </a:rPr>
              <a:t>Vibrio </a:t>
            </a:r>
            <a:r>
              <a:rPr sz="2500" spc="-5" dirty="0">
                <a:solidFill>
                  <a:srgbClr val="002060"/>
                </a:solidFill>
                <a:latin typeface="Arial"/>
                <a:cs typeface="Arial"/>
              </a:rPr>
              <a:t>cholera, Brucella, Listeria</a:t>
            </a:r>
            <a:endParaRPr lang="en-US" sz="2500" dirty="0"/>
          </a:p>
          <a:p>
            <a:pPr>
              <a:lnSpc>
                <a:spcPct val="100000"/>
              </a:lnSpc>
              <a:spcBef>
                <a:spcPts val="600"/>
              </a:spcBef>
            </a:pPr>
            <a:r>
              <a:rPr lang="en-US" sz="2500" b="1" spc="-10" dirty="0">
                <a:solidFill>
                  <a:schemeClr val="accent6"/>
                </a:solidFill>
                <a:latin typeface="Arial"/>
                <a:cs typeface="Arial"/>
              </a:rPr>
              <a:t>2. </a:t>
            </a:r>
            <a:r>
              <a:rPr sz="2500" b="1" spc="-10" dirty="0">
                <a:solidFill>
                  <a:schemeClr val="accent6"/>
                </a:solidFill>
                <a:latin typeface="Arial"/>
                <a:cs typeface="Arial"/>
              </a:rPr>
              <a:t>Virus: </a:t>
            </a:r>
            <a:r>
              <a:rPr sz="2500" spc="-5" dirty="0">
                <a:solidFill>
                  <a:srgbClr val="002060"/>
                </a:solidFill>
                <a:latin typeface="Arial"/>
                <a:cs typeface="Arial"/>
              </a:rPr>
              <a:t>hepatitis A, E, </a:t>
            </a:r>
            <a:r>
              <a:rPr sz="2500" spc="-140" dirty="0">
                <a:solidFill>
                  <a:srgbClr val="002060"/>
                </a:solidFill>
                <a:latin typeface="Arial"/>
                <a:cs typeface="Arial"/>
              </a:rPr>
              <a:t>F, </a:t>
            </a:r>
            <a:r>
              <a:rPr sz="2500" spc="-5" dirty="0">
                <a:solidFill>
                  <a:srgbClr val="002060"/>
                </a:solidFill>
                <a:latin typeface="Arial"/>
                <a:cs typeface="Arial"/>
              </a:rPr>
              <a:t>and </a:t>
            </a:r>
            <a:r>
              <a:rPr sz="2500" dirty="0">
                <a:solidFill>
                  <a:srgbClr val="002060"/>
                </a:solidFill>
                <a:latin typeface="Arial"/>
                <a:cs typeface="Arial"/>
              </a:rPr>
              <a:t>G, </a:t>
            </a:r>
            <a:r>
              <a:rPr sz="2500" spc="-5" dirty="0">
                <a:solidFill>
                  <a:srgbClr val="002060"/>
                </a:solidFill>
                <a:latin typeface="Arial"/>
                <a:cs typeface="Arial"/>
              </a:rPr>
              <a:t>Norwalk</a:t>
            </a:r>
            <a:r>
              <a:rPr sz="2500" spc="75" dirty="0">
                <a:solidFill>
                  <a:srgbClr val="002060"/>
                </a:solidFill>
                <a:latin typeface="Arial"/>
                <a:cs typeface="Arial"/>
              </a:rPr>
              <a:t> </a:t>
            </a:r>
            <a:r>
              <a:rPr sz="2500" spc="-5" dirty="0">
                <a:solidFill>
                  <a:srgbClr val="002060"/>
                </a:solidFill>
                <a:latin typeface="Arial"/>
                <a:cs typeface="Arial"/>
              </a:rPr>
              <a:t>virus</a:t>
            </a:r>
            <a:endParaRPr sz="2500" dirty="0">
              <a:latin typeface="Arial"/>
              <a:cs typeface="Arial"/>
            </a:endParaRPr>
          </a:p>
          <a:p>
            <a:pPr marL="12700" marR="5080">
              <a:lnSpc>
                <a:spcPct val="120000"/>
              </a:lnSpc>
              <a:buClr>
                <a:srgbClr val="002060"/>
              </a:buClr>
              <a:tabLst>
                <a:tab pos="526415" algn="l"/>
                <a:tab pos="527050" algn="l"/>
              </a:tabLst>
            </a:pPr>
            <a:r>
              <a:rPr lang="en-US" sz="2500" b="1" spc="-5" dirty="0">
                <a:solidFill>
                  <a:schemeClr val="accent6"/>
                </a:solidFill>
                <a:latin typeface="Arial"/>
                <a:cs typeface="Arial"/>
              </a:rPr>
              <a:t>3. </a:t>
            </a:r>
            <a:r>
              <a:rPr sz="2500" b="1" spc="-5" dirty="0" err="1">
                <a:solidFill>
                  <a:schemeClr val="accent6"/>
                </a:solidFill>
                <a:latin typeface="Arial"/>
                <a:cs typeface="Arial"/>
              </a:rPr>
              <a:t>Ký</a:t>
            </a:r>
            <a:r>
              <a:rPr sz="2500" b="1" spc="-5" dirty="0">
                <a:solidFill>
                  <a:schemeClr val="accent6"/>
                </a:solidFill>
                <a:latin typeface="Arial"/>
                <a:cs typeface="Arial"/>
              </a:rPr>
              <a:t> sinh trùng: </a:t>
            </a:r>
            <a:r>
              <a:rPr sz="2500" spc="-25" dirty="0">
                <a:solidFill>
                  <a:srgbClr val="002060"/>
                </a:solidFill>
                <a:latin typeface="Arial"/>
                <a:cs typeface="Arial"/>
              </a:rPr>
              <a:t>Toxoplasmosis, </a:t>
            </a:r>
            <a:r>
              <a:rPr sz="2500" spc="-55" dirty="0">
                <a:solidFill>
                  <a:srgbClr val="002060"/>
                </a:solidFill>
                <a:latin typeface="Arial"/>
                <a:cs typeface="Arial"/>
              </a:rPr>
              <a:t>Taenia </a:t>
            </a:r>
            <a:r>
              <a:rPr sz="2500" spc="-5" dirty="0">
                <a:solidFill>
                  <a:srgbClr val="002060"/>
                </a:solidFill>
                <a:latin typeface="Arial"/>
                <a:cs typeface="Arial"/>
              </a:rPr>
              <a:t>solium,  Echinococcus tapeworm, Clonorchis sinensis,  </a:t>
            </a:r>
            <a:r>
              <a:rPr sz="2400" spc="-5" dirty="0">
                <a:solidFill>
                  <a:srgbClr val="002060"/>
                </a:solidFill>
                <a:latin typeface="Arial"/>
                <a:cs typeface="Arial"/>
              </a:rPr>
              <a:t>Entamoeba histolytica, </a:t>
            </a:r>
            <a:r>
              <a:rPr sz="2400" dirty="0">
                <a:solidFill>
                  <a:srgbClr val="002060"/>
                </a:solidFill>
                <a:latin typeface="Arial"/>
                <a:cs typeface="Arial"/>
              </a:rPr>
              <a:t>Giardia lamblia, </a:t>
            </a:r>
            <a:r>
              <a:rPr sz="2400" spc="-10" dirty="0">
                <a:solidFill>
                  <a:srgbClr val="002060"/>
                </a:solidFill>
                <a:latin typeface="Arial"/>
                <a:cs typeface="Arial"/>
              </a:rPr>
              <a:t>Trichinella</a:t>
            </a:r>
            <a:r>
              <a:rPr sz="2400" spc="-80" dirty="0">
                <a:solidFill>
                  <a:srgbClr val="002060"/>
                </a:solidFill>
                <a:latin typeface="Arial"/>
                <a:cs typeface="Arial"/>
              </a:rPr>
              <a:t> </a:t>
            </a:r>
            <a:r>
              <a:rPr sz="2400" dirty="0">
                <a:solidFill>
                  <a:srgbClr val="002060"/>
                </a:solidFill>
                <a:latin typeface="Arial"/>
                <a:cs typeface="Arial"/>
              </a:rPr>
              <a:t>spira</a:t>
            </a:r>
            <a:endParaRPr sz="2400" dirty="0">
              <a:latin typeface="Arial"/>
              <a:cs typeface="Arial"/>
            </a:endParaRPr>
          </a:p>
        </p:txBody>
      </p:sp>
      <p:sp>
        <p:nvSpPr>
          <p:cNvPr id="2" name="Footer Placeholder 1">
            <a:extLst>
              <a:ext uri="{FF2B5EF4-FFF2-40B4-BE49-F238E27FC236}">
                <a16:creationId xmlns:a16="http://schemas.microsoft.com/office/drawing/2014/main" id="{12E62E17-243C-4D99-A460-DB52F0E890CD}"/>
              </a:ext>
            </a:extLst>
          </p:cNvPr>
          <p:cNvSpPr>
            <a:spLocks noGrp="1"/>
          </p:cNvSpPr>
          <p:nvPr>
            <p:ph type="ftr" sz="quarter" idx="5"/>
          </p:nvPr>
        </p:nvSpPr>
        <p:spPr/>
        <p:txBody>
          <a:bodyPr/>
          <a:lstStyle/>
          <a:p>
            <a:endParaRPr lang="en-US"/>
          </a:p>
        </p:txBody>
      </p:sp>
      <p:sp>
        <p:nvSpPr>
          <p:cNvPr id="3" name="Slide Number Placeholder 2">
            <a:extLst>
              <a:ext uri="{FF2B5EF4-FFF2-40B4-BE49-F238E27FC236}">
                <a16:creationId xmlns:a16="http://schemas.microsoft.com/office/drawing/2014/main" id="{017A648F-B71F-4119-A1E5-383B850D77AC}"/>
              </a:ext>
            </a:extLst>
          </p:cNvPr>
          <p:cNvSpPr>
            <a:spLocks noGrp="1"/>
          </p:cNvSpPr>
          <p:nvPr>
            <p:ph type="sldNum" sz="quarter" idx="7"/>
          </p:nvPr>
        </p:nvSpPr>
        <p:spPr/>
        <p:txBody>
          <a:bodyPr/>
          <a:lstStyle/>
          <a:p>
            <a:fld id="{B6F15528-21DE-4FAA-801E-634DDDAF4B2B}" type="slidenum">
              <a:rPr lang="en-US" smtClean="0"/>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7"/>
            <a:ext cx="8229600" cy="792163"/>
          </a:xfrm>
        </p:spPr>
        <p:txBody>
          <a:bodyPr>
            <a:normAutofit/>
          </a:bodyPr>
          <a:lstStyle/>
          <a:p>
            <a:r>
              <a:rPr lang="en-US" b="1" dirty="0">
                <a:solidFill>
                  <a:srgbClr val="FF0000"/>
                </a:solidFill>
                <a:latin typeface="Arial" pitchFamily="34" charset="0"/>
                <a:cs typeface="Arial" pitchFamily="34" charset="0"/>
              </a:rPr>
              <a:t>PHÒNG NGỪA</a:t>
            </a:r>
            <a:endParaRPr lang="en-US" dirty="0">
              <a:solidFill>
                <a:srgbClr val="FF0000"/>
              </a:solidFill>
              <a:latin typeface="Arial" pitchFamily="34" charset="0"/>
              <a:cs typeface="Arial" pitchFamily="34" charset="0"/>
            </a:endParaRPr>
          </a:p>
        </p:txBody>
      </p:sp>
      <p:sp>
        <p:nvSpPr>
          <p:cNvPr id="3" name="Text Placeholder 2"/>
          <p:cNvSpPr>
            <a:spLocks noGrp="1"/>
          </p:cNvSpPr>
          <p:nvPr>
            <p:ph type="body" idx="1"/>
          </p:nvPr>
        </p:nvSpPr>
        <p:spPr>
          <a:xfrm>
            <a:off x="4419600" y="685800"/>
            <a:ext cx="4724400" cy="6400801"/>
          </a:xfrm>
        </p:spPr>
        <p:txBody>
          <a:bodyPr>
            <a:noAutofit/>
          </a:bodyPr>
          <a:lstStyle/>
          <a:p>
            <a:pPr marL="0" indent="0" algn="just">
              <a:lnSpc>
                <a:spcPct val="150000"/>
              </a:lnSpc>
              <a:buNone/>
            </a:pPr>
            <a:r>
              <a:rPr lang="en-US" sz="2100" dirty="0">
                <a:latin typeface="Arial" pitchFamily="34" charset="0"/>
                <a:cs typeface="Arial" pitchFamily="34" charset="0"/>
              </a:rPr>
              <a:t>• </a:t>
            </a:r>
            <a:r>
              <a:rPr lang="en-US" sz="2100" b="1" dirty="0" err="1">
                <a:latin typeface="Arial" pitchFamily="34" charset="0"/>
                <a:cs typeface="Arial" pitchFamily="34" charset="0"/>
              </a:rPr>
              <a:t>Giữ</a:t>
            </a:r>
            <a:r>
              <a:rPr lang="en-US" sz="2100" b="1" dirty="0">
                <a:latin typeface="Arial" pitchFamily="34" charset="0"/>
                <a:cs typeface="Arial" pitchFamily="34" charset="0"/>
              </a:rPr>
              <a:t> </a:t>
            </a:r>
            <a:r>
              <a:rPr lang="en-US" sz="2100" b="1" dirty="0" err="1">
                <a:latin typeface="Arial" pitchFamily="34" charset="0"/>
                <a:cs typeface="Arial" pitchFamily="34" charset="0"/>
              </a:rPr>
              <a:t>vệ</a:t>
            </a:r>
            <a:r>
              <a:rPr lang="en-US" sz="2100" b="1" dirty="0">
                <a:latin typeface="Arial" pitchFamily="34" charset="0"/>
                <a:cs typeface="Arial" pitchFamily="34" charset="0"/>
              </a:rPr>
              <a:t> </a:t>
            </a:r>
            <a:r>
              <a:rPr lang="en-US" sz="2100" b="1" dirty="0" err="1">
                <a:latin typeface="Arial" pitchFamily="34" charset="0"/>
                <a:cs typeface="Arial" pitchFamily="34" charset="0"/>
              </a:rPr>
              <a:t>sinh</a:t>
            </a:r>
            <a:r>
              <a:rPr lang="en-US" sz="2100" b="1" dirty="0">
                <a:latin typeface="Arial" pitchFamily="34" charset="0"/>
                <a:cs typeface="Arial" pitchFamily="34" charset="0"/>
              </a:rPr>
              <a:t> </a:t>
            </a:r>
            <a:r>
              <a:rPr lang="en-US" sz="2100" dirty="0" err="1">
                <a:latin typeface="Arial" pitchFamily="34" charset="0"/>
                <a:cs typeface="Arial" pitchFamily="34" charset="0"/>
              </a:rPr>
              <a:t>để</a:t>
            </a:r>
            <a:r>
              <a:rPr lang="en-US" sz="2100" dirty="0">
                <a:latin typeface="Arial" pitchFamily="34" charset="0"/>
                <a:cs typeface="Arial" pitchFamily="34" charset="0"/>
              </a:rPr>
              <a:t> </a:t>
            </a:r>
            <a:r>
              <a:rPr lang="en-US" sz="2100" dirty="0" err="1">
                <a:latin typeface="Arial" pitchFamily="34" charset="0"/>
                <a:cs typeface="Arial" pitchFamily="34" charset="0"/>
              </a:rPr>
              <a:t>ngăn</a:t>
            </a:r>
            <a:r>
              <a:rPr lang="en-US" sz="2100" dirty="0">
                <a:latin typeface="Arial" pitchFamily="34" charset="0"/>
                <a:cs typeface="Arial" pitchFamily="34" charset="0"/>
              </a:rPr>
              <a:t> </a:t>
            </a:r>
            <a:r>
              <a:rPr lang="en-US" sz="2100" dirty="0" err="1">
                <a:latin typeface="Arial" pitchFamily="34" charset="0"/>
                <a:cs typeface="Arial" pitchFamily="34" charset="0"/>
              </a:rPr>
              <a:t>ngừa</a:t>
            </a:r>
            <a:r>
              <a:rPr lang="en-US" sz="2100" dirty="0">
                <a:latin typeface="Arial" pitchFamily="34" charset="0"/>
                <a:cs typeface="Arial" pitchFamily="34" charset="0"/>
              </a:rPr>
              <a:t> </a:t>
            </a:r>
            <a:r>
              <a:rPr lang="en-US" sz="2100" dirty="0" err="1">
                <a:latin typeface="Arial" pitchFamily="34" charset="0"/>
                <a:cs typeface="Arial" pitchFamily="34" charset="0"/>
              </a:rPr>
              <a:t>thức</a:t>
            </a:r>
            <a:r>
              <a:rPr lang="en-US" sz="2100" dirty="0">
                <a:latin typeface="Arial" pitchFamily="34" charset="0"/>
                <a:cs typeface="Arial" pitchFamily="34" charset="0"/>
              </a:rPr>
              <a:t> </a:t>
            </a:r>
            <a:r>
              <a:rPr lang="en-US" sz="2100" dirty="0" err="1">
                <a:latin typeface="Arial" pitchFamily="34" charset="0"/>
                <a:cs typeface="Arial" pitchFamily="34" charset="0"/>
              </a:rPr>
              <a:t>ăn</a:t>
            </a:r>
            <a:r>
              <a:rPr lang="en-US" sz="2100" dirty="0">
                <a:latin typeface="Arial" pitchFamily="34" charset="0"/>
                <a:cs typeface="Arial" pitchFamily="34" charset="0"/>
              </a:rPr>
              <a:t> </a:t>
            </a:r>
            <a:r>
              <a:rPr lang="en-US" sz="2100" dirty="0" err="1">
                <a:latin typeface="Arial" pitchFamily="34" charset="0"/>
                <a:cs typeface="Arial" pitchFamily="34" charset="0"/>
              </a:rPr>
              <a:t>bị</a:t>
            </a:r>
            <a:r>
              <a:rPr lang="en-US" sz="2100" dirty="0">
                <a:latin typeface="Arial" pitchFamily="34" charset="0"/>
                <a:cs typeface="Arial" pitchFamily="34" charset="0"/>
              </a:rPr>
              <a:t> ô </a:t>
            </a:r>
            <a:r>
              <a:rPr lang="en-US" sz="2100" dirty="0" err="1">
                <a:latin typeface="Arial" pitchFamily="34" charset="0"/>
                <a:cs typeface="Arial" pitchFamily="34" charset="0"/>
              </a:rPr>
              <a:t>nhiễm</a:t>
            </a:r>
            <a:endParaRPr lang="en-US" sz="2100" dirty="0">
              <a:latin typeface="Arial" pitchFamily="34" charset="0"/>
              <a:cs typeface="Arial" pitchFamily="34" charset="0"/>
            </a:endParaRPr>
          </a:p>
          <a:p>
            <a:pPr marL="0" indent="0" algn="just">
              <a:lnSpc>
                <a:spcPct val="150000"/>
              </a:lnSpc>
              <a:buNone/>
            </a:pPr>
            <a:r>
              <a:rPr lang="en-US" sz="2100" dirty="0">
                <a:latin typeface="Arial" pitchFamily="34" charset="0"/>
                <a:cs typeface="Arial" pitchFamily="34" charset="0"/>
              </a:rPr>
              <a:t>• </a:t>
            </a:r>
            <a:r>
              <a:rPr lang="en-US" sz="2100" b="1" dirty="0" err="1">
                <a:latin typeface="Arial" pitchFamily="34" charset="0"/>
                <a:cs typeface="Arial" pitchFamily="34" charset="0"/>
              </a:rPr>
              <a:t>Bảo</a:t>
            </a:r>
            <a:r>
              <a:rPr lang="en-US" sz="2100" b="1" dirty="0">
                <a:latin typeface="Arial" pitchFamily="34" charset="0"/>
                <a:cs typeface="Arial" pitchFamily="34" charset="0"/>
              </a:rPr>
              <a:t> </a:t>
            </a:r>
            <a:r>
              <a:rPr lang="en-US" sz="2100" b="1" dirty="0" err="1">
                <a:latin typeface="Arial" pitchFamily="34" charset="0"/>
                <a:cs typeface="Arial" pitchFamily="34" charset="0"/>
              </a:rPr>
              <a:t>quản</a:t>
            </a:r>
            <a:r>
              <a:rPr lang="en-US" sz="2100" b="1" dirty="0">
                <a:latin typeface="Arial" pitchFamily="34" charset="0"/>
                <a:cs typeface="Arial" pitchFamily="34" charset="0"/>
              </a:rPr>
              <a:t> </a:t>
            </a:r>
            <a:r>
              <a:rPr lang="en-US" sz="2100" b="1" dirty="0" err="1">
                <a:latin typeface="Arial" pitchFamily="34" charset="0"/>
                <a:cs typeface="Arial" pitchFamily="34" charset="0"/>
              </a:rPr>
              <a:t>riêng</a:t>
            </a:r>
            <a:r>
              <a:rPr lang="en-US" sz="2100" b="1" dirty="0">
                <a:latin typeface="Arial" pitchFamily="34" charset="0"/>
                <a:cs typeface="Arial" pitchFamily="34" charset="0"/>
              </a:rPr>
              <a:t> </a:t>
            </a:r>
            <a:r>
              <a:rPr lang="en-US" sz="2100" dirty="0" err="1">
                <a:latin typeface="Arial" pitchFamily="34" charset="0"/>
                <a:cs typeface="Arial" pitchFamily="34" charset="0"/>
              </a:rPr>
              <a:t>thực</a:t>
            </a:r>
            <a:r>
              <a:rPr lang="en-US" sz="2100" dirty="0">
                <a:latin typeface="Arial" pitchFamily="34" charset="0"/>
                <a:cs typeface="Arial" pitchFamily="34" charset="0"/>
              </a:rPr>
              <a:t> </a:t>
            </a:r>
            <a:r>
              <a:rPr lang="en-US" sz="2100" dirty="0" err="1">
                <a:latin typeface="Arial" pitchFamily="34" charset="0"/>
                <a:cs typeface="Arial" pitchFamily="34" charset="0"/>
              </a:rPr>
              <a:t>phẩm</a:t>
            </a:r>
            <a:r>
              <a:rPr lang="en-US" sz="2100" dirty="0">
                <a:latin typeface="Arial" pitchFamily="34" charset="0"/>
                <a:cs typeface="Arial" pitchFamily="34" charset="0"/>
              </a:rPr>
              <a:t> </a:t>
            </a:r>
            <a:r>
              <a:rPr lang="en-US" sz="2100" dirty="0" err="1">
                <a:latin typeface="Arial" pitchFamily="34" charset="0"/>
                <a:cs typeface="Arial" pitchFamily="34" charset="0"/>
              </a:rPr>
              <a:t>sống</a:t>
            </a:r>
            <a:r>
              <a:rPr lang="en-US" sz="2100" dirty="0">
                <a:latin typeface="Arial" pitchFamily="34" charset="0"/>
                <a:cs typeface="Arial" pitchFamily="34" charset="0"/>
              </a:rPr>
              <a:t> </a:t>
            </a:r>
            <a:r>
              <a:rPr lang="en-US" sz="2100" dirty="0" err="1">
                <a:latin typeface="Arial" pitchFamily="34" charset="0"/>
                <a:cs typeface="Arial" pitchFamily="34" charset="0"/>
              </a:rPr>
              <a:t>và</a:t>
            </a:r>
            <a:r>
              <a:rPr lang="en-US" sz="2100" dirty="0">
                <a:latin typeface="Arial" pitchFamily="34" charset="0"/>
                <a:cs typeface="Arial" pitchFamily="34" charset="0"/>
              </a:rPr>
              <a:t> </a:t>
            </a:r>
            <a:r>
              <a:rPr lang="en-US" sz="2100" dirty="0" err="1">
                <a:latin typeface="Arial" pitchFamily="34" charset="0"/>
                <a:cs typeface="Arial" pitchFamily="34" charset="0"/>
              </a:rPr>
              <a:t>thức</a:t>
            </a:r>
            <a:r>
              <a:rPr lang="en-US" sz="2100" dirty="0">
                <a:latin typeface="Arial" pitchFamily="34" charset="0"/>
                <a:cs typeface="Arial" pitchFamily="34" charset="0"/>
              </a:rPr>
              <a:t> </a:t>
            </a:r>
            <a:r>
              <a:rPr lang="en-US" sz="2100" dirty="0" err="1">
                <a:latin typeface="Arial" pitchFamily="34" charset="0"/>
                <a:cs typeface="Arial" pitchFamily="34" charset="0"/>
              </a:rPr>
              <a:t>ăn</a:t>
            </a:r>
            <a:r>
              <a:rPr lang="en-US" sz="2100" dirty="0">
                <a:latin typeface="Arial" pitchFamily="34" charset="0"/>
                <a:cs typeface="Arial" pitchFamily="34" charset="0"/>
              </a:rPr>
              <a:t> </a:t>
            </a:r>
            <a:r>
              <a:rPr lang="en-US" sz="2100" dirty="0" err="1">
                <a:latin typeface="Arial" pitchFamily="34" charset="0"/>
                <a:cs typeface="Arial" pitchFamily="34" charset="0"/>
              </a:rPr>
              <a:t>chín</a:t>
            </a:r>
            <a:r>
              <a:rPr lang="en-US" sz="2100" dirty="0">
                <a:latin typeface="Arial" pitchFamily="34" charset="0"/>
                <a:cs typeface="Arial" pitchFamily="34" charset="0"/>
              </a:rPr>
              <a:t> </a:t>
            </a:r>
            <a:r>
              <a:rPr lang="en-US" sz="2100" dirty="0" err="1">
                <a:latin typeface="Arial" pitchFamily="34" charset="0"/>
                <a:cs typeface="Arial" pitchFamily="34" charset="0"/>
              </a:rPr>
              <a:t>để</a:t>
            </a:r>
            <a:r>
              <a:rPr lang="en-US" sz="2100" dirty="0">
                <a:latin typeface="Arial" pitchFamily="34" charset="0"/>
                <a:cs typeface="Arial" pitchFamily="34" charset="0"/>
              </a:rPr>
              <a:t> </a:t>
            </a:r>
            <a:r>
              <a:rPr lang="en-US" sz="2100" dirty="0" err="1">
                <a:latin typeface="Arial" pitchFamily="34" charset="0"/>
                <a:cs typeface="Arial" pitchFamily="34" charset="0"/>
              </a:rPr>
              <a:t>tránh</a:t>
            </a:r>
            <a:r>
              <a:rPr lang="en-US" sz="2100" dirty="0">
                <a:latin typeface="Arial" pitchFamily="34" charset="0"/>
                <a:cs typeface="Arial" pitchFamily="34" charset="0"/>
              </a:rPr>
              <a:t> </a:t>
            </a:r>
            <a:r>
              <a:rPr lang="en-US" sz="2100" dirty="0" err="1">
                <a:latin typeface="Arial" pitchFamily="34" charset="0"/>
                <a:cs typeface="Arial" pitchFamily="34" charset="0"/>
              </a:rPr>
              <a:t>lây</a:t>
            </a:r>
            <a:r>
              <a:rPr lang="en-US" sz="2100" dirty="0">
                <a:latin typeface="Arial" pitchFamily="34" charset="0"/>
                <a:cs typeface="Arial" pitchFamily="34" charset="0"/>
              </a:rPr>
              <a:t> </a:t>
            </a:r>
            <a:r>
              <a:rPr lang="en-US" sz="2100" dirty="0" err="1">
                <a:latin typeface="Arial" pitchFamily="34" charset="0"/>
                <a:cs typeface="Arial" pitchFamily="34" charset="0"/>
              </a:rPr>
              <a:t>nhiễm</a:t>
            </a:r>
            <a:r>
              <a:rPr lang="en-US" sz="2100" dirty="0">
                <a:latin typeface="Arial" pitchFamily="34" charset="0"/>
                <a:cs typeface="Arial" pitchFamily="34" charset="0"/>
              </a:rPr>
              <a:t> </a:t>
            </a:r>
            <a:r>
              <a:rPr lang="en-US" sz="2100" dirty="0" err="1">
                <a:latin typeface="Arial" pitchFamily="34" charset="0"/>
                <a:cs typeface="Arial" pitchFamily="34" charset="0"/>
              </a:rPr>
              <a:t>chéo</a:t>
            </a:r>
            <a:endParaRPr lang="en-US" sz="2100" dirty="0">
              <a:latin typeface="Arial" pitchFamily="34" charset="0"/>
              <a:cs typeface="Arial" pitchFamily="34" charset="0"/>
            </a:endParaRPr>
          </a:p>
          <a:p>
            <a:pPr marL="0" indent="0" algn="just">
              <a:lnSpc>
                <a:spcPct val="150000"/>
              </a:lnSpc>
              <a:buNone/>
            </a:pPr>
            <a:r>
              <a:rPr lang="en-US" sz="2100" dirty="0">
                <a:latin typeface="Arial" pitchFamily="34" charset="0"/>
                <a:cs typeface="Arial" pitchFamily="34" charset="0"/>
              </a:rPr>
              <a:t>• </a:t>
            </a:r>
            <a:r>
              <a:rPr lang="en-US" sz="2100" b="1" dirty="0" err="1">
                <a:latin typeface="Arial" pitchFamily="34" charset="0"/>
                <a:cs typeface="Arial" pitchFamily="34" charset="0"/>
              </a:rPr>
              <a:t>Nấu</a:t>
            </a:r>
            <a:r>
              <a:rPr lang="en-US" sz="2100" b="1" dirty="0">
                <a:latin typeface="Arial" pitchFamily="34" charset="0"/>
                <a:cs typeface="Arial" pitchFamily="34" charset="0"/>
              </a:rPr>
              <a:t> </a:t>
            </a:r>
            <a:r>
              <a:rPr lang="en-US" sz="2100" b="1" dirty="0" err="1">
                <a:latin typeface="Arial" pitchFamily="34" charset="0"/>
                <a:cs typeface="Arial" pitchFamily="34" charset="0"/>
              </a:rPr>
              <a:t>kỹ</a:t>
            </a:r>
            <a:r>
              <a:rPr lang="en-US" sz="2100" b="1" dirty="0">
                <a:latin typeface="Arial" pitchFamily="34" charset="0"/>
                <a:cs typeface="Arial" pitchFamily="34" charset="0"/>
              </a:rPr>
              <a:t> </a:t>
            </a:r>
            <a:r>
              <a:rPr lang="en-US" sz="2100" dirty="0" err="1">
                <a:latin typeface="Arial" pitchFamily="34" charset="0"/>
                <a:cs typeface="Arial" pitchFamily="34" charset="0"/>
              </a:rPr>
              <a:t>thức</a:t>
            </a:r>
            <a:r>
              <a:rPr lang="en-US" sz="2100" dirty="0">
                <a:latin typeface="Arial" pitchFamily="34" charset="0"/>
                <a:cs typeface="Arial" pitchFamily="34" charset="0"/>
              </a:rPr>
              <a:t> </a:t>
            </a:r>
            <a:r>
              <a:rPr lang="en-US" sz="2100" dirty="0" err="1">
                <a:latin typeface="Arial" pitchFamily="34" charset="0"/>
                <a:cs typeface="Arial" pitchFamily="34" charset="0"/>
              </a:rPr>
              <a:t>ăn</a:t>
            </a:r>
            <a:r>
              <a:rPr lang="en-US" sz="2100" dirty="0">
                <a:latin typeface="Arial" pitchFamily="34" charset="0"/>
                <a:cs typeface="Arial" pitchFamily="34" charset="0"/>
              </a:rPr>
              <a:t> </a:t>
            </a:r>
            <a:r>
              <a:rPr lang="en-US" sz="2100" dirty="0" err="1">
                <a:latin typeface="Arial" pitchFamily="34" charset="0"/>
                <a:cs typeface="Arial" pitchFamily="34" charset="0"/>
              </a:rPr>
              <a:t>để</a:t>
            </a:r>
            <a:r>
              <a:rPr lang="en-US" sz="2100" dirty="0">
                <a:latin typeface="Arial" pitchFamily="34" charset="0"/>
                <a:cs typeface="Arial" pitchFamily="34" charset="0"/>
              </a:rPr>
              <a:t> </a:t>
            </a:r>
            <a:r>
              <a:rPr lang="en-US" sz="2100" dirty="0" err="1">
                <a:latin typeface="Arial" pitchFamily="34" charset="0"/>
                <a:cs typeface="Arial" pitchFamily="34" charset="0"/>
              </a:rPr>
              <a:t>giết</a:t>
            </a:r>
            <a:r>
              <a:rPr lang="en-US" sz="2100" dirty="0">
                <a:latin typeface="Arial" pitchFamily="34" charset="0"/>
                <a:cs typeface="Arial" pitchFamily="34" charset="0"/>
              </a:rPr>
              <a:t> </a:t>
            </a:r>
            <a:r>
              <a:rPr lang="en-US" sz="2100" dirty="0" err="1">
                <a:latin typeface="Arial" pitchFamily="34" charset="0"/>
                <a:cs typeface="Arial" pitchFamily="34" charset="0"/>
              </a:rPr>
              <a:t>chết</a:t>
            </a:r>
            <a:r>
              <a:rPr lang="en-US" sz="2100" dirty="0">
                <a:latin typeface="Arial" pitchFamily="34" charset="0"/>
                <a:cs typeface="Arial" pitchFamily="34" charset="0"/>
              </a:rPr>
              <a:t> vi </a:t>
            </a:r>
            <a:r>
              <a:rPr lang="en-US" sz="2100" dirty="0" err="1">
                <a:latin typeface="Arial" pitchFamily="34" charset="0"/>
                <a:cs typeface="Arial" pitchFamily="34" charset="0"/>
              </a:rPr>
              <a:t>sinh</a:t>
            </a:r>
            <a:r>
              <a:rPr lang="en-US" sz="2100" dirty="0">
                <a:latin typeface="Arial" pitchFamily="34" charset="0"/>
                <a:cs typeface="Arial" pitchFamily="34" charset="0"/>
              </a:rPr>
              <a:t> </a:t>
            </a:r>
            <a:r>
              <a:rPr lang="en-US" sz="2100" dirty="0" err="1">
                <a:latin typeface="Arial" pitchFamily="34" charset="0"/>
                <a:cs typeface="Arial" pitchFamily="34" charset="0"/>
              </a:rPr>
              <a:t>vật</a:t>
            </a:r>
            <a:endParaRPr lang="en-US" sz="2100" dirty="0">
              <a:latin typeface="Arial" pitchFamily="34" charset="0"/>
              <a:cs typeface="Arial" pitchFamily="34" charset="0"/>
            </a:endParaRPr>
          </a:p>
          <a:p>
            <a:pPr marL="0" indent="0" algn="just">
              <a:lnSpc>
                <a:spcPct val="150000"/>
              </a:lnSpc>
              <a:buNone/>
            </a:pPr>
            <a:r>
              <a:rPr lang="en-US" sz="2100" dirty="0">
                <a:latin typeface="Arial" pitchFamily="34" charset="0"/>
                <a:cs typeface="Arial" pitchFamily="34" charset="0"/>
              </a:rPr>
              <a:t>• </a:t>
            </a:r>
            <a:r>
              <a:rPr lang="en-US" sz="2100" dirty="0" err="1">
                <a:latin typeface="Arial" pitchFamily="34" charset="0"/>
                <a:cs typeface="Arial" pitchFamily="34" charset="0"/>
              </a:rPr>
              <a:t>Bảo</a:t>
            </a:r>
            <a:r>
              <a:rPr lang="en-US" sz="2100" dirty="0">
                <a:latin typeface="Arial" pitchFamily="34" charset="0"/>
                <a:cs typeface="Arial" pitchFamily="34" charset="0"/>
              </a:rPr>
              <a:t> </a:t>
            </a:r>
            <a:r>
              <a:rPr lang="en-US" sz="2100" dirty="0" err="1">
                <a:latin typeface="Arial" pitchFamily="34" charset="0"/>
                <a:cs typeface="Arial" pitchFamily="34" charset="0"/>
              </a:rPr>
              <a:t>quản</a:t>
            </a:r>
            <a:r>
              <a:rPr lang="en-US" sz="2100" dirty="0">
                <a:latin typeface="Arial" pitchFamily="34" charset="0"/>
                <a:cs typeface="Arial" pitchFamily="34" charset="0"/>
              </a:rPr>
              <a:t> </a:t>
            </a:r>
            <a:r>
              <a:rPr lang="en-US" sz="2100" dirty="0" err="1">
                <a:latin typeface="Arial" pitchFamily="34" charset="0"/>
                <a:cs typeface="Arial" pitchFamily="34" charset="0"/>
              </a:rPr>
              <a:t>thức</a:t>
            </a:r>
            <a:r>
              <a:rPr lang="en-US" sz="2100" dirty="0">
                <a:latin typeface="Arial" pitchFamily="34" charset="0"/>
                <a:cs typeface="Arial" pitchFamily="34" charset="0"/>
              </a:rPr>
              <a:t> </a:t>
            </a:r>
            <a:r>
              <a:rPr lang="en-US" sz="2100" dirty="0" err="1">
                <a:latin typeface="Arial" pitchFamily="34" charset="0"/>
                <a:cs typeface="Arial" pitchFamily="34" charset="0"/>
              </a:rPr>
              <a:t>ăn</a:t>
            </a:r>
            <a:r>
              <a:rPr lang="en-US" sz="2100" dirty="0">
                <a:latin typeface="Arial" pitchFamily="34" charset="0"/>
                <a:cs typeface="Arial" pitchFamily="34" charset="0"/>
              </a:rPr>
              <a:t> ở </a:t>
            </a:r>
            <a:r>
              <a:rPr lang="en-US" sz="2100" b="1" dirty="0" err="1">
                <a:latin typeface="Arial" pitchFamily="34" charset="0"/>
                <a:cs typeface="Arial" pitchFamily="34" charset="0"/>
              </a:rPr>
              <a:t>nhiệt</a:t>
            </a:r>
            <a:r>
              <a:rPr lang="en-US" sz="2100" b="1" dirty="0">
                <a:latin typeface="Arial" pitchFamily="34" charset="0"/>
                <a:cs typeface="Arial" pitchFamily="34" charset="0"/>
              </a:rPr>
              <a:t> </a:t>
            </a:r>
            <a:r>
              <a:rPr lang="en-US" sz="2100" b="1" dirty="0" err="1">
                <a:latin typeface="Arial" pitchFamily="34" charset="0"/>
                <a:cs typeface="Arial" pitchFamily="34" charset="0"/>
              </a:rPr>
              <a:t>độ</a:t>
            </a:r>
            <a:r>
              <a:rPr lang="en-US" sz="2100" b="1" dirty="0">
                <a:latin typeface="Arial" pitchFamily="34" charset="0"/>
                <a:cs typeface="Arial" pitchFamily="34" charset="0"/>
              </a:rPr>
              <a:t> </a:t>
            </a:r>
            <a:r>
              <a:rPr lang="sv-SE" sz="2100" b="1" dirty="0">
                <a:latin typeface="Arial" pitchFamily="34" charset="0"/>
                <a:cs typeface="Arial" pitchFamily="34" charset="0"/>
              </a:rPr>
              <a:t>phù hợp để ngăn vi khuẩn </a:t>
            </a:r>
            <a:r>
              <a:rPr lang="en-US" sz="2100" dirty="0" err="1">
                <a:latin typeface="Arial" pitchFamily="34" charset="0"/>
                <a:cs typeface="Arial" pitchFamily="34" charset="0"/>
              </a:rPr>
              <a:t>phát</a:t>
            </a:r>
            <a:r>
              <a:rPr lang="en-US" sz="2100" dirty="0">
                <a:latin typeface="Arial" pitchFamily="34" charset="0"/>
                <a:cs typeface="Arial" pitchFamily="34" charset="0"/>
              </a:rPr>
              <a:t> </a:t>
            </a:r>
            <a:r>
              <a:rPr lang="en-US" sz="2100" dirty="0" err="1">
                <a:latin typeface="Arial" pitchFamily="34" charset="0"/>
                <a:cs typeface="Arial" pitchFamily="34" charset="0"/>
              </a:rPr>
              <a:t>triển</a:t>
            </a:r>
            <a:r>
              <a:rPr lang="en-US" sz="2100" dirty="0">
                <a:latin typeface="Arial" pitchFamily="34" charset="0"/>
                <a:cs typeface="Arial" pitchFamily="34" charset="0"/>
              </a:rPr>
              <a:t> (&gt;60</a:t>
            </a:r>
            <a:r>
              <a:rPr lang="en-US" sz="2100" baseline="30000" dirty="0">
                <a:latin typeface="Arial" pitchFamily="34" charset="0"/>
                <a:cs typeface="Arial" pitchFamily="34" charset="0"/>
              </a:rPr>
              <a:t>o</a:t>
            </a:r>
            <a:r>
              <a:rPr lang="en-US" sz="2100" dirty="0">
                <a:latin typeface="Arial" pitchFamily="34" charset="0"/>
                <a:cs typeface="Arial" pitchFamily="34" charset="0"/>
              </a:rPr>
              <a:t>C </a:t>
            </a:r>
            <a:r>
              <a:rPr lang="en-US" sz="2100" dirty="0" err="1">
                <a:latin typeface="Arial" pitchFamily="34" charset="0"/>
                <a:cs typeface="Arial" pitchFamily="34" charset="0"/>
              </a:rPr>
              <a:t>hoặc</a:t>
            </a:r>
            <a:r>
              <a:rPr lang="en-US" sz="2100" dirty="0">
                <a:latin typeface="Arial" pitchFamily="34" charset="0"/>
                <a:cs typeface="Arial" pitchFamily="34" charset="0"/>
              </a:rPr>
              <a:t> &lt;5</a:t>
            </a:r>
            <a:r>
              <a:rPr lang="en-US" sz="2100" baseline="30000" dirty="0">
                <a:latin typeface="Arial" pitchFamily="34" charset="0"/>
                <a:cs typeface="Arial" pitchFamily="34" charset="0"/>
              </a:rPr>
              <a:t>o</a:t>
            </a:r>
            <a:r>
              <a:rPr lang="en-US" sz="2100" dirty="0">
                <a:latin typeface="Arial" pitchFamily="34" charset="0"/>
                <a:cs typeface="Arial" pitchFamily="34" charset="0"/>
              </a:rPr>
              <a:t>C)</a:t>
            </a:r>
          </a:p>
          <a:p>
            <a:pPr marL="0" indent="0" algn="just">
              <a:lnSpc>
                <a:spcPct val="150000"/>
              </a:lnSpc>
              <a:buNone/>
            </a:pPr>
            <a:r>
              <a:rPr lang="en-US" sz="2100" dirty="0">
                <a:latin typeface="Arial" pitchFamily="34" charset="0"/>
                <a:cs typeface="Arial" pitchFamily="34" charset="0"/>
              </a:rPr>
              <a:t>• </a:t>
            </a:r>
            <a:r>
              <a:rPr lang="en-US" sz="2100" dirty="0" err="1">
                <a:latin typeface="Arial" pitchFamily="34" charset="0"/>
                <a:cs typeface="Arial" pitchFamily="34" charset="0"/>
              </a:rPr>
              <a:t>Dùng</a:t>
            </a:r>
            <a:r>
              <a:rPr lang="en-US" sz="2100" dirty="0">
                <a:latin typeface="Arial" pitchFamily="34" charset="0"/>
                <a:cs typeface="Arial" pitchFamily="34" charset="0"/>
              </a:rPr>
              <a:t> </a:t>
            </a:r>
            <a:r>
              <a:rPr lang="en-US" sz="2100" b="1" dirty="0" err="1">
                <a:latin typeface="Arial" pitchFamily="34" charset="0"/>
                <a:cs typeface="Arial" pitchFamily="34" charset="0"/>
              </a:rPr>
              <a:t>nuớc</a:t>
            </a:r>
            <a:r>
              <a:rPr lang="en-US" sz="2100" b="1" dirty="0">
                <a:latin typeface="Arial" pitchFamily="34" charset="0"/>
                <a:cs typeface="Arial" pitchFamily="34" charset="0"/>
              </a:rPr>
              <a:t> </a:t>
            </a:r>
            <a:r>
              <a:rPr lang="en-US" sz="2100" b="1" dirty="0" err="1">
                <a:latin typeface="Arial" pitchFamily="34" charset="0"/>
                <a:cs typeface="Arial" pitchFamily="34" charset="0"/>
              </a:rPr>
              <a:t>sạch</a:t>
            </a:r>
            <a:r>
              <a:rPr lang="en-US" sz="2100" b="1" dirty="0">
                <a:latin typeface="Arial" pitchFamily="34" charset="0"/>
                <a:cs typeface="Arial" pitchFamily="34" charset="0"/>
              </a:rPr>
              <a:t> </a:t>
            </a:r>
            <a:r>
              <a:rPr lang="en-US" sz="2100" dirty="0" err="1">
                <a:latin typeface="Arial" pitchFamily="34" charset="0"/>
                <a:cs typeface="Arial" pitchFamily="34" charset="0"/>
              </a:rPr>
              <a:t>và</a:t>
            </a:r>
            <a:r>
              <a:rPr lang="en-US" sz="2100" b="1" dirty="0">
                <a:latin typeface="Arial" pitchFamily="34" charset="0"/>
                <a:cs typeface="Arial" pitchFamily="34" charset="0"/>
              </a:rPr>
              <a:t> </a:t>
            </a:r>
            <a:r>
              <a:rPr lang="en-US" sz="2100" b="1" dirty="0" err="1">
                <a:latin typeface="Arial" pitchFamily="34" charset="0"/>
                <a:cs typeface="Arial" pitchFamily="34" charset="0"/>
              </a:rPr>
              <a:t>thực</a:t>
            </a:r>
            <a:r>
              <a:rPr lang="en-US" sz="2100" b="1" dirty="0">
                <a:latin typeface="Arial" pitchFamily="34" charset="0"/>
                <a:cs typeface="Arial" pitchFamily="34" charset="0"/>
              </a:rPr>
              <a:t> </a:t>
            </a:r>
            <a:r>
              <a:rPr lang="en-US" sz="2100" b="1" dirty="0" err="1">
                <a:latin typeface="Arial" pitchFamily="34" charset="0"/>
                <a:cs typeface="Arial" pitchFamily="34" charset="0"/>
              </a:rPr>
              <a:t>phẩm</a:t>
            </a:r>
            <a:r>
              <a:rPr lang="en-US" sz="2100" b="1" dirty="0">
                <a:latin typeface="Arial" pitchFamily="34" charset="0"/>
                <a:cs typeface="Arial" pitchFamily="34" charset="0"/>
              </a:rPr>
              <a:t> </a:t>
            </a:r>
            <a:r>
              <a:rPr lang="en-US" sz="2100" b="1" dirty="0" err="1">
                <a:latin typeface="Arial" pitchFamily="34" charset="0"/>
                <a:cs typeface="Arial" pitchFamily="34" charset="0"/>
              </a:rPr>
              <a:t>tươi</a:t>
            </a:r>
            <a:r>
              <a:rPr lang="en-US" sz="2100" b="1" dirty="0">
                <a:latin typeface="Arial" pitchFamily="34" charset="0"/>
                <a:cs typeface="Arial" pitchFamily="34" charset="0"/>
              </a:rPr>
              <a:t> </a:t>
            </a:r>
            <a:r>
              <a:rPr lang="en-US" sz="2100" b="1" dirty="0" err="1">
                <a:latin typeface="Arial" pitchFamily="34" charset="0"/>
                <a:cs typeface="Arial" pitchFamily="34" charset="0"/>
              </a:rPr>
              <a:t>sống</a:t>
            </a:r>
            <a:r>
              <a:rPr lang="en-US" sz="2100" b="1" dirty="0">
                <a:latin typeface="Arial" pitchFamily="34" charset="0"/>
                <a:cs typeface="Arial" pitchFamily="34" charset="0"/>
              </a:rPr>
              <a:t> an </a:t>
            </a:r>
            <a:r>
              <a:rPr lang="en-US" sz="2100" b="1" dirty="0" err="1">
                <a:latin typeface="Arial" pitchFamily="34" charset="0"/>
                <a:cs typeface="Arial" pitchFamily="34" charset="0"/>
              </a:rPr>
              <a:t>toàn</a:t>
            </a:r>
            <a:r>
              <a:rPr lang="en-US" sz="2100" b="1" dirty="0">
                <a:latin typeface="Arial" pitchFamily="34" charset="0"/>
                <a:cs typeface="Arial" pitchFamily="34" charset="0"/>
              </a:rPr>
              <a:t> </a:t>
            </a:r>
            <a:r>
              <a:rPr lang="en-US" sz="2100" b="1" dirty="0" err="1">
                <a:latin typeface="Arial" pitchFamily="34" charset="0"/>
                <a:cs typeface="Arial" pitchFamily="34" charset="0"/>
              </a:rPr>
              <a:t>để</a:t>
            </a:r>
            <a:r>
              <a:rPr lang="en-US" sz="2100" b="1" dirty="0">
                <a:latin typeface="Arial" pitchFamily="34" charset="0"/>
                <a:cs typeface="Arial" pitchFamily="34" charset="0"/>
              </a:rPr>
              <a:t> </a:t>
            </a:r>
            <a:r>
              <a:rPr lang="en-US" sz="2100" dirty="0" err="1">
                <a:latin typeface="Arial" pitchFamily="34" charset="0"/>
                <a:cs typeface="Arial" pitchFamily="34" charset="0"/>
              </a:rPr>
              <a:t>tránh</a:t>
            </a:r>
            <a:r>
              <a:rPr lang="en-US" sz="2100" dirty="0">
                <a:latin typeface="Arial" pitchFamily="34" charset="0"/>
                <a:cs typeface="Arial" pitchFamily="34" charset="0"/>
              </a:rPr>
              <a:t> </a:t>
            </a:r>
            <a:r>
              <a:rPr lang="en-US" sz="2100" dirty="0" err="1">
                <a:latin typeface="Arial" pitchFamily="34" charset="0"/>
                <a:cs typeface="Arial" pitchFamily="34" charset="0"/>
              </a:rPr>
              <a:t>thức</a:t>
            </a:r>
            <a:r>
              <a:rPr lang="en-US" sz="2100" dirty="0">
                <a:latin typeface="Arial" pitchFamily="34" charset="0"/>
                <a:cs typeface="Arial" pitchFamily="34" charset="0"/>
              </a:rPr>
              <a:t> </a:t>
            </a:r>
            <a:r>
              <a:rPr lang="en-US" sz="2100" dirty="0" err="1">
                <a:latin typeface="Arial" pitchFamily="34" charset="0"/>
                <a:cs typeface="Arial" pitchFamily="34" charset="0"/>
              </a:rPr>
              <a:t>ăn</a:t>
            </a:r>
            <a:r>
              <a:rPr lang="en-US" sz="2100" dirty="0">
                <a:latin typeface="Arial" pitchFamily="34" charset="0"/>
                <a:cs typeface="Arial" pitchFamily="34" charset="0"/>
              </a:rPr>
              <a:t> </a:t>
            </a:r>
            <a:r>
              <a:rPr lang="en-US" sz="2100" dirty="0" err="1">
                <a:latin typeface="Arial" pitchFamily="34" charset="0"/>
                <a:cs typeface="Arial" pitchFamily="34" charset="0"/>
              </a:rPr>
              <a:t>bị</a:t>
            </a:r>
            <a:r>
              <a:rPr lang="en-US" sz="2100" dirty="0">
                <a:latin typeface="Arial" pitchFamily="34" charset="0"/>
                <a:cs typeface="Arial" pitchFamily="34" charset="0"/>
              </a:rPr>
              <a:t> ô </a:t>
            </a:r>
            <a:r>
              <a:rPr lang="en-US" sz="2100" dirty="0" err="1">
                <a:latin typeface="Arial" pitchFamily="34" charset="0"/>
                <a:cs typeface="Arial" pitchFamily="34" charset="0"/>
              </a:rPr>
              <a:t>nhiễm</a:t>
            </a:r>
            <a:endParaRPr lang="en-US" sz="2100" dirty="0">
              <a:latin typeface="Arial" pitchFamily="34" charset="0"/>
              <a:cs typeface="Arial"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0" y="838200"/>
            <a:ext cx="4343400" cy="5691187"/>
          </a:xfrm>
          <a:prstGeom prst="rect">
            <a:avLst/>
          </a:prstGeom>
          <a:noFill/>
          <a:ln w="9525">
            <a:noFill/>
            <a:miter lim="800000"/>
            <a:headEnd/>
            <a:tailEnd/>
          </a:ln>
          <a:effectLst/>
        </p:spPr>
      </p:pic>
      <p:sp>
        <p:nvSpPr>
          <p:cNvPr id="4" name="Slide Number Placeholder 3">
            <a:extLst>
              <a:ext uri="{FF2B5EF4-FFF2-40B4-BE49-F238E27FC236}">
                <a16:creationId xmlns:a16="http://schemas.microsoft.com/office/drawing/2014/main" id="{C531EDD5-3AAC-4841-AAE4-337686023344}"/>
              </a:ext>
            </a:extLst>
          </p:cNvPr>
          <p:cNvSpPr>
            <a:spLocks noGrp="1"/>
          </p:cNvSpPr>
          <p:nvPr>
            <p:ph type="sldNum" sz="quarter" idx="2"/>
          </p:nvPr>
        </p:nvSpPr>
        <p:spPr/>
        <p:txBody>
          <a:bodyPr/>
          <a:lstStyle/>
          <a:p>
            <a:fld id="{86CB4B4D-7CA3-9044-876B-883B54F8677D}" type="slidenum">
              <a:rPr lang="en-US" smtClean="0"/>
              <a:pPr/>
              <a:t>80</a:t>
            </a:fld>
            <a:endParaRPr lang="en-US"/>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429000" cy="792163"/>
          </a:xfrm>
        </p:spPr>
        <p:txBody>
          <a:bodyPr>
            <a:normAutofit/>
          </a:bodyPr>
          <a:lstStyle/>
          <a:p>
            <a:r>
              <a:rPr lang="en-US" sz="3600" b="1" dirty="0">
                <a:solidFill>
                  <a:srgbClr val="FF0000"/>
                </a:solidFill>
                <a:latin typeface="Arial" pitchFamily="34" charset="0"/>
                <a:cs typeface="Arial" pitchFamily="34" charset="0"/>
              </a:rPr>
              <a:t>PHÒNG NGỪA</a:t>
            </a:r>
            <a:endParaRPr lang="en-US" sz="3600" dirty="0">
              <a:solidFill>
                <a:srgbClr val="FF0000"/>
              </a:solidFill>
              <a:latin typeface="Arial" pitchFamily="34" charset="0"/>
              <a:cs typeface="Arial"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3429000" y="247650"/>
            <a:ext cx="5715000" cy="6362700"/>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981FEF2E-FA75-4952-B0AC-AD017618C8AA}"/>
              </a:ext>
            </a:extLst>
          </p:cNvPr>
          <p:cNvSpPr>
            <a:spLocks noGrp="1"/>
          </p:cNvSpPr>
          <p:nvPr>
            <p:ph type="sldNum" sz="quarter" idx="2"/>
          </p:nvPr>
        </p:nvSpPr>
        <p:spPr/>
        <p:txBody>
          <a:bodyPr/>
          <a:lstStyle/>
          <a:p>
            <a:fld id="{86CB4B4D-7CA3-9044-876B-883B54F8677D}" type="slidenum">
              <a:rPr lang="en-US" smtClean="0"/>
              <a:pPr/>
              <a:t>81</a:t>
            </a:fld>
            <a:endParaRPr lang="en-US"/>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KẾT LUẬN"/>
          <p:cNvSpPr txBox="1">
            <a:spLocks noGrp="1"/>
          </p:cNvSpPr>
          <p:nvPr>
            <p:ph type="title" idx="4294967295"/>
          </p:nvPr>
        </p:nvSpPr>
        <p:spPr>
          <a:xfrm>
            <a:off x="457200" y="533400"/>
            <a:ext cx="8229600" cy="715963"/>
          </a:xfrm>
          <a:prstGeom prst="rect">
            <a:avLst/>
          </a:prstGeom>
        </p:spPr>
        <p:txBody>
          <a:bodyPr>
            <a:normAutofit/>
          </a:bodyPr>
          <a:lstStyle>
            <a:lvl1pPr>
              <a:defRPr sz="3600">
                <a:solidFill>
                  <a:srgbClr val="FF0000"/>
                </a:solidFill>
              </a:defRPr>
            </a:lvl1pPr>
          </a:lstStyle>
          <a:p>
            <a:r>
              <a:t>KẾT LUẬN</a:t>
            </a:r>
          </a:p>
        </p:txBody>
      </p:sp>
      <p:sp>
        <p:nvSpPr>
          <p:cNvPr id="319" name="Các loại bệnh có liên quan đến thức ăn có khuynh hướng gia tăng…"/>
          <p:cNvSpPr txBox="1">
            <a:spLocks noGrp="1"/>
          </p:cNvSpPr>
          <p:nvPr>
            <p:ph type="body" sz="half" idx="4294967295"/>
          </p:nvPr>
        </p:nvSpPr>
        <p:spPr>
          <a:xfrm>
            <a:off x="533400" y="1676400"/>
            <a:ext cx="4419600" cy="4495800"/>
          </a:xfrm>
          <a:prstGeom prst="rect">
            <a:avLst/>
          </a:prstGeom>
        </p:spPr>
        <p:txBody>
          <a:bodyPr>
            <a:normAutofit/>
          </a:bodyPr>
          <a:lstStyle/>
          <a:p>
            <a:pPr algn="just">
              <a:lnSpc>
                <a:spcPct val="150000"/>
              </a:lnSpc>
              <a:spcBef>
                <a:spcPts val="600"/>
              </a:spcBef>
              <a:buFontTx/>
              <a:buChar char="▪"/>
              <a:defRPr sz="2400" b="0"/>
            </a:pPr>
            <a:r>
              <a:rPr sz="2000" dirty="0" err="1">
                <a:latin typeface="Arial" pitchFamily="34" charset="0"/>
                <a:cs typeface="Arial" pitchFamily="34" charset="0"/>
              </a:rPr>
              <a:t>Các</a:t>
            </a:r>
            <a:r>
              <a:rPr sz="2000" dirty="0">
                <a:latin typeface="Arial" pitchFamily="34" charset="0"/>
                <a:cs typeface="Arial" pitchFamily="34" charset="0"/>
              </a:rPr>
              <a:t> </a:t>
            </a:r>
            <a:r>
              <a:rPr sz="2000" dirty="0" err="1">
                <a:latin typeface="Arial" pitchFamily="34" charset="0"/>
                <a:cs typeface="Arial" pitchFamily="34" charset="0"/>
              </a:rPr>
              <a:t>loại</a:t>
            </a:r>
            <a:r>
              <a:rPr sz="2000" dirty="0">
                <a:latin typeface="Arial" pitchFamily="34" charset="0"/>
                <a:cs typeface="Arial" pitchFamily="34" charset="0"/>
              </a:rPr>
              <a:t> </a:t>
            </a:r>
            <a:r>
              <a:rPr sz="2000" dirty="0" err="1">
                <a:latin typeface="Arial" pitchFamily="34" charset="0"/>
                <a:cs typeface="Arial" pitchFamily="34" charset="0"/>
              </a:rPr>
              <a:t>bệnh</a:t>
            </a:r>
            <a:r>
              <a:rPr sz="2000" dirty="0">
                <a:latin typeface="Arial" pitchFamily="34" charset="0"/>
                <a:cs typeface="Arial" pitchFamily="34" charset="0"/>
              </a:rPr>
              <a:t> </a:t>
            </a:r>
            <a:r>
              <a:rPr sz="2000" dirty="0" err="1">
                <a:latin typeface="Arial" pitchFamily="34" charset="0"/>
                <a:cs typeface="Arial" pitchFamily="34" charset="0"/>
              </a:rPr>
              <a:t>có</a:t>
            </a:r>
            <a:r>
              <a:rPr sz="2000" dirty="0">
                <a:latin typeface="Arial" pitchFamily="34" charset="0"/>
                <a:cs typeface="Arial" pitchFamily="34" charset="0"/>
              </a:rPr>
              <a:t> </a:t>
            </a:r>
            <a:r>
              <a:rPr sz="2000" dirty="0" err="1">
                <a:latin typeface="Arial" pitchFamily="34" charset="0"/>
                <a:cs typeface="Arial" pitchFamily="34" charset="0"/>
              </a:rPr>
              <a:t>liên</a:t>
            </a:r>
            <a:r>
              <a:rPr sz="2000" dirty="0">
                <a:latin typeface="Arial" pitchFamily="34" charset="0"/>
                <a:cs typeface="Arial" pitchFamily="34" charset="0"/>
              </a:rPr>
              <a:t> </a:t>
            </a:r>
            <a:r>
              <a:rPr sz="2000" dirty="0" err="1">
                <a:latin typeface="Arial" pitchFamily="34" charset="0"/>
                <a:cs typeface="Arial" pitchFamily="34" charset="0"/>
              </a:rPr>
              <a:t>quan</a:t>
            </a:r>
            <a:r>
              <a:rPr sz="2000" dirty="0">
                <a:latin typeface="Arial" pitchFamily="34" charset="0"/>
                <a:cs typeface="Arial" pitchFamily="34" charset="0"/>
              </a:rPr>
              <a:t> </a:t>
            </a:r>
            <a:r>
              <a:rPr sz="2000" dirty="0" err="1">
                <a:latin typeface="Arial" pitchFamily="34" charset="0"/>
                <a:cs typeface="Arial" pitchFamily="34" charset="0"/>
              </a:rPr>
              <a:t>đến</a:t>
            </a:r>
            <a:r>
              <a:rPr sz="2000" dirty="0">
                <a:latin typeface="Arial" pitchFamily="34" charset="0"/>
                <a:cs typeface="Arial" pitchFamily="34" charset="0"/>
              </a:rPr>
              <a:t> </a:t>
            </a:r>
            <a:r>
              <a:rPr sz="2000" dirty="0" err="1">
                <a:latin typeface="Arial" pitchFamily="34" charset="0"/>
                <a:cs typeface="Arial" pitchFamily="34" charset="0"/>
              </a:rPr>
              <a:t>thức</a:t>
            </a:r>
            <a:r>
              <a:rPr sz="2000" dirty="0">
                <a:latin typeface="Arial" pitchFamily="34" charset="0"/>
                <a:cs typeface="Arial" pitchFamily="34" charset="0"/>
              </a:rPr>
              <a:t> </a:t>
            </a:r>
            <a:r>
              <a:rPr sz="2000" dirty="0" err="1">
                <a:latin typeface="Arial" pitchFamily="34" charset="0"/>
                <a:cs typeface="Arial" pitchFamily="34" charset="0"/>
              </a:rPr>
              <a:t>ăn</a:t>
            </a:r>
            <a:r>
              <a:rPr sz="2000" dirty="0">
                <a:latin typeface="Arial" pitchFamily="34" charset="0"/>
                <a:cs typeface="Arial" pitchFamily="34" charset="0"/>
              </a:rPr>
              <a:t> </a:t>
            </a:r>
            <a:r>
              <a:rPr sz="2000" dirty="0" err="1">
                <a:latin typeface="Arial" pitchFamily="34" charset="0"/>
                <a:cs typeface="Arial" pitchFamily="34" charset="0"/>
              </a:rPr>
              <a:t>có</a:t>
            </a:r>
            <a:r>
              <a:rPr sz="2000" dirty="0">
                <a:latin typeface="Arial" pitchFamily="34" charset="0"/>
                <a:cs typeface="Arial" pitchFamily="34" charset="0"/>
              </a:rPr>
              <a:t> </a:t>
            </a:r>
            <a:r>
              <a:rPr sz="2000" dirty="0" err="1">
                <a:latin typeface="Arial" pitchFamily="34" charset="0"/>
                <a:cs typeface="Arial" pitchFamily="34" charset="0"/>
              </a:rPr>
              <a:t>khuynh</a:t>
            </a:r>
            <a:r>
              <a:rPr sz="2000" dirty="0">
                <a:latin typeface="Arial" pitchFamily="34" charset="0"/>
                <a:cs typeface="Arial" pitchFamily="34" charset="0"/>
              </a:rPr>
              <a:t> </a:t>
            </a:r>
            <a:r>
              <a:rPr sz="2000" dirty="0" err="1">
                <a:latin typeface="Arial" pitchFamily="34" charset="0"/>
                <a:cs typeface="Arial" pitchFamily="34" charset="0"/>
              </a:rPr>
              <a:t>hướng</a:t>
            </a:r>
            <a:r>
              <a:rPr sz="2000" dirty="0">
                <a:latin typeface="Arial" pitchFamily="34" charset="0"/>
                <a:cs typeface="Arial" pitchFamily="34" charset="0"/>
              </a:rPr>
              <a:t> </a:t>
            </a:r>
            <a:r>
              <a:rPr sz="2000" dirty="0" err="1">
                <a:latin typeface="Arial" pitchFamily="34" charset="0"/>
                <a:cs typeface="Arial" pitchFamily="34" charset="0"/>
              </a:rPr>
              <a:t>gia</a:t>
            </a:r>
            <a:r>
              <a:rPr sz="2000" dirty="0">
                <a:latin typeface="Arial" pitchFamily="34" charset="0"/>
                <a:cs typeface="Arial" pitchFamily="34" charset="0"/>
              </a:rPr>
              <a:t> </a:t>
            </a:r>
            <a:r>
              <a:rPr sz="2000" dirty="0" err="1">
                <a:latin typeface="Arial" pitchFamily="34" charset="0"/>
                <a:cs typeface="Arial" pitchFamily="34" charset="0"/>
              </a:rPr>
              <a:t>tăng</a:t>
            </a:r>
            <a:endParaRPr sz="2000" dirty="0">
              <a:latin typeface="Arial" pitchFamily="34" charset="0"/>
              <a:cs typeface="Arial" pitchFamily="34" charset="0"/>
            </a:endParaRPr>
          </a:p>
          <a:p>
            <a:pPr algn="just">
              <a:lnSpc>
                <a:spcPct val="150000"/>
              </a:lnSpc>
              <a:spcBef>
                <a:spcPts val="600"/>
              </a:spcBef>
              <a:buFontTx/>
              <a:buChar char="▪"/>
              <a:defRPr sz="2400" b="0"/>
            </a:pPr>
            <a:r>
              <a:rPr sz="2000" dirty="0" err="1">
                <a:latin typeface="Arial" pitchFamily="34" charset="0"/>
                <a:cs typeface="Arial" pitchFamily="34" charset="0"/>
              </a:rPr>
              <a:t>Các</a:t>
            </a:r>
            <a:r>
              <a:rPr sz="2000" dirty="0">
                <a:latin typeface="Arial" pitchFamily="34" charset="0"/>
                <a:cs typeface="Arial" pitchFamily="34" charset="0"/>
              </a:rPr>
              <a:t> </a:t>
            </a:r>
            <a:r>
              <a:rPr sz="2000" dirty="0" err="1">
                <a:latin typeface="Arial" pitchFamily="34" charset="0"/>
                <a:cs typeface="Arial" pitchFamily="34" charset="0"/>
              </a:rPr>
              <a:t>tác</a:t>
            </a:r>
            <a:r>
              <a:rPr sz="2000" dirty="0">
                <a:latin typeface="Arial" pitchFamily="34" charset="0"/>
                <a:cs typeface="Arial" pitchFamily="34" charset="0"/>
              </a:rPr>
              <a:t> </a:t>
            </a:r>
            <a:r>
              <a:rPr sz="2000" dirty="0" err="1">
                <a:latin typeface="Arial" pitchFamily="34" charset="0"/>
                <a:cs typeface="Arial" pitchFamily="34" charset="0"/>
              </a:rPr>
              <a:t>nhân</a:t>
            </a:r>
            <a:r>
              <a:rPr sz="2000" dirty="0">
                <a:latin typeface="Arial" pitchFamily="34" charset="0"/>
                <a:cs typeface="Arial" pitchFamily="34" charset="0"/>
              </a:rPr>
              <a:t> </a:t>
            </a:r>
            <a:r>
              <a:rPr sz="2000" dirty="0" err="1">
                <a:latin typeface="Arial" pitchFamily="34" charset="0"/>
                <a:cs typeface="Arial" pitchFamily="34" charset="0"/>
              </a:rPr>
              <a:t>thường</a:t>
            </a:r>
            <a:r>
              <a:rPr sz="2000" dirty="0">
                <a:latin typeface="Arial" pitchFamily="34" charset="0"/>
                <a:cs typeface="Arial" pitchFamily="34" charset="0"/>
              </a:rPr>
              <a:t> </a:t>
            </a:r>
            <a:r>
              <a:rPr sz="2000" dirty="0" err="1">
                <a:latin typeface="Arial" pitchFamily="34" charset="0"/>
                <a:cs typeface="Arial" pitchFamily="34" charset="0"/>
              </a:rPr>
              <a:t>khó</a:t>
            </a:r>
            <a:r>
              <a:rPr sz="2000" dirty="0">
                <a:latin typeface="Arial" pitchFamily="34" charset="0"/>
                <a:cs typeface="Arial" pitchFamily="34" charset="0"/>
              </a:rPr>
              <a:t> </a:t>
            </a:r>
            <a:r>
              <a:rPr sz="2000" dirty="0" err="1">
                <a:latin typeface="Arial" pitchFamily="34" charset="0"/>
                <a:cs typeface="Arial" pitchFamily="34" charset="0"/>
              </a:rPr>
              <a:t>xác</a:t>
            </a:r>
            <a:r>
              <a:rPr sz="2000" dirty="0">
                <a:latin typeface="Arial" pitchFamily="34" charset="0"/>
                <a:cs typeface="Arial" pitchFamily="34" charset="0"/>
              </a:rPr>
              <a:t> </a:t>
            </a:r>
            <a:r>
              <a:rPr sz="2000" dirty="0" err="1">
                <a:latin typeface="Arial" pitchFamily="34" charset="0"/>
                <a:cs typeface="Arial" pitchFamily="34" charset="0"/>
              </a:rPr>
              <a:t>định</a:t>
            </a:r>
            <a:r>
              <a:rPr sz="2000" dirty="0">
                <a:latin typeface="Arial" pitchFamily="34" charset="0"/>
                <a:cs typeface="Arial" pitchFamily="34" charset="0"/>
              </a:rPr>
              <a:t> </a:t>
            </a:r>
            <a:r>
              <a:rPr sz="2000" dirty="0" err="1">
                <a:latin typeface="Arial" pitchFamily="34" charset="0"/>
                <a:cs typeface="Arial" pitchFamily="34" charset="0"/>
              </a:rPr>
              <a:t>danh</a:t>
            </a:r>
            <a:r>
              <a:rPr sz="2000" dirty="0">
                <a:latin typeface="Arial" pitchFamily="34" charset="0"/>
                <a:cs typeface="Arial" pitchFamily="34" charset="0"/>
              </a:rPr>
              <a:t> </a:t>
            </a:r>
            <a:r>
              <a:rPr sz="2000" dirty="0" err="1">
                <a:latin typeface="Arial" pitchFamily="34" charset="0"/>
                <a:cs typeface="Arial" pitchFamily="34" charset="0"/>
              </a:rPr>
              <a:t>tính</a:t>
            </a:r>
            <a:r>
              <a:rPr sz="2000" dirty="0">
                <a:latin typeface="Arial" pitchFamily="34" charset="0"/>
                <a:cs typeface="Arial" pitchFamily="34" charset="0"/>
              </a:rPr>
              <a:t> (</a:t>
            </a:r>
            <a:r>
              <a:rPr sz="2000" dirty="0">
                <a:latin typeface="Arial" pitchFamily="34" charset="0"/>
                <a:ea typeface="Wingdings"/>
                <a:cs typeface="Arial" pitchFamily="34" charset="0"/>
                <a:sym typeface="Wingdings"/>
              </a:rPr>
              <a:t> </a:t>
            </a:r>
            <a:r>
              <a:rPr sz="2000" dirty="0" err="1">
                <a:latin typeface="Arial" pitchFamily="34" charset="0"/>
                <a:cs typeface="Arial" pitchFamily="34" charset="0"/>
              </a:rPr>
              <a:t>trên</a:t>
            </a:r>
            <a:r>
              <a:rPr sz="2000" dirty="0">
                <a:latin typeface="Arial" pitchFamily="34" charset="0"/>
                <a:cs typeface="Arial" pitchFamily="34" charset="0"/>
              </a:rPr>
              <a:t> 80% </a:t>
            </a:r>
            <a:r>
              <a:rPr sz="2000" dirty="0" err="1">
                <a:latin typeface="Arial" pitchFamily="34" charset="0"/>
                <a:cs typeface="Arial" pitchFamily="34" charset="0"/>
              </a:rPr>
              <a:t>trường</a:t>
            </a:r>
            <a:r>
              <a:rPr sz="2000" dirty="0">
                <a:latin typeface="Arial" pitchFamily="34" charset="0"/>
                <a:cs typeface="Arial" pitchFamily="34" charset="0"/>
              </a:rPr>
              <a:t> </a:t>
            </a:r>
            <a:r>
              <a:rPr sz="2000" dirty="0" err="1">
                <a:latin typeface="Arial" pitchFamily="34" charset="0"/>
                <a:cs typeface="Arial" pitchFamily="34" charset="0"/>
              </a:rPr>
              <a:t>hợp</a:t>
            </a:r>
            <a:r>
              <a:rPr sz="2000" dirty="0">
                <a:latin typeface="Arial" pitchFamily="34" charset="0"/>
                <a:cs typeface="Arial" pitchFamily="34" charset="0"/>
              </a:rPr>
              <a:t>)</a:t>
            </a:r>
          </a:p>
          <a:p>
            <a:pPr algn="just">
              <a:lnSpc>
                <a:spcPct val="150000"/>
              </a:lnSpc>
              <a:spcBef>
                <a:spcPts val="600"/>
              </a:spcBef>
              <a:buFontTx/>
              <a:buChar char="▪"/>
              <a:defRPr sz="2400" b="0"/>
            </a:pPr>
            <a:r>
              <a:rPr sz="2000" dirty="0" err="1">
                <a:latin typeface="Arial" pitchFamily="34" charset="0"/>
                <a:cs typeface="Arial" pitchFamily="34" charset="0"/>
              </a:rPr>
              <a:t>Đề</a:t>
            </a:r>
            <a:r>
              <a:rPr sz="2000" dirty="0">
                <a:latin typeface="Arial" pitchFamily="34" charset="0"/>
                <a:cs typeface="Arial" pitchFamily="34" charset="0"/>
              </a:rPr>
              <a:t> </a:t>
            </a:r>
            <a:r>
              <a:rPr sz="2000" dirty="0" err="1">
                <a:latin typeface="Arial" pitchFamily="34" charset="0"/>
                <a:cs typeface="Arial" pitchFamily="34" charset="0"/>
              </a:rPr>
              <a:t>kháng</a:t>
            </a:r>
            <a:r>
              <a:rPr sz="2000" dirty="0">
                <a:latin typeface="Arial" pitchFamily="34" charset="0"/>
                <a:cs typeface="Arial" pitchFamily="34" charset="0"/>
              </a:rPr>
              <a:t> </a:t>
            </a:r>
            <a:r>
              <a:rPr sz="2000" dirty="0" err="1">
                <a:latin typeface="Arial" pitchFamily="34" charset="0"/>
                <a:cs typeface="Arial" pitchFamily="34" charset="0"/>
              </a:rPr>
              <a:t>kháng</a:t>
            </a:r>
            <a:r>
              <a:rPr sz="2000" dirty="0">
                <a:latin typeface="Arial" pitchFamily="34" charset="0"/>
                <a:cs typeface="Arial" pitchFamily="34" charset="0"/>
              </a:rPr>
              <a:t> </a:t>
            </a:r>
            <a:r>
              <a:rPr sz="2000" dirty="0" err="1">
                <a:latin typeface="Arial" pitchFamily="34" charset="0"/>
                <a:cs typeface="Arial" pitchFamily="34" charset="0"/>
              </a:rPr>
              <a:t>sinh</a:t>
            </a:r>
            <a:r>
              <a:rPr sz="2000" dirty="0">
                <a:latin typeface="Arial" pitchFamily="34" charset="0"/>
                <a:cs typeface="Arial" pitchFamily="34" charset="0"/>
              </a:rPr>
              <a:t> </a:t>
            </a:r>
            <a:r>
              <a:rPr sz="2000" dirty="0" err="1">
                <a:latin typeface="Arial" pitchFamily="34" charset="0"/>
                <a:cs typeface="Arial" pitchFamily="34" charset="0"/>
              </a:rPr>
              <a:t>ngày</a:t>
            </a:r>
            <a:r>
              <a:rPr sz="2000" dirty="0">
                <a:latin typeface="Arial" pitchFamily="34" charset="0"/>
                <a:cs typeface="Arial" pitchFamily="34" charset="0"/>
              </a:rPr>
              <a:t> </a:t>
            </a:r>
            <a:r>
              <a:rPr sz="2000" dirty="0" err="1">
                <a:latin typeface="Arial" pitchFamily="34" charset="0"/>
                <a:cs typeface="Arial" pitchFamily="34" charset="0"/>
              </a:rPr>
              <a:t>càng</a:t>
            </a:r>
            <a:r>
              <a:rPr sz="2000" dirty="0">
                <a:latin typeface="Arial" pitchFamily="34" charset="0"/>
                <a:cs typeface="Arial" pitchFamily="34" charset="0"/>
              </a:rPr>
              <a:t> </a:t>
            </a:r>
            <a:r>
              <a:rPr sz="2000" dirty="0" err="1">
                <a:latin typeface="Arial" pitchFamily="34" charset="0"/>
                <a:cs typeface="Arial" pitchFamily="34" charset="0"/>
              </a:rPr>
              <a:t>gia</a:t>
            </a:r>
            <a:r>
              <a:rPr sz="2000" dirty="0">
                <a:latin typeface="Arial" pitchFamily="34" charset="0"/>
                <a:cs typeface="Arial" pitchFamily="34" charset="0"/>
              </a:rPr>
              <a:t> </a:t>
            </a:r>
            <a:r>
              <a:rPr sz="2000" dirty="0" err="1">
                <a:latin typeface="Arial" pitchFamily="34" charset="0"/>
                <a:cs typeface="Arial" pitchFamily="34" charset="0"/>
              </a:rPr>
              <a:t>tăng</a:t>
            </a:r>
            <a:r>
              <a:rPr sz="2000" dirty="0">
                <a:latin typeface="Arial" pitchFamily="34" charset="0"/>
                <a:cs typeface="Arial" pitchFamily="34" charset="0"/>
              </a:rPr>
              <a:t> (</a:t>
            </a:r>
            <a:r>
              <a:rPr sz="2000" dirty="0">
                <a:latin typeface="Arial" pitchFamily="34" charset="0"/>
                <a:ea typeface="Wingdings"/>
                <a:cs typeface="Arial" pitchFamily="34" charset="0"/>
                <a:sym typeface="Wingdings"/>
              </a:rPr>
              <a:t> </a:t>
            </a:r>
            <a:r>
              <a:rPr sz="2000" dirty="0">
                <a:latin typeface="Arial" pitchFamily="34" charset="0"/>
                <a:cs typeface="Arial" pitchFamily="34" charset="0"/>
              </a:rPr>
              <a:t>drug-resistant Salmonella)</a:t>
            </a:r>
          </a:p>
        </p:txBody>
      </p:sp>
      <p:pic>
        <p:nvPicPr>
          <p:cNvPr id="320" name="image.pdf" descr="image.pdf"/>
          <p:cNvPicPr>
            <a:picLocks noChangeAspect="1"/>
          </p:cNvPicPr>
          <p:nvPr/>
        </p:nvPicPr>
        <p:blipFill>
          <a:blip r:embed="rId2" cstate="print"/>
          <a:stretch>
            <a:fillRect/>
          </a:stretch>
        </p:blipFill>
        <p:spPr>
          <a:xfrm>
            <a:off x="5257800" y="2286000"/>
            <a:ext cx="3695700" cy="3440113"/>
          </a:xfrm>
          <a:prstGeom prst="rect">
            <a:avLst/>
          </a:prstGeom>
          <a:ln w="12700">
            <a:miter lim="400000"/>
          </a:ln>
        </p:spPr>
      </p:pic>
      <p:sp>
        <p:nvSpPr>
          <p:cNvPr id="2" name="Slide Number Placeholder 1">
            <a:extLst>
              <a:ext uri="{FF2B5EF4-FFF2-40B4-BE49-F238E27FC236}">
                <a16:creationId xmlns:a16="http://schemas.microsoft.com/office/drawing/2014/main" id="{807B5E76-26A3-4BE6-BFDE-E39E6540C97F}"/>
              </a:ext>
            </a:extLst>
          </p:cNvPr>
          <p:cNvSpPr>
            <a:spLocks noGrp="1"/>
          </p:cNvSpPr>
          <p:nvPr>
            <p:ph type="sldNum" sz="quarter" idx="2"/>
          </p:nvPr>
        </p:nvSpPr>
        <p:spPr/>
        <p:txBody>
          <a:bodyPr/>
          <a:lstStyle/>
          <a:p>
            <a:fld id="{86CB4B4D-7CA3-9044-876B-883B54F8677D}" type="slidenum">
              <a:rPr lang="en-US" smtClean="0"/>
              <a:pPr/>
              <a:t>82</a:t>
            </a:fld>
            <a:endParaRPr lang="en-US"/>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106170" y="119227"/>
            <a:ext cx="6931660" cy="912494"/>
          </a:xfrm>
          <a:prstGeom prst="rect">
            <a:avLst/>
          </a:prstGeom>
        </p:spPr>
        <p:txBody>
          <a:bodyPr vert="horz" wrap="square" lIns="0" tIns="12700" rIns="0" bIns="0" rtlCol="0">
            <a:spAutoFit/>
          </a:bodyPr>
          <a:lstStyle/>
          <a:p>
            <a:pPr marL="12700">
              <a:lnSpc>
                <a:spcPct val="100000"/>
              </a:lnSpc>
              <a:spcBef>
                <a:spcPts val="100"/>
              </a:spcBef>
            </a:pPr>
            <a:r>
              <a:rPr sz="2900" spc="-80" dirty="0">
                <a:solidFill>
                  <a:srgbClr val="C00000"/>
                </a:solidFill>
              </a:rPr>
              <a:t>NHIỄM </a:t>
            </a:r>
            <a:r>
              <a:rPr sz="2900" spc="-70" dirty="0">
                <a:solidFill>
                  <a:srgbClr val="C00000"/>
                </a:solidFill>
              </a:rPr>
              <a:t>ĐỘC </a:t>
            </a:r>
            <a:r>
              <a:rPr sz="2900" spc="-80" dirty="0">
                <a:solidFill>
                  <a:srgbClr val="C00000"/>
                </a:solidFill>
              </a:rPr>
              <a:t>THỨC</a:t>
            </a:r>
            <a:r>
              <a:rPr sz="2900" spc="-535" dirty="0">
                <a:solidFill>
                  <a:srgbClr val="C00000"/>
                </a:solidFill>
              </a:rPr>
              <a:t> </a:t>
            </a:r>
            <a:r>
              <a:rPr sz="2900" spc="-95" dirty="0">
                <a:solidFill>
                  <a:srgbClr val="C00000"/>
                </a:solidFill>
              </a:rPr>
              <a:t>ĂN</a:t>
            </a:r>
            <a:endParaRPr sz="2900" dirty="0">
              <a:solidFill>
                <a:srgbClr val="C00000"/>
              </a:solidFill>
            </a:endParaRPr>
          </a:p>
          <a:p>
            <a:pPr marL="12700">
              <a:lnSpc>
                <a:spcPct val="100000"/>
              </a:lnSpc>
              <a:spcBef>
                <a:spcPts val="20"/>
              </a:spcBef>
            </a:pPr>
            <a:r>
              <a:rPr sz="2900" spc="-85" dirty="0">
                <a:solidFill>
                  <a:srgbClr val="C00000"/>
                </a:solidFill>
              </a:rPr>
              <a:t>(food</a:t>
            </a:r>
            <a:r>
              <a:rPr sz="2900" spc="-215" dirty="0">
                <a:solidFill>
                  <a:srgbClr val="C00000"/>
                </a:solidFill>
              </a:rPr>
              <a:t> </a:t>
            </a:r>
            <a:r>
              <a:rPr sz="2900" spc="-100" dirty="0">
                <a:solidFill>
                  <a:srgbClr val="C00000"/>
                </a:solidFill>
              </a:rPr>
              <a:t>intoxications)</a:t>
            </a:r>
            <a:endParaRPr sz="2900" dirty="0">
              <a:solidFill>
                <a:srgbClr val="C00000"/>
              </a:solidFill>
            </a:endParaRPr>
          </a:p>
        </p:txBody>
      </p:sp>
      <p:sp>
        <p:nvSpPr>
          <p:cNvPr id="8" name="object 8"/>
          <p:cNvSpPr txBox="1"/>
          <p:nvPr/>
        </p:nvSpPr>
        <p:spPr>
          <a:xfrm>
            <a:off x="421640" y="1283500"/>
            <a:ext cx="8722360" cy="4912370"/>
          </a:xfrm>
          <a:prstGeom prst="rect">
            <a:avLst/>
          </a:prstGeom>
        </p:spPr>
        <p:txBody>
          <a:bodyPr vert="horz" wrap="square" lIns="0" tIns="82550" rIns="0" bIns="0" rtlCol="0">
            <a:spAutoFit/>
          </a:bodyPr>
          <a:lstStyle/>
          <a:p>
            <a:pPr marL="12700">
              <a:lnSpc>
                <a:spcPct val="100000"/>
              </a:lnSpc>
              <a:spcBef>
                <a:spcPts val="650"/>
              </a:spcBef>
              <a:buClr>
                <a:srgbClr val="002060"/>
              </a:buClr>
              <a:tabLst>
                <a:tab pos="526415" algn="l"/>
                <a:tab pos="527050" algn="l"/>
              </a:tabLst>
            </a:pPr>
            <a:r>
              <a:rPr lang="en-US" sz="2400" b="1" spc="-5" dirty="0">
                <a:solidFill>
                  <a:srgbClr val="FFC000"/>
                </a:solidFill>
                <a:latin typeface="Arial"/>
                <a:cs typeface="Arial"/>
              </a:rPr>
              <a:t>1. </a:t>
            </a:r>
            <a:r>
              <a:rPr sz="2400" b="1" spc="-5" dirty="0" err="1">
                <a:solidFill>
                  <a:srgbClr val="FFC000"/>
                </a:solidFill>
                <a:latin typeface="Arial"/>
                <a:cs typeface="Arial"/>
              </a:rPr>
              <a:t>Độc</a:t>
            </a:r>
            <a:r>
              <a:rPr sz="2400" b="1" spc="-5" dirty="0">
                <a:solidFill>
                  <a:srgbClr val="FFC000"/>
                </a:solidFill>
                <a:latin typeface="Arial"/>
                <a:cs typeface="Arial"/>
              </a:rPr>
              <a:t> chất sinh</a:t>
            </a:r>
            <a:r>
              <a:rPr sz="2400" b="1" spc="-10" dirty="0">
                <a:solidFill>
                  <a:srgbClr val="FFC000"/>
                </a:solidFill>
                <a:latin typeface="Arial"/>
                <a:cs typeface="Arial"/>
              </a:rPr>
              <a:t> </a:t>
            </a:r>
            <a:r>
              <a:rPr sz="2400" b="1" spc="-5" dirty="0">
                <a:solidFill>
                  <a:srgbClr val="FFC000"/>
                </a:solidFill>
                <a:latin typeface="Arial"/>
                <a:cs typeface="Arial"/>
              </a:rPr>
              <a:t>học:</a:t>
            </a:r>
            <a:endParaRPr sz="2400" dirty="0">
              <a:solidFill>
                <a:srgbClr val="FFC000"/>
              </a:solidFill>
              <a:latin typeface="Arial"/>
              <a:cs typeface="Arial"/>
            </a:endParaRPr>
          </a:p>
          <a:p>
            <a:pPr marL="538480" lvl="1" indent="-228600">
              <a:lnSpc>
                <a:spcPct val="100000"/>
              </a:lnSpc>
              <a:spcBef>
                <a:spcPts val="555"/>
              </a:spcBef>
              <a:buFont typeface="Courier New"/>
              <a:buChar char="o"/>
              <a:tabLst>
                <a:tab pos="538480" algn="l"/>
              </a:tabLst>
            </a:pPr>
            <a:r>
              <a:rPr sz="2400" dirty="0">
                <a:solidFill>
                  <a:srgbClr val="002060"/>
                </a:solidFill>
                <a:latin typeface="Arial"/>
                <a:cs typeface="Arial"/>
              </a:rPr>
              <a:t>Độc </a:t>
            </a:r>
            <a:r>
              <a:rPr sz="2400" spc="-5" dirty="0">
                <a:solidFill>
                  <a:srgbClr val="002060"/>
                </a:solidFill>
                <a:latin typeface="Arial"/>
                <a:cs typeface="Arial"/>
              </a:rPr>
              <a:t>tố từ </a:t>
            </a:r>
            <a:r>
              <a:rPr sz="2400" dirty="0">
                <a:solidFill>
                  <a:srgbClr val="002060"/>
                </a:solidFill>
                <a:latin typeface="Arial"/>
                <a:cs typeface="Arial"/>
              </a:rPr>
              <a:t>sinh vật</a:t>
            </a:r>
            <a:r>
              <a:rPr sz="2400" spc="-25" dirty="0">
                <a:solidFill>
                  <a:srgbClr val="002060"/>
                </a:solidFill>
                <a:latin typeface="Arial"/>
                <a:cs typeface="Arial"/>
              </a:rPr>
              <a:t> </a:t>
            </a:r>
            <a:r>
              <a:rPr sz="2400" dirty="0">
                <a:solidFill>
                  <a:srgbClr val="002060"/>
                </a:solidFill>
                <a:latin typeface="Arial"/>
                <a:cs typeface="Arial"/>
              </a:rPr>
              <a:t>biển</a:t>
            </a:r>
            <a:endParaRPr sz="2400" dirty="0">
              <a:latin typeface="Arial"/>
              <a:cs typeface="Arial"/>
            </a:endParaRPr>
          </a:p>
          <a:p>
            <a:pPr marL="538480" lvl="1" indent="-228600">
              <a:lnSpc>
                <a:spcPct val="100000"/>
              </a:lnSpc>
              <a:spcBef>
                <a:spcPts val="585"/>
              </a:spcBef>
              <a:buFont typeface="Courier New"/>
              <a:buChar char="o"/>
              <a:tabLst>
                <a:tab pos="538480" algn="l"/>
              </a:tabLst>
            </a:pPr>
            <a:r>
              <a:rPr sz="2400" dirty="0">
                <a:solidFill>
                  <a:srgbClr val="002060"/>
                </a:solidFill>
                <a:latin typeface="Arial"/>
                <a:cs typeface="Arial"/>
              </a:rPr>
              <a:t>Độc </a:t>
            </a:r>
            <a:r>
              <a:rPr sz="2400" spc="-5" dirty="0">
                <a:solidFill>
                  <a:srgbClr val="002060"/>
                </a:solidFill>
                <a:latin typeface="Arial"/>
                <a:cs typeface="Arial"/>
              </a:rPr>
              <a:t>tố từ</a:t>
            </a:r>
            <a:r>
              <a:rPr sz="2400" spc="-10" dirty="0">
                <a:solidFill>
                  <a:srgbClr val="002060"/>
                </a:solidFill>
                <a:latin typeface="Arial"/>
                <a:cs typeface="Arial"/>
              </a:rPr>
              <a:t> </a:t>
            </a:r>
            <a:r>
              <a:rPr sz="2400" dirty="0">
                <a:solidFill>
                  <a:srgbClr val="002060"/>
                </a:solidFill>
                <a:latin typeface="Arial"/>
                <a:cs typeface="Arial"/>
              </a:rPr>
              <a:t>nấm</a:t>
            </a:r>
            <a:endParaRPr sz="2400" dirty="0">
              <a:latin typeface="Arial"/>
              <a:cs typeface="Arial"/>
            </a:endParaRPr>
          </a:p>
          <a:p>
            <a:pPr marL="538480" lvl="1" indent="-228600">
              <a:lnSpc>
                <a:spcPct val="100000"/>
              </a:lnSpc>
              <a:spcBef>
                <a:spcPts val="590"/>
              </a:spcBef>
              <a:buFont typeface="Courier New"/>
              <a:buChar char="o"/>
              <a:tabLst>
                <a:tab pos="538480" algn="l"/>
              </a:tabLst>
            </a:pPr>
            <a:r>
              <a:rPr sz="2400" dirty="0">
                <a:solidFill>
                  <a:srgbClr val="002060"/>
                </a:solidFill>
                <a:latin typeface="Arial"/>
                <a:cs typeface="Arial"/>
              </a:rPr>
              <a:t>Độc </a:t>
            </a:r>
            <a:r>
              <a:rPr sz="2400" spc="-5" dirty="0">
                <a:solidFill>
                  <a:srgbClr val="002060"/>
                </a:solidFill>
                <a:latin typeface="Arial"/>
                <a:cs typeface="Arial"/>
              </a:rPr>
              <a:t>tố từ </a:t>
            </a:r>
            <a:r>
              <a:rPr sz="2400" dirty="0">
                <a:solidFill>
                  <a:srgbClr val="002060"/>
                </a:solidFill>
                <a:latin typeface="Arial"/>
                <a:cs typeface="Arial"/>
              </a:rPr>
              <a:t>thực</a:t>
            </a:r>
            <a:r>
              <a:rPr sz="2400" spc="-15" dirty="0">
                <a:solidFill>
                  <a:srgbClr val="002060"/>
                </a:solidFill>
                <a:latin typeface="Arial"/>
                <a:cs typeface="Arial"/>
              </a:rPr>
              <a:t> </a:t>
            </a:r>
            <a:r>
              <a:rPr sz="2400" dirty="0">
                <a:solidFill>
                  <a:srgbClr val="002060"/>
                </a:solidFill>
                <a:latin typeface="Arial"/>
                <a:cs typeface="Arial"/>
              </a:rPr>
              <a:t>vật</a:t>
            </a:r>
            <a:endParaRPr sz="2400" dirty="0">
              <a:latin typeface="Arial"/>
              <a:cs typeface="Arial"/>
            </a:endParaRPr>
          </a:p>
          <a:p>
            <a:pPr marL="538480" lvl="1" indent="-228600">
              <a:lnSpc>
                <a:spcPct val="100000"/>
              </a:lnSpc>
              <a:spcBef>
                <a:spcPts val="550"/>
              </a:spcBef>
              <a:buFont typeface="Courier New"/>
              <a:buChar char="o"/>
              <a:tabLst>
                <a:tab pos="538480" algn="l"/>
              </a:tabLst>
            </a:pPr>
            <a:r>
              <a:rPr sz="2400" spc="-5" dirty="0">
                <a:solidFill>
                  <a:srgbClr val="002060"/>
                </a:solidFill>
                <a:latin typeface="Arial"/>
                <a:cs typeface="Arial"/>
              </a:rPr>
              <a:t>Aflatoxin</a:t>
            </a:r>
            <a:endParaRPr lang="en-US" sz="2400" dirty="0"/>
          </a:p>
          <a:p>
            <a:pPr lvl="1" indent="0">
              <a:lnSpc>
                <a:spcPct val="100000"/>
              </a:lnSpc>
              <a:spcBef>
                <a:spcPts val="550"/>
              </a:spcBef>
              <a:tabLst>
                <a:tab pos="538480" algn="l"/>
              </a:tabLst>
            </a:pPr>
            <a:r>
              <a:rPr lang="en-US" sz="2400" b="1" spc="-5" dirty="0">
                <a:solidFill>
                  <a:srgbClr val="FFC000"/>
                </a:solidFill>
                <a:latin typeface="Arial"/>
                <a:cs typeface="Arial"/>
              </a:rPr>
              <a:t>2. </a:t>
            </a:r>
            <a:r>
              <a:rPr sz="2400" b="1" spc="-5" dirty="0" err="1">
                <a:solidFill>
                  <a:srgbClr val="FFC000"/>
                </a:solidFill>
                <a:latin typeface="Arial"/>
                <a:cs typeface="Arial"/>
              </a:rPr>
              <a:t>Hoá</a:t>
            </a:r>
            <a:r>
              <a:rPr sz="2400" b="1" spc="-5" dirty="0">
                <a:solidFill>
                  <a:srgbClr val="FFC000"/>
                </a:solidFill>
                <a:latin typeface="Arial"/>
                <a:cs typeface="Arial"/>
              </a:rPr>
              <a:t> chất:</a:t>
            </a:r>
            <a:endParaRPr sz="2400" dirty="0">
              <a:solidFill>
                <a:srgbClr val="FFC000"/>
              </a:solidFill>
              <a:latin typeface="Arial"/>
              <a:cs typeface="Arial"/>
            </a:endParaRPr>
          </a:p>
          <a:p>
            <a:pPr marL="538480" marR="5080" lvl="1" indent="-228600">
              <a:lnSpc>
                <a:spcPct val="120400"/>
              </a:lnSpc>
              <a:buFont typeface="Courier New"/>
              <a:buChar char="o"/>
              <a:tabLst>
                <a:tab pos="538480" algn="l"/>
                <a:tab pos="1248410" algn="l"/>
                <a:tab pos="1909445" algn="l"/>
                <a:tab pos="2773680" algn="l"/>
                <a:tab pos="3550285" algn="l"/>
                <a:tab pos="4481195" algn="l"/>
                <a:tab pos="5326380" algn="l"/>
                <a:tab pos="6239510" algn="l"/>
                <a:tab pos="7000240" algn="l"/>
              </a:tabLst>
            </a:pPr>
            <a:r>
              <a:rPr sz="2400" spc="-5" dirty="0">
                <a:solidFill>
                  <a:srgbClr val="002060"/>
                </a:solidFill>
                <a:latin typeface="Arial"/>
                <a:cs typeface="Arial"/>
              </a:rPr>
              <a:t>K</a:t>
            </a:r>
            <a:r>
              <a:rPr sz="2400" dirty="0">
                <a:solidFill>
                  <a:srgbClr val="002060"/>
                </a:solidFill>
                <a:latin typeface="Arial"/>
                <a:cs typeface="Arial"/>
              </a:rPr>
              <a:t>im	loại	nặng	(</a:t>
            </a:r>
            <a:r>
              <a:rPr sz="2400" dirty="0" err="1">
                <a:solidFill>
                  <a:srgbClr val="002060"/>
                </a:solidFill>
                <a:latin typeface="Arial"/>
                <a:cs typeface="Arial"/>
              </a:rPr>
              <a:t>ch</a:t>
            </a:r>
            <a:r>
              <a:rPr sz="2400" spc="-5" dirty="0" err="1">
                <a:solidFill>
                  <a:srgbClr val="002060"/>
                </a:solidFill>
                <a:latin typeface="Arial"/>
                <a:cs typeface="Arial"/>
              </a:rPr>
              <a:t>ì</a:t>
            </a:r>
            <a:r>
              <a:rPr sz="2400" dirty="0">
                <a:solidFill>
                  <a:srgbClr val="002060"/>
                </a:solidFill>
                <a:latin typeface="Arial"/>
                <a:cs typeface="Arial"/>
              </a:rPr>
              <a:t>,</a:t>
            </a:r>
            <a:r>
              <a:rPr lang="en-US" sz="2400" dirty="0">
                <a:solidFill>
                  <a:srgbClr val="002060"/>
                </a:solidFill>
                <a:latin typeface="Arial"/>
                <a:cs typeface="Arial"/>
              </a:rPr>
              <a:t> </a:t>
            </a:r>
            <a:r>
              <a:rPr sz="2400" dirty="0" err="1">
                <a:solidFill>
                  <a:srgbClr val="002060"/>
                </a:solidFill>
                <a:latin typeface="Arial"/>
                <a:cs typeface="Arial"/>
              </a:rPr>
              <a:t>asen</a:t>
            </a:r>
            <a:r>
              <a:rPr sz="2400" dirty="0">
                <a:solidFill>
                  <a:srgbClr val="002060"/>
                </a:solidFill>
                <a:latin typeface="Arial"/>
                <a:cs typeface="Arial"/>
              </a:rPr>
              <a:t>,</a:t>
            </a:r>
            <a:r>
              <a:rPr lang="en-US" sz="2400" dirty="0">
                <a:solidFill>
                  <a:srgbClr val="002060"/>
                </a:solidFill>
                <a:latin typeface="Arial"/>
                <a:cs typeface="Arial"/>
              </a:rPr>
              <a:t> </a:t>
            </a:r>
            <a:r>
              <a:rPr sz="2400" spc="-5" dirty="0" err="1">
                <a:solidFill>
                  <a:srgbClr val="002060"/>
                </a:solidFill>
                <a:latin typeface="Arial"/>
                <a:cs typeface="Arial"/>
              </a:rPr>
              <a:t>t</a:t>
            </a:r>
            <a:r>
              <a:rPr sz="2400" dirty="0" err="1">
                <a:solidFill>
                  <a:srgbClr val="002060"/>
                </a:solidFill>
                <a:latin typeface="Arial"/>
                <a:cs typeface="Arial"/>
              </a:rPr>
              <a:t>hiếc</a:t>
            </a:r>
            <a:r>
              <a:rPr sz="2400" dirty="0">
                <a:solidFill>
                  <a:srgbClr val="002060"/>
                </a:solidFill>
                <a:latin typeface="Arial"/>
                <a:cs typeface="Arial"/>
              </a:rPr>
              <a:t>,</a:t>
            </a:r>
            <a:r>
              <a:rPr lang="en-US" sz="2400" dirty="0">
                <a:solidFill>
                  <a:srgbClr val="002060"/>
                </a:solidFill>
                <a:latin typeface="Arial"/>
                <a:cs typeface="Arial"/>
              </a:rPr>
              <a:t> </a:t>
            </a:r>
            <a:r>
              <a:rPr sz="2400" spc="-5" dirty="0" err="1">
                <a:solidFill>
                  <a:srgbClr val="002060"/>
                </a:solidFill>
                <a:latin typeface="Arial"/>
                <a:cs typeface="Arial"/>
              </a:rPr>
              <a:t>t</a:t>
            </a:r>
            <a:r>
              <a:rPr sz="2400" dirty="0" err="1">
                <a:solidFill>
                  <a:srgbClr val="002060"/>
                </a:solidFill>
                <a:latin typeface="Arial"/>
                <a:cs typeface="Arial"/>
              </a:rPr>
              <a:t>huỷ</a:t>
            </a:r>
            <a:r>
              <a:rPr lang="en-US" sz="2400" dirty="0">
                <a:solidFill>
                  <a:srgbClr val="002060"/>
                </a:solidFill>
                <a:latin typeface="Arial"/>
                <a:cs typeface="Arial"/>
              </a:rPr>
              <a:t> </a:t>
            </a:r>
            <a:r>
              <a:rPr sz="2400" dirty="0" err="1">
                <a:solidFill>
                  <a:srgbClr val="002060"/>
                </a:solidFill>
                <a:latin typeface="Arial"/>
                <a:cs typeface="Arial"/>
              </a:rPr>
              <a:t>ngân</a:t>
            </a:r>
            <a:r>
              <a:rPr sz="2400" dirty="0">
                <a:solidFill>
                  <a:srgbClr val="002060"/>
                </a:solidFill>
                <a:latin typeface="Arial"/>
                <a:cs typeface="Arial"/>
              </a:rPr>
              <a:t>, đồng)</a:t>
            </a:r>
            <a:endParaRPr sz="2400" dirty="0">
              <a:latin typeface="Arial"/>
              <a:cs typeface="Arial"/>
            </a:endParaRPr>
          </a:p>
          <a:p>
            <a:pPr marL="538480" lvl="1" indent="-228600">
              <a:lnSpc>
                <a:spcPct val="100000"/>
              </a:lnSpc>
              <a:spcBef>
                <a:spcPts val="550"/>
              </a:spcBef>
              <a:buFont typeface="Courier New"/>
              <a:buChar char="o"/>
              <a:tabLst>
                <a:tab pos="538480" algn="l"/>
              </a:tabLst>
            </a:pPr>
            <a:r>
              <a:rPr sz="2400" dirty="0">
                <a:solidFill>
                  <a:srgbClr val="002060"/>
                </a:solidFill>
                <a:latin typeface="Arial"/>
                <a:cs typeface="Arial"/>
              </a:rPr>
              <a:t>Fluoride</a:t>
            </a:r>
            <a:endParaRPr sz="2400" dirty="0">
              <a:latin typeface="Arial"/>
              <a:cs typeface="Arial"/>
            </a:endParaRPr>
          </a:p>
          <a:p>
            <a:pPr marL="538480" lvl="1" indent="-228600">
              <a:lnSpc>
                <a:spcPct val="100000"/>
              </a:lnSpc>
              <a:spcBef>
                <a:spcPts val="590"/>
              </a:spcBef>
              <a:buFont typeface="Courier New"/>
              <a:buChar char="o"/>
              <a:tabLst>
                <a:tab pos="538480" algn="l"/>
              </a:tabLst>
            </a:pPr>
            <a:r>
              <a:rPr sz="2400" spc="-5" dirty="0">
                <a:solidFill>
                  <a:srgbClr val="002060"/>
                </a:solidFill>
                <a:latin typeface="Arial"/>
                <a:cs typeface="Arial"/>
              </a:rPr>
              <a:t>Nitrites </a:t>
            </a:r>
            <a:r>
              <a:rPr sz="2400" dirty="0">
                <a:solidFill>
                  <a:srgbClr val="002060"/>
                </a:solidFill>
                <a:latin typeface="Arial"/>
                <a:cs typeface="Arial"/>
              </a:rPr>
              <a:t>(chất bảo</a:t>
            </a:r>
            <a:r>
              <a:rPr sz="2400" spc="-20" dirty="0">
                <a:solidFill>
                  <a:srgbClr val="002060"/>
                </a:solidFill>
                <a:latin typeface="Arial"/>
                <a:cs typeface="Arial"/>
              </a:rPr>
              <a:t> </a:t>
            </a:r>
            <a:r>
              <a:rPr sz="2400" dirty="0">
                <a:solidFill>
                  <a:srgbClr val="002060"/>
                </a:solidFill>
                <a:latin typeface="Arial"/>
                <a:cs typeface="Arial"/>
              </a:rPr>
              <a:t>quản)</a:t>
            </a:r>
            <a:endParaRPr sz="2400" dirty="0">
              <a:latin typeface="Arial"/>
              <a:cs typeface="Arial"/>
            </a:endParaRPr>
          </a:p>
          <a:p>
            <a:pPr marL="538480" lvl="1" indent="-228600">
              <a:lnSpc>
                <a:spcPct val="100000"/>
              </a:lnSpc>
              <a:spcBef>
                <a:spcPts val="585"/>
              </a:spcBef>
              <a:buFont typeface="Courier New"/>
              <a:buChar char="o"/>
              <a:tabLst>
                <a:tab pos="538480" algn="l"/>
              </a:tabLst>
            </a:pPr>
            <a:r>
              <a:rPr sz="2400" spc="-5" dirty="0">
                <a:solidFill>
                  <a:srgbClr val="002060"/>
                </a:solidFill>
                <a:latin typeface="Arial"/>
                <a:cs typeface="Arial"/>
              </a:rPr>
              <a:t>Sodium</a:t>
            </a:r>
            <a:r>
              <a:rPr sz="2400" spc="-15" dirty="0">
                <a:solidFill>
                  <a:srgbClr val="002060"/>
                </a:solidFill>
                <a:latin typeface="Arial"/>
                <a:cs typeface="Arial"/>
              </a:rPr>
              <a:t> </a:t>
            </a:r>
            <a:r>
              <a:rPr sz="2400" dirty="0">
                <a:solidFill>
                  <a:srgbClr val="002060"/>
                </a:solidFill>
                <a:latin typeface="Arial"/>
                <a:cs typeface="Arial"/>
              </a:rPr>
              <a:t>hyroxide</a:t>
            </a:r>
            <a:endParaRPr sz="2400" dirty="0">
              <a:latin typeface="Arial"/>
              <a:cs typeface="Arial"/>
            </a:endParaRPr>
          </a:p>
          <a:p>
            <a:pPr marL="538480" lvl="1" indent="-228600">
              <a:lnSpc>
                <a:spcPct val="100000"/>
              </a:lnSpc>
              <a:spcBef>
                <a:spcPts val="555"/>
              </a:spcBef>
              <a:buFont typeface="Courier New"/>
              <a:buChar char="o"/>
              <a:tabLst>
                <a:tab pos="538480" algn="l"/>
              </a:tabLst>
            </a:pPr>
            <a:r>
              <a:rPr sz="2400" dirty="0">
                <a:solidFill>
                  <a:srgbClr val="002060"/>
                </a:solidFill>
                <a:latin typeface="Arial"/>
                <a:cs typeface="Arial"/>
              </a:rPr>
              <a:t>Monisodium</a:t>
            </a:r>
            <a:r>
              <a:rPr sz="2400" spc="-10" dirty="0">
                <a:solidFill>
                  <a:srgbClr val="002060"/>
                </a:solidFill>
                <a:latin typeface="Arial"/>
                <a:cs typeface="Arial"/>
              </a:rPr>
              <a:t> </a:t>
            </a:r>
            <a:r>
              <a:rPr sz="2400" spc="-5" dirty="0">
                <a:solidFill>
                  <a:srgbClr val="002060"/>
                </a:solidFill>
                <a:latin typeface="Arial"/>
                <a:cs typeface="Arial"/>
              </a:rPr>
              <a:t>glutamate</a:t>
            </a:r>
            <a:endParaRPr sz="2400" dirty="0">
              <a:latin typeface="Arial"/>
              <a:cs typeface="Arial"/>
            </a:endParaRPr>
          </a:p>
        </p:txBody>
      </p:sp>
      <p:sp>
        <p:nvSpPr>
          <p:cNvPr id="2" name="Footer Placeholder 1">
            <a:extLst>
              <a:ext uri="{FF2B5EF4-FFF2-40B4-BE49-F238E27FC236}">
                <a16:creationId xmlns:a16="http://schemas.microsoft.com/office/drawing/2014/main" id="{22CFBC92-F83C-4AC0-94A3-786386B574CE}"/>
              </a:ext>
            </a:extLst>
          </p:cNvPr>
          <p:cNvSpPr>
            <a:spLocks noGrp="1"/>
          </p:cNvSpPr>
          <p:nvPr>
            <p:ph type="ftr" sz="quarter" idx="5"/>
          </p:nvPr>
        </p:nvSpPr>
        <p:spPr/>
        <p:txBody>
          <a:bodyPr/>
          <a:lstStyle/>
          <a:p>
            <a:endParaRPr lang="en-US"/>
          </a:p>
        </p:txBody>
      </p:sp>
      <p:sp>
        <p:nvSpPr>
          <p:cNvPr id="3" name="Slide Number Placeholder 2">
            <a:extLst>
              <a:ext uri="{FF2B5EF4-FFF2-40B4-BE49-F238E27FC236}">
                <a16:creationId xmlns:a16="http://schemas.microsoft.com/office/drawing/2014/main" id="{6B22BA79-8E61-4454-9BB5-1CC19187CBFE}"/>
              </a:ext>
            </a:extLst>
          </p:cNvPr>
          <p:cNvSpPr>
            <a:spLocks noGrp="1"/>
          </p:cNvSpPr>
          <p:nvPr>
            <p:ph type="sldNum" sz="quarter" idx="7"/>
          </p:nvPr>
        </p:nvSpPr>
        <p:spPr/>
        <p:txBody>
          <a:bodyPr/>
          <a:lstStyle/>
          <a:p>
            <a:fld id="{B6F15528-21DE-4FAA-801E-634DDDAF4B2B}"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TotalTime>
  <Words>5107</Words>
  <Application>Microsoft Office PowerPoint</Application>
  <PresentationFormat>On-screen Show (4:3)</PresentationFormat>
  <Paragraphs>741</Paragraphs>
  <Slides>82</Slides>
  <Notes>9</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.VnTime</vt:lpstr>
      <vt:lpstr>Arial</vt:lpstr>
      <vt:lpstr>Arial</vt:lpstr>
      <vt:lpstr>Calibri</vt:lpstr>
      <vt:lpstr>Courier New</vt:lpstr>
      <vt:lpstr>Symbol</vt:lpstr>
      <vt:lpstr>Times New Roman</vt:lpstr>
      <vt:lpstr>Wingdings</vt:lpstr>
      <vt:lpstr>Office Theme</vt:lpstr>
      <vt:lpstr>NGỘ ĐỘC THỨC ĂN </vt:lpstr>
      <vt:lpstr>MỤC TIÊU HỌC TẬP</vt:lpstr>
      <vt:lpstr>ĐỊNH NGHĨA</vt:lpstr>
      <vt:lpstr>ĐỊNH NGHĨA</vt:lpstr>
      <vt:lpstr>ĐỊNH NGHĨA</vt:lpstr>
      <vt:lpstr>PowerPoint Presentation</vt:lpstr>
      <vt:lpstr>BỆNH LIÊN QUAN ĐẾN THỨC ĂN (Food-Borne Diseases)</vt:lpstr>
      <vt:lpstr>NHIỄM KHUẨN THỨC ĂN (food-borne infections)</vt:lpstr>
      <vt:lpstr>NHIỄM ĐỘC THỨC ĂN (food intoxications)</vt:lpstr>
      <vt:lpstr>PHÂN LOẠI TÁC NHÂN GÂY BỆNH</vt:lpstr>
      <vt:lpstr>PHÂN LOẠI TÁC NHÂN GÂY BỆNH</vt:lpstr>
      <vt:lpstr>PowerPoint Presentation</vt:lpstr>
      <vt:lpstr>PowerPoint Presentation</vt:lpstr>
      <vt:lpstr>PowerPoint Presentation</vt:lpstr>
      <vt:lpstr>BỆNH TRUYỀN QUA THỰC PHẨM GÁNH NẶNG TOÀN CẦU</vt:lpstr>
      <vt:lpstr>PowerPoint Presentation</vt:lpstr>
      <vt:lpstr>THỐNG KÊ TỪ WHO NĂM  2010</vt:lpstr>
      <vt:lpstr>PowerPoint Presentation</vt:lpstr>
      <vt:lpstr>PowerPoint Presentation</vt:lpstr>
      <vt:lpstr>PowerPoint Presentation</vt:lpstr>
      <vt:lpstr>PowerPoint Presentation</vt:lpstr>
      <vt:lpstr>ĐIỀU KIỆN LÀM HỎNG THỰC PHẨM</vt:lpstr>
      <vt:lpstr>Các yếu tố nội tại</vt:lpstr>
      <vt:lpstr>Phát triển của vi sinh trong thức ăn</vt:lpstr>
      <vt:lpstr>PowerPoint Presentation</vt:lpstr>
      <vt:lpstr>PowerPoint Presentation</vt:lpstr>
      <vt:lpstr>PowerPoint Presentation</vt:lpstr>
      <vt:lpstr>TÁC NHÂN THƯỜNG GẶP (MỸ)</vt:lpstr>
      <vt:lpstr>Samonella</vt:lpstr>
      <vt:lpstr>Samonella</vt:lpstr>
      <vt:lpstr>Campylobacter jejuni</vt:lpstr>
      <vt:lpstr>Campylobacter jejuni</vt:lpstr>
      <vt:lpstr>Escherichia coli </vt:lpstr>
      <vt:lpstr>Escherichia coli </vt:lpstr>
      <vt:lpstr>PowerPoint Presentation</vt:lpstr>
      <vt:lpstr>PowerPoint Presentation</vt:lpstr>
      <vt:lpstr>Botulism</vt:lpstr>
      <vt:lpstr>Clostridium botulinum</vt:lpstr>
      <vt:lpstr>Clostridium botulinum</vt:lpstr>
      <vt:lpstr>Độc tố Clostridium botulinum</vt:lpstr>
      <vt:lpstr>Cơ chế gây bệnh C. botulinum</vt:lpstr>
      <vt:lpstr>Cơ chế gây bệnh C. botulinum</vt:lpstr>
      <vt:lpstr>PowerPoint Presentation</vt:lpstr>
      <vt:lpstr>BIỂU HIỆN LÂM SÀNG</vt:lpstr>
      <vt:lpstr>BIỂU HIỆN LÂM SÀNG</vt:lpstr>
      <vt:lpstr>THỂ LÂM SÀNG</vt:lpstr>
      <vt:lpstr>THỂ NGỘ ĐỘC THỰC PHẨM</vt:lpstr>
      <vt:lpstr>CẬN LÂM SÀNG</vt:lpstr>
      <vt:lpstr>CẬN LÂM SÀNG</vt:lpstr>
      <vt:lpstr>Goldfranks Toxicology 10ed </vt:lpstr>
      <vt:lpstr>GỢI Ý CHẨN ĐOÁN</vt:lpstr>
      <vt:lpstr>CHẨN ĐOÁN PHÂN BIỆT</vt:lpstr>
      <vt:lpstr>DIỄN TIẾN</vt:lpstr>
      <vt:lpstr>NGUYÊN TẮC ĐIỀU TRỊ</vt:lpstr>
      <vt:lpstr>Điều trị</vt:lpstr>
      <vt:lpstr>PowerPoint Presentation</vt:lpstr>
      <vt:lpstr>PowerPoint Presentation</vt:lpstr>
      <vt:lpstr>ĐỘC TỐ NẤM MỐC</vt:lpstr>
      <vt:lpstr>MYCOTOXINS (AFLATOXIN)</vt:lpstr>
      <vt:lpstr>PowerPoint Presentation</vt:lpstr>
      <vt:lpstr>PowerPoint Presentation</vt:lpstr>
      <vt:lpstr>TÓM TẮT MỘT SỐ TÁC NHÂN</vt:lpstr>
      <vt:lpstr>TÓM TẮT MỘT SỐ TÁC NHÂN</vt:lpstr>
      <vt:lpstr>PowerPoint Presentation</vt:lpstr>
      <vt:lpstr>PowerPoint Presentation</vt:lpstr>
      <vt:lpstr>PowerPoint Presentation</vt:lpstr>
      <vt:lpstr>TRIỆU CHỨNG</vt:lpstr>
      <vt:lpstr>TRIỆU CHỨNG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PHÒNG NGỪA</vt:lpstr>
      <vt:lpstr>PHÒNG NGỪA</vt:lpstr>
      <vt:lpstr>KẾT LUẬN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NGỘ ĐỘC THỨC ĂN</dc:title>
  <dc:creator>DELL</dc:creator>
  <cp:lastModifiedBy>PHUONG PHUONG</cp:lastModifiedBy>
  <cp:revision>166</cp:revision>
  <dcterms:modified xsi:type="dcterms:W3CDTF">2020-09-07T22:12:29Z</dcterms:modified>
</cp:coreProperties>
</file>